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2.xml" ContentType="application/vnd.openxmlformats-officedocument.presentationml.notesSlide+xml"/>
  <Override PartName="/ppt/slides/slide99.xml" ContentType="application/vnd.openxmlformats-officedocument.presentationml.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gif" ContentType="image/gif"/>
  <Default Extension="vml" ContentType="application/vnd.openxmlformats-officedocument.vmlDrawing"/>
  <Override PartName="/ppt/notesSlides/notesSlide20.xml" ContentType="application/vnd.openxmlformats-officedocument.presentationml.notesSlide+xml"/>
  <Override PartName="/ppt/slides/slide89.xml" ContentType="application/vnd.openxmlformats-officedocument.presentationml.slide+xml"/>
  <Override PartName="/ppt/slides/slide98.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slideLayouts/slideLayout15.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Lst>
  <p:notesMasterIdLst>
    <p:notesMasterId r:id="rId102"/>
  </p:notesMasterIdLst>
  <p:handoutMasterIdLst>
    <p:handoutMasterId r:id="rId103"/>
  </p:handoutMasterIdLst>
  <p:sldIdLst>
    <p:sldId id="340" r:id="rId2"/>
    <p:sldId id="358" r:id="rId3"/>
    <p:sldId id="425" r:id="rId4"/>
    <p:sldId id="256" r:id="rId5"/>
    <p:sldId id="391" r:id="rId6"/>
    <p:sldId id="257" r:id="rId7"/>
    <p:sldId id="258" r:id="rId8"/>
    <p:sldId id="385" r:id="rId9"/>
    <p:sldId id="369" r:id="rId10"/>
    <p:sldId id="388" r:id="rId11"/>
    <p:sldId id="259" r:id="rId12"/>
    <p:sldId id="359" r:id="rId13"/>
    <p:sldId id="380" r:id="rId14"/>
    <p:sldId id="381" r:id="rId15"/>
    <p:sldId id="382" r:id="rId16"/>
    <p:sldId id="260" r:id="rId17"/>
    <p:sldId id="392" r:id="rId18"/>
    <p:sldId id="383" r:id="rId19"/>
    <p:sldId id="262" r:id="rId20"/>
    <p:sldId id="384" r:id="rId21"/>
    <p:sldId id="263" r:id="rId22"/>
    <p:sldId id="342" r:id="rId23"/>
    <p:sldId id="387" r:id="rId24"/>
    <p:sldId id="265" r:id="rId25"/>
    <p:sldId id="266" r:id="rId26"/>
    <p:sldId id="264" r:id="rId27"/>
    <p:sldId id="332" r:id="rId28"/>
    <p:sldId id="333" r:id="rId29"/>
    <p:sldId id="334" r:id="rId30"/>
    <p:sldId id="335" r:id="rId31"/>
    <p:sldId id="336" r:id="rId32"/>
    <p:sldId id="341" r:id="rId33"/>
    <p:sldId id="337" r:id="rId34"/>
    <p:sldId id="366" r:id="rId35"/>
    <p:sldId id="386" r:id="rId36"/>
    <p:sldId id="367" r:id="rId37"/>
    <p:sldId id="402" r:id="rId38"/>
    <p:sldId id="362" r:id="rId39"/>
    <p:sldId id="364" r:id="rId40"/>
    <p:sldId id="365" r:id="rId41"/>
    <p:sldId id="411" r:id="rId42"/>
    <p:sldId id="395" r:id="rId43"/>
    <p:sldId id="396" r:id="rId44"/>
    <p:sldId id="399" r:id="rId45"/>
    <p:sldId id="397" r:id="rId46"/>
    <p:sldId id="412" r:id="rId47"/>
    <p:sldId id="406" r:id="rId48"/>
    <p:sldId id="408" r:id="rId49"/>
    <p:sldId id="407" r:id="rId50"/>
    <p:sldId id="409" r:id="rId51"/>
    <p:sldId id="390" r:id="rId52"/>
    <p:sldId id="410" r:id="rId53"/>
    <p:sldId id="414" r:id="rId54"/>
    <p:sldId id="331" r:id="rId55"/>
    <p:sldId id="267" r:id="rId56"/>
    <p:sldId id="269" r:id="rId57"/>
    <p:sldId id="416" r:id="rId58"/>
    <p:sldId id="357" r:id="rId59"/>
    <p:sldId id="354" r:id="rId60"/>
    <p:sldId id="343" r:id="rId61"/>
    <p:sldId id="344" r:id="rId62"/>
    <p:sldId id="345" r:id="rId63"/>
    <p:sldId id="422" r:id="rId64"/>
    <p:sldId id="338" r:id="rId65"/>
    <p:sldId id="424" r:id="rId66"/>
    <p:sldId id="355" r:id="rId67"/>
    <p:sldId id="356" r:id="rId68"/>
    <p:sldId id="339" r:id="rId69"/>
    <p:sldId id="417" r:id="rId70"/>
    <p:sldId id="349" r:id="rId71"/>
    <p:sldId id="421" r:id="rId72"/>
    <p:sldId id="350" r:id="rId73"/>
    <p:sldId id="374" r:id="rId74"/>
    <p:sldId id="370" r:id="rId75"/>
    <p:sldId id="375" r:id="rId76"/>
    <p:sldId id="376" r:id="rId77"/>
    <p:sldId id="371" r:id="rId78"/>
    <p:sldId id="377" r:id="rId79"/>
    <p:sldId id="378" r:id="rId80"/>
    <p:sldId id="372" r:id="rId81"/>
    <p:sldId id="379" r:id="rId82"/>
    <p:sldId id="420" r:id="rId83"/>
    <p:sldId id="419" r:id="rId84"/>
    <p:sldId id="418" r:id="rId85"/>
    <p:sldId id="413" r:id="rId86"/>
    <p:sldId id="351" r:id="rId87"/>
    <p:sldId id="352" r:id="rId88"/>
    <p:sldId id="271" r:id="rId89"/>
    <p:sldId id="272" r:id="rId90"/>
    <p:sldId id="273" r:id="rId91"/>
    <p:sldId id="274" r:id="rId92"/>
    <p:sldId id="290" r:id="rId93"/>
    <p:sldId id="275" r:id="rId94"/>
    <p:sldId id="280" r:id="rId95"/>
    <p:sldId id="281" r:id="rId96"/>
    <p:sldId id="291" r:id="rId97"/>
    <p:sldId id="282" r:id="rId98"/>
    <p:sldId id="284" r:id="rId99"/>
    <p:sldId id="285" r:id="rId100"/>
    <p:sldId id="286" r:id="rId101"/>
  </p:sldIdLst>
  <p:sldSz cx="9144000" cy="6858000" type="screen4x3"/>
  <p:notesSz cx="7023100" cy="9309100"/>
  <p:defaultTextStyle>
    <a:defPPr>
      <a:defRPr lang="en-US"/>
    </a:defPPr>
    <a:lvl1pPr algn="l" rtl="0" eaLnBrk="0" fontAlgn="base" hangingPunct="0">
      <a:spcBef>
        <a:spcPct val="0"/>
      </a:spcBef>
      <a:spcAft>
        <a:spcPct val="0"/>
      </a:spcAft>
      <a:defRPr sz="2400" kern="1200">
        <a:solidFill>
          <a:schemeClr val="tx1"/>
        </a:solidFill>
        <a:latin typeface="Tahoma" pitchFamily="34" charset="0"/>
        <a:ea typeface="+mn-ea"/>
        <a:cs typeface="+mn-cs"/>
      </a:defRPr>
    </a:lvl1pPr>
    <a:lvl2pPr marL="457200" algn="l" rtl="0" eaLnBrk="0" fontAlgn="base" hangingPunct="0">
      <a:spcBef>
        <a:spcPct val="0"/>
      </a:spcBef>
      <a:spcAft>
        <a:spcPct val="0"/>
      </a:spcAft>
      <a:defRPr sz="2400" kern="1200">
        <a:solidFill>
          <a:schemeClr val="tx1"/>
        </a:solidFill>
        <a:latin typeface="Tahoma" pitchFamily="34" charset="0"/>
        <a:ea typeface="+mn-ea"/>
        <a:cs typeface="+mn-cs"/>
      </a:defRPr>
    </a:lvl2pPr>
    <a:lvl3pPr marL="914400" algn="l" rtl="0" eaLnBrk="0" fontAlgn="base" hangingPunct="0">
      <a:spcBef>
        <a:spcPct val="0"/>
      </a:spcBef>
      <a:spcAft>
        <a:spcPct val="0"/>
      </a:spcAft>
      <a:defRPr sz="2400" kern="1200">
        <a:solidFill>
          <a:schemeClr val="tx1"/>
        </a:solidFill>
        <a:latin typeface="Tahoma" pitchFamily="34" charset="0"/>
        <a:ea typeface="+mn-ea"/>
        <a:cs typeface="+mn-cs"/>
      </a:defRPr>
    </a:lvl3pPr>
    <a:lvl4pPr marL="1371600" algn="l" rtl="0" eaLnBrk="0" fontAlgn="base" hangingPunct="0">
      <a:spcBef>
        <a:spcPct val="0"/>
      </a:spcBef>
      <a:spcAft>
        <a:spcPct val="0"/>
      </a:spcAft>
      <a:defRPr sz="2400" kern="1200">
        <a:solidFill>
          <a:schemeClr val="tx1"/>
        </a:solidFill>
        <a:latin typeface="Tahoma" pitchFamily="34" charset="0"/>
        <a:ea typeface="+mn-ea"/>
        <a:cs typeface="+mn-cs"/>
      </a:defRPr>
    </a:lvl4pPr>
    <a:lvl5pPr marL="1828800" algn="l" rtl="0" eaLnBrk="0" fontAlgn="base" hangingPunct="0">
      <a:spcBef>
        <a:spcPct val="0"/>
      </a:spcBef>
      <a:spcAft>
        <a:spcPct val="0"/>
      </a:spcAft>
      <a:defRPr sz="2400" kern="1200">
        <a:solidFill>
          <a:schemeClr val="tx1"/>
        </a:solidFill>
        <a:latin typeface="Tahoma" pitchFamily="34" charset="0"/>
        <a:ea typeface="+mn-ea"/>
        <a:cs typeface="+mn-cs"/>
      </a:defRPr>
    </a:lvl5pPr>
    <a:lvl6pPr marL="2286000" algn="l" defTabSz="914400" rtl="0" eaLnBrk="1" latinLnBrk="0" hangingPunct="1">
      <a:defRPr sz="2400" kern="1200">
        <a:solidFill>
          <a:schemeClr val="tx1"/>
        </a:solidFill>
        <a:latin typeface="Tahoma" pitchFamily="34" charset="0"/>
        <a:ea typeface="+mn-ea"/>
        <a:cs typeface="+mn-cs"/>
      </a:defRPr>
    </a:lvl6pPr>
    <a:lvl7pPr marL="2743200" algn="l" defTabSz="914400" rtl="0" eaLnBrk="1" latinLnBrk="0" hangingPunct="1">
      <a:defRPr sz="2400" kern="1200">
        <a:solidFill>
          <a:schemeClr val="tx1"/>
        </a:solidFill>
        <a:latin typeface="Tahoma" pitchFamily="34" charset="0"/>
        <a:ea typeface="+mn-ea"/>
        <a:cs typeface="+mn-cs"/>
      </a:defRPr>
    </a:lvl7pPr>
    <a:lvl8pPr marL="3200400" algn="l" defTabSz="914400" rtl="0" eaLnBrk="1" latinLnBrk="0" hangingPunct="1">
      <a:defRPr sz="2400" kern="1200">
        <a:solidFill>
          <a:schemeClr val="tx1"/>
        </a:solidFill>
        <a:latin typeface="Tahoma" pitchFamily="34" charset="0"/>
        <a:ea typeface="+mn-ea"/>
        <a:cs typeface="+mn-cs"/>
      </a:defRPr>
    </a:lvl8pPr>
    <a:lvl9pPr marL="3657600" algn="l" defTabSz="914400" rtl="0" eaLnBrk="1" latinLnBrk="0" hangingPunct="1">
      <a:defRPr sz="2400"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CC"/>
    <a:srgbClr val="A50021"/>
    <a:srgbClr val="763656"/>
    <a:srgbClr val="336600"/>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156" autoAdjust="0"/>
    <p:restoredTop sz="94458" autoAdjust="0"/>
  </p:normalViewPr>
  <p:slideViewPr>
    <p:cSldViewPr>
      <p:cViewPr varScale="1">
        <p:scale>
          <a:sx n="70" d="100"/>
          <a:sy n="70" d="100"/>
        </p:scale>
        <p:origin x="-50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tableStyles" Target="tableStyle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6.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3043343" cy="465455"/>
          </a:xfrm>
          <a:prstGeom prst="rect">
            <a:avLst/>
          </a:prstGeom>
          <a:noFill/>
          <a:ln w="9525">
            <a:noFill/>
            <a:miter lim="800000"/>
            <a:headEnd/>
            <a:tailEnd/>
          </a:ln>
          <a:effectLst/>
        </p:spPr>
        <p:txBody>
          <a:bodyPr vert="horz" wrap="square" lIns="93324" tIns="46662" rIns="93324" bIns="46662" numCol="1" anchor="t" anchorCtr="0" compatLnSpc="1">
            <a:prstTxWarp prst="textNoShape">
              <a:avLst/>
            </a:prstTxWarp>
          </a:bodyPr>
          <a:lstStyle>
            <a:lvl1pPr eaLnBrk="1" hangingPunct="1">
              <a:defRPr sz="1200">
                <a:solidFill>
                  <a:schemeClr val="tx2"/>
                </a:solidFill>
                <a:latin typeface="Times New Roman" pitchFamily="18" charset="0"/>
              </a:defRPr>
            </a:lvl1pPr>
          </a:lstStyle>
          <a:p>
            <a:endParaRPr lang="en-US"/>
          </a:p>
        </p:txBody>
      </p:sp>
      <p:sp>
        <p:nvSpPr>
          <p:cNvPr id="30723" name="Rectangle 3"/>
          <p:cNvSpPr>
            <a:spLocks noGrp="1" noChangeArrowheads="1"/>
          </p:cNvSpPr>
          <p:nvPr>
            <p:ph type="dt" sz="quarter" idx="1"/>
          </p:nvPr>
        </p:nvSpPr>
        <p:spPr bwMode="auto">
          <a:xfrm>
            <a:off x="3979757" y="0"/>
            <a:ext cx="3043343" cy="465455"/>
          </a:xfrm>
          <a:prstGeom prst="rect">
            <a:avLst/>
          </a:prstGeom>
          <a:noFill/>
          <a:ln w="9525">
            <a:noFill/>
            <a:miter lim="800000"/>
            <a:headEnd/>
            <a:tailEnd/>
          </a:ln>
          <a:effectLst/>
        </p:spPr>
        <p:txBody>
          <a:bodyPr vert="horz" wrap="square" lIns="93324" tIns="46662" rIns="93324" bIns="46662" numCol="1" anchor="t" anchorCtr="0" compatLnSpc="1">
            <a:prstTxWarp prst="textNoShape">
              <a:avLst/>
            </a:prstTxWarp>
          </a:bodyPr>
          <a:lstStyle>
            <a:lvl1pPr algn="r" eaLnBrk="1" hangingPunct="1">
              <a:defRPr sz="1200">
                <a:solidFill>
                  <a:schemeClr val="tx2"/>
                </a:solidFill>
                <a:latin typeface="Times New Roman" pitchFamily="18" charset="0"/>
              </a:defRPr>
            </a:lvl1pPr>
          </a:lstStyle>
          <a:p>
            <a:endParaRPr lang="en-US"/>
          </a:p>
        </p:txBody>
      </p:sp>
      <p:sp>
        <p:nvSpPr>
          <p:cNvPr id="30724" name="Rectangle 4"/>
          <p:cNvSpPr>
            <a:spLocks noGrp="1" noChangeArrowheads="1"/>
          </p:cNvSpPr>
          <p:nvPr>
            <p:ph type="ftr" sz="quarter" idx="2"/>
          </p:nvPr>
        </p:nvSpPr>
        <p:spPr bwMode="auto">
          <a:xfrm>
            <a:off x="0" y="8843645"/>
            <a:ext cx="3043343" cy="465455"/>
          </a:xfrm>
          <a:prstGeom prst="rect">
            <a:avLst/>
          </a:prstGeom>
          <a:noFill/>
          <a:ln w="9525">
            <a:noFill/>
            <a:miter lim="800000"/>
            <a:headEnd/>
            <a:tailEnd/>
          </a:ln>
          <a:effectLst/>
        </p:spPr>
        <p:txBody>
          <a:bodyPr vert="horz" wrap="square" lIns="93324" tIns="46662" rIns="93324" bIns="46662" numCol="1" anchor="b" anchorCtr="0" compatLnSpc="1">
            <a:prstTxWarp prst="textNoShape">
              <a:avLst/>
            </a:prstTxWarp>
          </a:bodyPr>
          <a:lstStyle>
            <a:lvl1pPr eaLnBrk="1" hangingPunct="1">
              <a:defRPr sz="1200">
                <a:solidFill>
                  <a:schemeClr val="tx2"/>
                </a:solidFill>
                <a:latin typeface="Times New Roman" pitchFamily="18" charset="0"/>
              </a:defRPr>
            </a:lvl1pPr>
          </a:lstStyle>
          <a:p>
            <a:endParaRPr lang="en-US"/>
          </a:p>
        </p:txBody>
      </p:sp>
      <p:sp>
        <p:nvSpPr>
          <p:cNvPr id="30725" name="Rectangle 5"/>
          <p:cNvSpPr>
            <a:spLocks noGrp="1" noChangeArrowheads="1"/>
          </p:cNvSpPr>
          <p:nvPr>
            <p:ph type="sldNum" sz="quarter" idx="3"/>
          </p:nvPr>
        </p:nvSpPr>
        <p:spPr bwMode="auto">
          <a:xfrm>
            <a:off x="3979757" y="8843645"/>
            <a:ext cx="3043343" cy="465455"/>
          </a:xfrm>
          <a:prstGeom prst="rect">
            <a:avLst/>
          </a:prstGeom>
          <a:noFill/>
          <a:ln w="9525">
            <a:noFill/>
            <a:miter lim="800000"/>
            <a:headEnd/>
            <a:tailEnd/>
          </a:ln>
          <a:effectLst/>
        </p:spPr>
        <p:txBody>
          <a:bodyPr vert="horz" wrap="square" lIns="93324" tIns="46662" rIns="93324" bIns="46662" numCol="1" anchor="b" anchorCtr="0" compatLnSpc="1">
            <a:prstTxWarp prst="textNoShape">
              <a:avLst/>
            </a:prstTxWarp>
          </a:bodyPr>
          <a:lstStyle>
            <a:lvl1pPr algn="r" eaLnBrk="1" hangingPunct="1">
              <a:defRPr sz="1200">
                <a:solidFill>
                  <a:schemeClr val="tx2"/>
                </a:solidFill>
                <a:latin typeface="Times New Roman" pitchFamily="18" charset="0"/>
              </a:defRPr>
            </a:lvl1pPr>
          </a:lstStyle>
          <a:p>
            <a:fld id="{75584CDE-C9EA-4E5A-B580-CAE11CE30F21}"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3043343" cy="465455"/>
          </a:xfrm>
          <a:prstGeom prst="rect">
            <a:avLst/>
          </a:prstGeom>
          <a:noFill/>
          <a:ln w="9525">
            <a:noFill/>
            <a:miter lim="800000"/>
            <a:headEnd/>
            <a:tailEnd/>
          </a:ln>
          <a:effectLst/>
        </p:spPr>
        <p:txBody>
          <a:bodyPr vert="horz" wrap="square" lIns="93324" tIns="46662" rIns="93324" bIns="46662" numCol="1" anchor="t" anchorCtr="0" compatLnSpc="1">
            <a:prstTxWarp prst="textNoShape">
              <a:avLst/>
            </a:prstTxWarp>
          </a:bodyPr>
          <a:lstStyle>
            <a:lvl1pPr eaLnBrk="1" hangingPunct="1">
              <a:defRPr sz="1200">
                <a:solidFill>
                  <a:schemeClr val="tx2"/>
                </a:solidFill>
                <a:latin typeface="Times New Roman" pitchFamily="18" charset="0"/>
              </a:defRPr>
            </a:lvl1pPr>
          </a:lstStyle>
          <a:p>
            <a:endParaRPr lang="en-US"/>
          </a:p>
        </p:txBody>
      </p:sp>
      <p:sp>
        <p:nvSpPr>
          <p:cNvPr id="29699" name="Rectangle 3"/>
          <p:cNvSpPr>
            <a:spLocks noGrp="1" noChangeArrowheads="1"/>
          </p:cNvSpPr>
          <p:nvPr>
            <p:ph type="dt" idx="1"/>
          </p:nvPr>
        </p:nvSpPr>
        <p:spPr bwMode="auto">
          <a:xfrm>
            <a:off x="3979757" y="0"/>
            <a:ext cx="3043343" cy="465455"/>
          </a:xfrm>
          <a:prstGeom prst="rect">
            <a:avLst/>
          </a:prstGeom>
          <a:noFill/>
          <a:ln w="9525">
            <a:noFill/>
            <a:miter lim="800000"/>
            <a:headEnd/>
            <a:tailEnd/>
          </a:ln>
          <a:effectLst/>
        </p:spPr>
        <p:txBody>
          <a:bodyPr vert="horz" wrap="square" lIns="93324" tIns="46662" rIns="93324" bIns="46662" numCol="1" anchor="t" anchorCtr="0" compatLnSpc="1">
            <a:prstTxWarp prst="textNoShape">
              <a:avLst/>
            </a:prstTxWarp>
          </a:bodyPr>
          <a:lstStyle>
            <a:lvl1pPr algn="r" eaLnBrk="1" hangingPunct="1">
              <a:defRPr sz="1200">
                <a:solidFill>
                  <a:schemeClr val="tx2"/>
                </a:solidFill>
                <a:latin typeface="Times New Roman" pitchFamily="18" charset="0"/>
              </a:defRPr>
            </a:lvl1pPr>
          </a:lstStyle>
          <a:p>
            <a:endParaRPr lang="en-US"/>
          </a:p>
        </p:txBody>
      </p:sp>
      <p:sp>
        <p:nvSpPr>
          <p:cNvPr id="29700" name="Rectangle 4"/>
          <p:cNvSpPr>
            <a:spLocks noGrp="1" noRot="1" noChangeAspect="1" noChangeArrowheads="1" noTextEdit="1"/>
          </p:cNvSpPr>
          <p:nvPr>
            <p:ph type="sldImg" idx="2"/>
          </p:nvPr>
        </p:nvSpPr>
        <p:spPr bwMode="auto">
          <a:xfrm>
            <a:off x="1184275" y="698500"/>
            <a:ext cx="4654550" cy="3490913"/>
          </a:xfrm>
          <a:prstGeom prst="rect">
            <a:avLst/>
          </a:prstGeom>
          <a:noFill/>
          <a:ln w="9525">
            <a:solidFill>
              <a:srgbClr val="000000"/>
            </a:solidFill>
            <a:miter lim="800000"/>
            <a:headEnd/>
            <a:tailEnd/>
          </a:ln>
          <a:effectLst/>
        </p:spPr>
      </p:sp>
      <p:sp>
        <p:nvSpPr>
          <p:cNvPr id="29701" name="Rectangle 5"/>
          <p:cNvSpPr>
            <a:spLocks noGrp="1" noChangeArrowheads="1"/>
          </p:cNvSpPr>
          <p:nvPr>
            <p:ph type="body" sz="quarter" idx="3"/>
          </p:nvPr>
        </p:nvSpPr>
        <p:spPr bwMode="auto">
          <a:xfrm>
            <a:off x="936414" y="4421823"/>
            <a:ext cx="5150273" cy="4189095"/>
          </a:xfrm>
          <a:prstGeom prst="rect">
            <a:avLst/>
          </a:prstGeom>
          <a:noFill/>
          <a:ln w="9525">
            <a:noFill/>
            <a:miter lim="800000"/>
            <a:headEnd/>
            <a:tailEnd/>
          </a:ln>
          <a:effectLst/>
        </p:spPr>
        <p:txBody>
          <a:bodyPr vert="horz" wrap="square" lIns="93324" tIns="46662" rIns="93324" bIns="46662"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9702" name="Rectangle 6"/>
          <p:cNvSpPr>
            <a:spLocks noGrp="1" noChangeArrowheads="1"/>
          </p:cNvSpPr>
          <p:nvPr>
            <p:ph type="ftr" sz="quarter" idx="4"/>
          </p:nvPr>
        </p:nvSpPr>
        <p:spPr bwMode="auto">
          <a:xfrm>
            <a:off x="0" y="8843645"/>
            <a:ext cx="3043343" cy="465455"/>
          </a:xfrm>
          <a:prstGeom prst="rect">
            <a:avLst/>
          </a:prstGeom>
          <a:noFill/>
          <a:ln w="9525">
            <a:noFill/>
            <a:miter lim="800000"/>
            <a:headEnd/>
            <a:tailEnd/>
          </a:ln>
          <a:effectLst/>
        </p:spPr>
        <p:txBody>
          <a:bodyPr vert="horz" wrap="square" lIns="93324" tIns="46662" rIns="93324" bIns="46662" numCol="1" anchor="b" anchorCtr="0" compatLnSpc="1">
            <a:prstTxWarp prst="textNoShape">
              <a:avLst/>
            </a:prstTxWarp>
          </a:bodyPr>
          <a:lstStyle>
            <a:lvl1pPr eaLnBrk="1" hangingPunct="1">
              <a:defRPr sz="1200">
                <a:solidFill>
                  <a:schemeClr val="tx2"/>
                </a:solidFill>
                <a:latin typeface="Times New Roman" pitchFamily="18" charset="0"/>
              </a:defRPr>
            </a:lvl1pPr>
          </a:lstStyle>
          <a:p>
            <a:endParaRPr lang="en-US"/>
          </a:p>
        </p:txBody>
      </p:sp>
      <p:sp>
        <p:nvSpPr>
          <p:cNvPr id="29703" name="Rectangle 7"/>
          <p:cNvSpPr>
            <a:spLocks noGrp="1" noChangeArrowheads="1"/>
          </p:cNvSpPr>
          <p:nvPr>
            <p:ph type="sldNum" sz="quarter" idx="5"/>
          </p:nvPr>
        </p:nvSpPr>
        <p:spPr bwMode="auto">
          <a:xfrm>
            <a:off x="3979757" y="8843645"/>
            <a:ext cx="3043343" cy="465455"/>
          </a:xfrm>
          <a:prstGeom prst="rect">
            <a:avLst/>
          </a:prstGeom>
          <a:noFill/>
          <a:ln w="9525">
            <a:noFill/>
            <a:miter lim="800000"/>
            <a:headEnd/>
            <a:tailEnd/>
          </a:ln>
          <a:effectLst/>
        </p:spPr>
        <p:txBody>
          <a:bodyPr vert="horz" wrap="square" lIns="93324" tIns="46662" rIns="93324" bIns="46662" numCol="1" anchor="b" anchorCtr="0" compatLnSpc="1">
            <a:prstTxWarp prst="textNoShape">
              <a:avLst/>
            </a:prstTxWarp>
          </a:bodyPr>
          <a:lstStyle>
            <a:lvl1pPr algn="r" eaLnBrk="1" hangingPunct="1">
              <a:defRPr sz="1200">
                <a:solidFill>
                  <a:schemeClr val="tx2"/>
                </a:solidFill>
                <a:latin typeface="Times New Roman" pitchFamily="18" charset="0"/>
              </a:defRPr>
            </a:lvl1pPr>
          </a:lstStyle>
          <a:p>
            <a:fld id="{7AD47C18-C092-443F-A552-3494A23E1C24}"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C6FD781-85C3-48F2-B012-CAB5DC42C238}" type="slidenum">
              <a:rPr lang="en-US"/>
              <a:pPr/>
              <a:t>4</a:t>
            </a:fld>
            <a:endParaRPr lang="en-US"/>
          </a:p>
        </p:txBody>
      </p:sp>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8AFF74-586D-4A70-982E-18705BF07B95}" type="slidenum">
              <a:rPr lang="en-US"/>
              <a:pPr/>
              <a:t>6</a:t>
            </a:fld>
            <a:endParaRPr lang="en-US"/>
          </a:p>
        </p:txBody>
      </p:sp>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3D2357-B02A-47DE-A7FD-F71A710759F4}" type="slidenum">
              <a:rPr lang="en-US"/>
              <a:pPr/>
              <a:t>7</a:t>
            </a:fld>
            <a:endParaRPr lang="en-US"/>
          </a:p>
        </p:txBody>
      </p:sp>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9D1B40-2038-4C3E-9F49-979057867077}" type="slidenum">
              <a:rPr lang="en-US"/>
              <a:pPr/>
              <a:t>11</a:t>
            </a:fld>
            <a:endParaRPr lang="en-US"/>
          </a:p>
        </p:txBody>
      </p:sp>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7F81DE-D233-4C57-8F70-5F6911A4F405}" type="slidenum">
              <a:rPr lang="en-US"/>
              <a:pPr/>
              <a:t>16</a:t>
            </a:fld>
            <a:endParaRPr lang="en-US"/>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9AE5C7-D3A3-4C03-A45A-20E0462FCC23}" type="slidenum">
              <a:rPr lang="en-US"/>
              <a:pPr/>
              <a:t>19</a:t>
            </a:fld>
            <a:endParaRPr lang="en-US"/>
          </a:p>
        </p:txBody>
      </p:sp>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5153DD-4D6D-4FA5-BF59-064078D4FF41}" type="slidenum">
              <a:rPr lang="en-US"/>
              <a:pPr/>
              <a:t>21</a:t>
            </a:fld>
            <a:endParaRPr lang="en-US"/>
          </a:p>
        </p:txBody>
      </p:sp>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826C47-A385-4D0B-A7A1-2AE3A9AAEC6D}" type="slidenum">
              <a:rPr lang="en-US"/>
              <a:pPr/>
              <a:t>24</a:t>
            </a:fld>
            <a:endParaRPr lang="en-US"/>
          </a:p>
        </p:txBody>
      </p:sp>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5FB561-9CD1-4CBE-8365-F8C448A166F0}" type="slidenum">
              <a:rPr lang="en-US"/>
              <a:pPr/>
              <a:t>25</a:t>
            </a:fld>
            <a:endParaRPr lang="en-US"/>
          </a:p>
        </p:txBody>
      </p:sp>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D70DA2-9EC5-4603-BD0B-01FAC371C173}" type="slidenum">
              <a:rPr lang="en-US"/>
              <a:pPr/>
              <a:t>26</a:t>
            </a:fld>
            <a:endParaRPr lang="en-US"/>
          </a:p>
        </p:txBody>
      </p:sp>
      <p:sp>
        <p:nvSpPr>
          <p:cNvPr id="39938" name="Rectangle 2"/>
          <p:cNvSpPr>
            <a:spLocks noGrp="1" noRot="1" noChangeAspect="1" noChangeArrowheads="1" noTextEdit="1"/>
          </p:cNvSpPr>
          <p:nvPr>
            <p:ph type="sldImg"/>
          </p:nvPr>
        </p:nvSpPr>
        <p:spPr>
          <a:ln/>
        </p:spPr>
      </p:sp>
      <p:sp>
        <p:nvSpPr>
          <p:cNvPr id="399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15FB62D-40B1-4A77-B184-778346095953}" type="slidenum">
              <a:rPr lang="en-US"/>
              <a:pPr/>
              <a:t>27</a:t>
            </a:fld>
            <a:endParaRPr lang="en-US"/>
          </a:p>
        </p:txBody>
      </p:sp>
      <p:sp>
        <p:nvSpPr>
          <p:cNvPr id="141314" name="Rectangle 2"/>
          <p:cNvSpPr>
            <a:spLocks noGrp="1" noRot="1" noChangeAspect="1" noChangeArrowheads="1" noTextEdit="1"/>
          </p:cNvSpPr>
          <p:nvPr>
            <p:ph type="sldImg"/>
          </p:nvPr>
        </p:nvSpPr>
        <p:spPr>
          <a:ln/>
        </p:spPr>
      </p:sp>
      <p:sp>
        <p:nvSpPr>
          <p:cNvPr id="1413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A4E5AA4-DBD9-4416-B7A7-14008A0CF3C1}" type="slidenum">
              <a:rPr lang="en-US"/>
              <a:pPr/>
              <a:t>28</a:t>
            </a:fld>
            <a:endParaRPr lang="en-US"/>
          </a:p>
        </p:txBody>
      </p:sp>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DF45FD-82DE-4D43-9F39-FDD8B74BF8E2}" type="slidenum">
              <a:rPr lang="en-US"/>
              <a:pPr/>
              <a:t>29</a:t>
            </a:fld>
            <a:endParaRPr lang="en-US"/>
          </a:p>
        </p:txBody>
      </p:sp>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CFB023-803C-4850-A59D-D1A2A56E38E0}" type="slidenum">
              <a:rPr lang="en-US"/>
              <a:pPr/>
              <a:t>30</a:t>
            </a:fld>
            <a:endParaRPr lang="en-US"/>
          </a:p>
        </p:txBody>
      </p:sp>
      <p:sp>
        <p:nvSpPr>
          <p:cNvPr id="147458" name="Rectangle 2"/>
          <p:cNvSpPr>
            <a:spLocks noGrp="1" noRot="1" noChangeAspect="1" noChangeArrowheads="1" noTextEdit="1"/>
          </p:cNvSpPr>
          <p:nvPr>
            <p:ph type="sldImg"/>
          </p:nvPr>
        </p:nvSpPr>
        <p:spPr>
          <a:ln/>
        </p:spPr>
      </p:sp>
      <p:sp>
        <p:nvSpPr>
          <p:cNvPr id="1474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96392C-4BA9-4F1F-8C81-81BF5579BB83}" type="slidenum">
              <a:rPr lang="en-US"/>
              <a:pPr/>
              <a:t>55</a:t>
            </a:fld>
            <a:endParaRPr lang="en-US"/>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86455C-C817-4F8C-A17A-73B6621803F8}" type="slidenum">
              <a:rPr lang="en-US"/>
              <a:pPr/>
              <a:t>56</a:t>
            </a:fld>
            <a:endParaRPr lang="en-US"/>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196360-01E9-4E12-96E4-700B65BB1322}" type="slidenum">
              <a:rPr lang="en-US"/>
              <a:pPr/>
              <a:t>88</a:t>
            </a:fld>
            <a:endParaRPr lang="en-US"/>
          </a:p>
        </p:txBody>
      </p:sp>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ED46C9-14CF-4F96-80F7-385BA4BEAE4B}" type="slidenum">
              <a:rPr lang="en-US"/>
              <a:pPr/>
              <a:t>89</a:t>
            </a:fld>
            <a:endParaRPr lang="en-US"/>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063E59-D4D0-43B3-B9D5-D60FD41529C1}" type="slidenum">
              <a:rPr lang="en-US"/>
              <a:pPr/>
              <a:t>90</a:t>
            </a:fld>
            <a:endParaRPr lang="en-US"/>
          </a:p>
        </p:txBody>
      </p:sp>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49AF975-D17C-4C94-9260-4623CDF94DAC}" type="slidenum">
              <a:rPr lang="en-US"/>
              <a:pPr/>
              <a:t>91</a:t>
            </a:fld>
            <a:endParaRPr lang="en-US"/>
          </a:p>
        </p:txBody>
      </p:sp>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DAF0ED-3398-4948-BF40-3091BAFE19B4}" type="slidenum">
              <a:rPr lang="en-US"/>
              <a:pPr/>
              <a:t>93</a:t>
            </a:fld>
            <a:endParaRPr lang="en-US"/>
          </a:p>
        </p:txBody>
      </p:sp>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93538" name="Rectangle 2"/>
          <p:cNvSpPr>
            <a:spLocks noGrp="1" noChangeArrowheads="1"/>
          </p:cNvSpPr>
          <p:nvPr>
            <p:ph type="ctrTitle" sz="quarter"/>
          </p:nvPr>
        </p:nvSpPr>
        <p:spPr>
          <a:xfrm>
            <a:off x="685800" y="1676400"/>
            <a:ext cx="7772400" cy="1828800"/>
          </a:xfrm>
        </p:spPr>
        <p:txBody>
          <a:bodyPr/>
          <a:lstStyle>
            <a:lvl1pPr>
              <a:defRPr/>
            </a:lvl1pPr>
          </a:lstStyle>
          <a:p>
            <a:r>
              <a:rPr lang="en-US"/>
              <a:t>Click to edit Master title style</a:t>
            </a:r>
          </a:p>
        </p:txBody>
      </p:sp>
      <p:sp>
        <p:nvSpPr>
          <p:cNvPr id="193539" name="Rectangle 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193540" name="Rectangle 4"/>
          <p:cNvSpPr>
            <a:spLocks noGrp="1" noChangeArrowheads="1"/>
          </p:cNvSpPr>
          <p:nvPr>
            <p:ph type="dt" sz="quarter" idx="2"/>
          </p:nvPr>
        </p:nvSpPr>
        <p:spPr/>
        <p:txBody>
          <a:bodyPr/>
          <a:lstStyle>
            <a:lvl1pPr>
              <a:defRPr/>
            </a:lvl1pPr>
          </a:lstStyle>
          <a:p>
            <a:endParaRPr lang="en-US"/>
          </a:p>
        </p:txBody>
      </p:sp>
      <p:sp>
        <p:nvSpPr>
          <p:cNvPr id="193541" name="Rectangle 5"/>
          <p:cNvSpPr>
            <a:spLocks noGrp="1" noChangeArrowheads="1"/>
          </p:cNvSpPr>
          <p:nvPr>
            <p:ph type="ftr" sz="quarter" idx="3"/>
          </p:nvPr>
        </p:nvSpPr>
        <p:spPr/>
        <p:txBody>
          <a:bodyPr/>
          <a:lstStyle>
            <a:lvl1pPr>
              <a:defRPr/>
            </a:lvl1pPr>
          </a:lstStyle>
          <a:p>
            <a:endParaRPr lang="en-US"/>
          </a:p>
        </p:txBody>
      </p:sp>
      <p:sp>
        <p:nvSpPr>
          <p:cNvPr id="193542" name="Rectangle 6"/>
          <p:cNvSpPr>
            <a:spLocks noGrp="1" noChangeArrowheads="1"/>
          </p:cNvSpPr>
          <p:nvPr>
            <p:ph type="sldNum" sz="quarter" idx="4"/>
          </p:nvPr>
        </p:nvSpPr>
        <p:spPr/>
        <p:txBody>
          <a:bodyPr/>
          <a:lstStyle>
            <a:lvl1pPr>
              <a:defRPr/>
            </a:lvl1pPr>
          </a:lstStyle>
          <a:p>
            <a:fld id="{1DABA9F0-5A4E-4EB4-851E-54D458F53856}"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E5DAE18-D293-4CCE-B090-674FA72115C0}"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D25049E-A685-442C-B735-42C63D6B8572}"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53C9DD0-9856-4D23-B178-12CD63B8AB07}"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D06FBF9E-13C3-4F52-8B0F-EDDF791C5D64}"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C7518766-B37F-4AC2-A91B-4D6D4A1A234B}"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BA9D5E95-606F-4EC5-ADA1-C26F7A03EE17}"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5425468-95CF-473D-AE8E-B989B61BF62C}"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72B3E5D-172E-48B5-BEC4-B62BB84E15E0}"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E9096CC-4AE0-41E9-BA01-D9C7800C0A94}"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7150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381000"/>
            <a:ext cx="60198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4D3D4BE-E651-431A-B491-9E9EB34DAD8F}"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381000"/>
            <a:ext cx="8229600" cy="1371600"/>
          </a:xfrm>
        </p:spPr>
        <p:txBody>
          <a:bodyPr/>
          <a:lstStyle/>
          <a:p>
            <a:r>
              <a:rPr lang="en-US" smtClean="0"/>
              <a:t>Click to edit Master title style</a:t>
            </a:r>
            <a:endParaRPr lang="en-GB"/>
          </a:p>
        </p:txBody>
      </p:sp>
      <p:sp>
        <p:nvSpPr>
          <p:cNvPr id="3" name="Content Placeholder 2"/>
          <p:cNvSpPr>
            <a:spLocks noGrp="1"/>
          </p:cNvSpPr>
          <p:nvPr>
            <p:ph sz="quarter" idx="1"/>
          </p:nvPr>
        </p:nvSpPr>
        <p:spPr>
          <a:xfrm>
            <a:off x="457200" y="19812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9812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57200" y="41148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Content Placeholder 5"/>
          <p:cNvSpPr>
            <a:spLocks noGrp="1"/>
          </p:cNvSpPr>
          <p:nvPr>
            <p:ph sz="quarter" idx="4"/>
          </p:nvPr>
        </p:nvSpPr>
        <p:spPr>
          <a:xfrm>
            <a:off x="4648200" y="41148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457200" y="6245225"/>
            <a:ext cx="2133600" cy="476250"/>
          </a:xfrm>
        </p:spPr>
        <p:txBody>
          <a:bodyPr/>
          <a:lstStyle>
            <a:lvl1pPr>
              <a:defRPr/>
            </a:lvl1pPr>
          </a:lstStyle>
          <a:p>
            <a:endParaRPr lang="en-US"/>
          </a:p>
        </p:txBody>
      </p:sp>
      <p:sp>
        <p:nvSpPr>
          <p:cNvPr id="8" name="Footer Placeholder 7"/>
          <p:cNvSpPr>
            <a:spLocks noGrp="1"/>
          </p:cNvSpPr>
          <p:nvPr>
            <p:ph type="ftr" sz="quarter" idx="11"/>
          </p:nvPr>
        </p:nvSpPr>
        <p:spPr>
          <a:xfrm>
            <a:off x="3124200" y="6245225"/>
            <a:ext cx="2895600" cy="476250"/>
          </a:xfrm>
        </p:spPr>
        <p:txBody>
          <a:bodyPr/>
          <a:lstStyle>
            <a:lvl1pPr>
              <a:defRPr/>
            </a:lvl1pPr>
          </a:lstStyle>
          <a:p>
            <a:endParaRPr lang="en-US"/>
          </a:p>
        </p:txBody>
      </p:sp>
      <p:sp>
        <p:nvSpPr>
          <p:cNvPr id="9" name="Slide Number Placeholder 8"/>
          <p:cNvSpPr>
            <a:spLocks noGrp="1"/>
          </p:cNvSpPr>
          <p:nvPr>
            <p:ph type="sldNum" sz="quarter" idx="12"/>
          </p:nvPr>
        </p:nvSpPr>
        <p:spPr>
          <a:xfrm>
            <a:off x="6553200" y="6245225"/>
            <a:ext cx="2133600" cy="476250"/>
          </a:xfrm>
        </p:spPr>
        <p:txBody>
          <a:bodyPr/>
          <a:lstStyle>
            <a:lvl1pPr>
              <a:defRPr/>
            </a:lvl1pPr>
          </a:lstStyle>
          <a:p>
            <a:fld id="{7D9A98F1-C232-400E-BF57-953EA22F4117}"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381000"/>
            <a:ext cx="82296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Date Placeholder 2"/>
          <p:cNvSpPr>
            <a:spLocks noGrp="1"/>
          </p:cNvSpPr>
          <p:nvPr>
            <p:ph type="dt" sz="half" idx="10"/>
          </p:nvPr>
        </p:nvSpPr>
        <p:spPr>
          <a:xfrm>
            <a:off x="457200" y="6245225"/>
            <a:ext cx="2133600" cy="476250"/>
          </a:xfrm>
        </p:spPr>
        <p:txBody>
          <a:bodyPr/>
          <a:lstStyle>
            <a:lvl1pPr>
              <a:defRPr/>
            </a:lvl1pPr>
          </a:lstStyle>
          <a:p>
            <a:endParaRPr lang="en-US"/>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endParaRPr lang="en-US"/>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fld id="{90895BA4-DCB4-41E7-9ABF-47FA5763013A}"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9812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9B11613C-920D-4213-BB8D-52B2BD1D2369}"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981200"/>
            <a:ext cx="40386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9812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4114800"/>
            <a:ext cx="40386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5"/>
          <p:cNvSpPr>
            <a:spLocks noGrp="1"/>
          </p:cNvSpPr>
          <p:nvPr>
            <p:ph type="dt" sz="half" idx="10"/>
          </p:nvPr>
        </p:nvSpPr>
        <p:spPr>
          <a:xfrm>
            <a:off x="457200" y="6245225"/>
            <a:ext cx="2133600" cy="476250"/>
          </a:xfrm>
        </p:spPr>
        <p:txBody>
          <a:bodyPr/>
          <a:lstStyle>
            <a:lvl1pPr>
              <a:defRPr/>
            </a:lvl1pPr>
          </a:lstStyle>
          <a:p>
            <a:endParaRPr lang="en-US"/>
          </a:p>
        </p:txBody>
      </p:sp>
      <p:sp>
        <p:nvSpPr>
          <p:cNvPr id="7" name="Footer Placeholder 6"/>
          <p:cNvSpPr>
            <a:spLocks noGrp="1"/>
          </p:cNvSpPr>
          <p:nvPr>
            <p:ph type="ftr" sz="quarter" idx="11"/>
          </p:nvPr>
        </p:nvSpPr>
        <p:spPr>
          <a:xfrm>
            <a:off x="3124200" y="6245225"/>
            <a:ext cx="2895600" cy="476250"/>
          </a:xfrm>
        </p:spPr>
        <p:txBody>
          <a:bodyPr/>
          <a:lstStyle>
            <a:lvl1pPr>
              <a:defRPr/>
            </a:lvl1pPr>
          </a:lstStyle>
          <a:p>
            <a:endParaRPr lang="en-US"/>
          </a:p>
        </p:txBody>
      </p:sp>
      <p:sp>
        <p:nvSpPr>
          <p:cNvPr id="8" name="Slide Number Placeholder 7"/>
          <p:cNvSpPr>
            <a:spLocks noGrp="1"/>
          </p:cNvSpPr>
          <p:nvPr>
            <p:ph type="sldNum" sz="quarter" idx="12"/>
          </p:nvPr>
        </p:nvSpPr>
        <p:spPr>
          <a:xfrm>
            <a:off x="6553200" y="6245225"/>
            <a:ext cx="2133600" cy="476250"/>
          </a:xfrm>
        </p:spPr>
        <p:txBody>
          <a:bodyPr/>
          <a:lstStyle>
            <a:lvl1pPr>
              <a:defRPr/>
            </a:lvl1pPr>
          </a:lstStyle>
          <a:p>
            <a:fld id="{A0AEC337-2EC9-4E36-BC54-EF2EE6B28CAA}"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7" cstate="print">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bwMode="auto">
          <a:xfrm>
            <a:off x="457200" y="381000"/>
            <a:ext cx="82296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92515" name="Rectangle 3"/>
          <p:cNvSpPr>
            <a:spLocks noGrp="1" noChangeArrowheads="1"/>
          </p:cNvSpPr>
          <p:nvPr>
            <p:ph type="body" idx="1"/>
          </p:nvPr>
        </p:nvSpPr>
        <p:spPr bwMode="auto">
          <a:xfrm>
            <a:off x="457200" y="19812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251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effectLst>
                  <a:outerShdw blurRad="38100" dist="38100" dir="2700000" algn="tl">
                    <a:srgbClr val="000000"/>
                  </a:outerShdw>
                </a:effectLst>
                <a:latin typeface="Arial" charset="0"/>
              </a:defRPr>
            </a:lvl1pPr>
          </a:lstStyle>
          <a:p>
            <a:endParaRPr lang="en-US"/>
          </a:p>
        </p:txBody>
      </p:sp>
      <p:sp>
        <p:nvSpPr>
          <p:cNvPr id="19251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effectLst>
                  <a:outerShdw blurRad="38100" dist="38100" dir="2700000" algn="tl">
                    <a:srgbClr val="000000"/>
                  </a:outerShdw>
                </a:effectLst>
                <a:latin typeface="Arial" charset="0"/>
              </a:defRPr>
            </a:lvl1pPr>
          </a:lstStyle>
          <a:p>
            <a:endParaRPr lang="en-US"/>
          </a:p>
        </p:txBody>
      </p:sp>
      <p:sp>
        <p:nvSpPr>
          <p:cNvPr id="19251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effectLst>
                  <a:outerShdw blurRad="38100" dist="38100" dir="2700000" algn="tl">
                    <a:srgbClr val="000000"/>
                  </a:outerShdw>
                </a:effectLst>
                <a:latin typeface="Arial" charset="0"/>
              </a:defRPr>
            </a:lvl1pPr>
          </a:lstStyle>
          <a:p>
            <a:fld id="{9E008638-561A-4B41-B87D-6A8A2C910EB0}"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 id="2147483674" r:id="rId15"/>
  </p:sldLayoutIdLst>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fontAlgn="base">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folHlink"/>
        </a:buClr>
        <a:buSzPct val="65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hlink"/>
        </a:buClr>
        <a:buSzPct val="65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12.xml"/><Relationship Id="rId5" Type="http://schemas.openxmlformats.org/officeDocument/2006/relationships/image" Target="../media/image5.wmf"/><Relationship Id="rId4" Type="http://schemas.openxmlformats.org/officeDocument/2006/relationships/image" Target="../media/image4.wmf"/></Relationships>
</file>

<file path=ppt/slides/_rels/slide6.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2.wmf"/><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3.xml"/><Relationship Id="rId1" Type="http://schemas.openxmlformats.org/officeDocument/2006/relationships/vmlDrawing" Target="../drawings/vmlDrawing1.v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slideLayout" Target="../slideLayouts/slideLayout15.xml"/></Relationships>
</file>

<file path=ppt/slides/_rels/slide67.x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slideLayout" Target="../slideLayouts/slideLayout1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80" name="Rectangle 4"/>
          <p:cNvSpPr>
            <a:spLocks noGrp="1" noChangeArrowheads="1"/>
          </p:cNvSpPr>
          <p:nvPr>
            <p:ph type="title"/>
          </p:nvPr>
        </p:nvSpPr>
        <p:spPr>
          <a:xfrm>
            <a:off x="457200" y="304800"/>
            <a:ext cx="8077200" cy="5867400"/>
          </a:xfrm>
        </p:spPr>
        <p:txBody>
          <a:bodyPr/>
          <a:lstStyle/>
          <a:p>
            <a:r>
              <a:rPr lang="en-US" sz="5400" b="1" u="sng" dirty="0">
                <a:solidFill>
                  <a:schemeClr val="tx1"/>
                </a:solidFill>
                <a:effectLst/>
              </a:rPr>
              <a:t>INFECTIOUS DISEASE</a:t>
            </a:r>
            <a:r>
              <a:rPr lang="en-US" sz="5400" b="1" dirty="0">
                <a:solidFill>
                  <a:schemeClr val="tx1"/>
                </a:solidFill>
                <a:effectLst/>
              </a:rPr>
              <a:t/>
            </a:r>
            <a:br>
              <a:rPr lang="en-US" sz="5400" b="1" dirty="0">
                <a:solidFill>
                  <a:schemeClr val="tx1"/>
                </a:solidFill>
                <a:effectLst/>
              </a:rPr>
            </a:br>
            <a:r>
              <a:rPr lang="en-US" sz="5400" b="1" dirty="0">
                <a:solidFill>
                  <a:schemeClr val="tx1"/>
                </a:solidFill>
                <a:effectLst/>
              </a:rPr>
              <a:t>	</a:t>
            </a:r>
            <a:r>
              <a:rPr lang="en-US" sz="5400" b="1" u="sng" dirty="0" smtClean="0">
                <a:solidFill>
                  <a:schemeClr val="tx1"/>
                </a:solidFill>
                <a:effectLst/>
              </a:rPr>
              <a:t>EPIDEMIOLOGY</a:t>
            </a:r>
            <a:br>
              <a:rPr lang="en-US" sz="5400" b="1" u="sng" dirty="0" smtClean="0">
                <a:solidFill>
                  <a:schemeClr val="tx1"/>
                </a:solidFill>
                <a:effectLst/>
              </a:rPr>
            </a:br>
            <a:r>
              <a:rPr lang="en-US" sz="5400" b="1" u="sng" dirty="0" smtClean="0">
                <a:solidFill>
                  <a:schemeClr val="tx1"/>
                </a:solidFill>
                <a:effectLst/>
              </a:rPr>
              <a:t/>
            </a:r>
            <a:br>
              <a:rPr lang="en-US" sz="5400" b="1" u="sng" dirty="0" smtClean="0">
                <a:solidFill>
                  <a:schemeClr val="tx1"/>
                </a:solidFill>
                <a:effectLst/>
              </a:rPr>
            </a:br>
            <a:r>
              <a:rPr lang="en-US" dirty="0">
                <a:solidFill>
                  <a:schemeClr val="tx1"/>
                </a:solidFill>
                <a:effectLst/>
              </a:rPr>
              <a:t/>
            </a:r>
            <a:br>
              <a:rPr lang="en-US" dirty="0">
                <a:solidFill>
                  <a:schemeClr val="tx1"/>
                </a:solidFill>
                <a:effectLst/>
              </a:rPr>
            </a:br>
            <a:r>
              <a:rPr lang="en-US" dirty="0" err="1" smtClean="0">
                <a:solidFill>
                  <a:schemeClr val="tx1"/>
                </a:solidFill>
                <a:effectLst/>
              </a:rPr>
              <a:t>Maj</a:t>
            </a:r>
            <a:r>
              <a:rPr lang="en-US" dirty="0" smtClean="0">
                <a:solidFill>
                  <a:schemeClr val="tx1"/>
                </a:solidFill>
                <a:effectLst/>
              </a:rPr>
              <a:t> </a:t>
            </a:r>
            <a:r>
              <a:rPr lang="en-US" dirty="0" err="1" smtClean="0">
                <a:solidFill>
                  <a:schemeClr val="tx1"/>
                </a:solidFill>
                <a:effectLst/>
              </a:rPr>
              <a:t>Fawad</a:t>
            </a:r>
            <a:endParaRPr lang="en-US" sz="4000" b="1" dirty="0">
              <a:solidFill>
                <a:schemeClr val="tx1"/>
              </a:solidFill>
              <a:effectLst/>
              <a:latin typeface="Monotype Corsiva" pitchFamily="66" charset="0"/>
            </a:endParaRPr>
          </a:p>
        </p:txBody>
      </p:sp>
    </p:spTree>
  </p:cSld>
  <p:clrMapOvr>
    <a:masterClrMapping/>
  </p:clrMapOvr>
  <p:transition>
    <p:blinds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a:xfrm>
            <a:off x="0" y="152400"/>
            <a:ext cx="9144000" cy="1143000"/>
          </a:xfrm>
        </p:spPr>
        <p:txBody>
          <a:bodyPr/>
          <a:lstStyle/>
          <a:p>
            <a:r>
              <a:rPr lang="en-US" u="sng"/>
              <a:t>OBJECTIVES</a:t>
            </a:r>
            <a:r>
              <a:rPr lang="en-US" u="sng">
                <a:latin typeface="Comic Sans MS" pitchFamily="66" charset="0"/>
              </a:rPr>
              <a:t> OF THE LECTURE</a:t>
            </a:r>
          </a:p>
        </p:txBody>
      </p:sp>
      <p:sp>
        <p:nvSpPr>
          <p:cNvPr id="175107" name="Rectangle 3"/>
          <p:cNvSpPr>
            <a:spLocks noGrp="1" noChangeArrowheads="1"/>
          </p:cNvSpPr>
          <p:nvPr>
            <p:ph type="body" idx="1"/>
          </p:nvPr>
        </p:nvSpPr>
        <p:spPr>
          <a:xfrm>
            <a:off x="685800" y="1206500"/>
            <a:ext cx="8382000" cy="5422900"/>
          </a:xfrm>
        </p:spPr>
        <p:txBody>
          <a:bodyPr/>
          <a:lstStyle/>
          <a:p>
            <a:pPr marL="609600" indent="-609600">
              <a:lnSpc>
                <a:spcPct val="90000"/>
              </a:lnSpc>
              <a:buFontTx/>
              <a:buNone/>
            </a:pPr>
            <a:r>
              <a:rPr lang="en-US" sz="3600"/>
              <a:t>To Enable the student to</a:t>
            </a:r>
            <a:r>
              <a:rPr lang="en-US" sz="3600" b="1"/>
              <a:t>:</a:t>
            </a:r>
          </a:p>
          <a:p>
            <a:pPr marL="609600" indent="-609600">
              <a:lnSpc>
                <a:spcPct val="90000"/>
              </a:lnSpc>
              <a:buFontTx/>
              <a:buChar char="•"/>
            </a:pPr>
            <a:r>
              <a:rPr lang="en-US"/>
              <a:t>Acquire knowledge of various definitions used to describe infectious diseases.</a:t>
            </a:r>
          </a:p>
          <a:p>
            <a:pPr marL="609600" indent="-609600">
              <a:lnSpc>
                <a:spcPct val="90000"/>
              </a:lnSpc>
              <a:buFontTx/>
              <a:buChar char="•"/>
            </a:pPr>
            <a:r>
              <a:rPr lang="en-US"/>
              <a:t>Acquire understanding  of the origin &amp; mode of transmission of communicable diseases.</a:t>
            </a:r>
          </a:p>
          <a:p>
            <a:pPr marL="609600" indent="-609600">
              <a:lnSpc>
                <a:spcPct val="90000"/>
              </a:lnSpc>
              <a:buFontTx/>
              <a:buChar char="•"/>
            </a:pPr>
            <a:r>
              <a:rPr lang="en-US"/>
              <a:t>Acquire  understanding of logical sequence of link in the control chain.</a:t>
            </a:r>
          </a:p>
          <a:p>
            <a:pPr marL="609600" indent="-609600">
              <a:lnSpc>
                <a:spcPct val="90000"/>
              </a:lnSpc>
              <a:buFontTx/>
              <a:buChar char="•"/>
            </a:pPr>
            <a:r>
              <a:rPr lang="en-US"/>
              <a:t>Possess ability to apply the knowledge of communicable diseases in developing preventive &amp; control strategies.</a:t>
            </a:r>
          </a:p>
          <a:p>
            <a:pPr marL="609600" indent="-609600">
              <a:lnSpc>
                <a:spcPct val="90000"/>
              </a:lnSpc>
              <a:buFontTx/>
              <a:buNone/>
            </a:pPr>
            <a:endParaRPr lang="en-US"/>
          </a:p>
        </p:txBody>
      </p:sp>
    </p:spTree>
  </p:cSld>
  <p:clrMapOvr>
    <a:masterClrMapping/>
  </p:clrMapOvr>
  <p:transition>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 to be covered in this lecture</a:t>
            </a:r>
            <a:endParaRPr lang="en-US" dirty="0"/>
          </a:p>
        </p:txBody>
      </p:sp>
      <p:sp>
        <p:nvSpPr>
          <p:cNvPr id="3" name="Content Placeholder 2"/>
          <p:cNvSpPr>
            <a:spLocks noGrp="1"/>
          </p:cNvSpPr>
          <p:nvPr>
            <p:ph idx="1"/>
          </p:nvPr>
        </p:nvSpPr>
        <p:spPr/>
        <p:txBody>
          <a:bodyPr/>
          <a:lstStyle/>
          <a:p>
            <a:r>
              <a:rPr lang="en-US" dirty="0" smtClean="0"/>
              <a:t>Definitions</a:t>
            </a:r>
          </a:p>
          <a:p>
            <a:r>
              <a:rPr lang="en-US" dirty="0" smtClean="0"/>
              <a:t>Dynamics of Infectious Disease Transmission</a:t>
            </a:r>
          </a:p>
          <a:p>
            <a:r>
              <a:rPr lang="en-US" dirty="0" smtClean="0"/>
              <a:t>Control of Infection</a:t>
            </a: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3" name="Text Box 5"/>
          <p:cNvSpPr txBox="1">
            <a:spLocks noChangeArrowheads="1"/>
          </p:cNvSpPr>
          <p:nvPr/>
        </p:nvSpPr>
        <p:spPr bwMode="auto">
          <a:xfrm>
            <a:off x="1219200" y="1752600"/>
            <a:ext cx="5715000" cy="1066800"/>
          </a:xfrm>
          <a:prstGeom prst="rect">
            <a:avLst/>
          </a:prstGeom>
          <a:noFill/>
          <a:ln w="9525">
            <a:noFill/>
            <a:miter lim="800000"/>
            <a:headEnd/>
            <a:tailEnd/>
          </a:ln>
          <a:effectLst/>
        </p:spPr>
        <p:txBody>
          <a:bodyPr>
            <a:spAutoFit/>
          </a:bodyPr>
          <a:lstStyle/>
          <a:p>
            <a:pPr marL="914400" lvl="1" indent="-457200">
              <a:spcBef>
                <a:spcPct val="50000"/>
              </a:spcBef>
              <a:buClr>
                <a:schemeClr val="accent2"/>
              </a:buClr>
              <a:buFont typeface="Wingdings" pitchFamily="2" charset="2"/>
              <a:buNone/>
            </a:pPr>
            <a:r>
              <a:rPr lang="en-US" sz="3200">
                <a:effectLst>
                  <a:outerShdw blurRad="38100" dist="38100" dir="2700000" algn="tl">
                    <a:srgbClr val="000000"/>
                  </a:outerShdw>
                </a:effectLst>
              </a:rPr>
              <a:t>1.   Disease</a:t>
            </a:r>
            <a:br>
              <a:rPr lang="en-US" sz="3200">
                <a:effectLst>
                  <a:outerShdw blurRad="38100" dist="38100" dir="2700000" algn="tl">
                    <a:srgbClr val="000000"/>
                  </a:outerShdw>
                </a:effectLst>
              </a:rPr>
            </a:br>
            <a:endParaRPr lang="en-US" sz="3200">
              <a:effectLst>
                <a:outerShdw blurRad="38100" dist="38100" dir="2700000" algn="tl">
                  <a:srgbClr val="000000"/>
                </a:outerShdw>
              </a:effectLst>
            </a:endParaRPr>
          </a:p>
        </p:txBody>
      </p:sp>
      <p:sp>
        <p:nvSpPr>
          <p:cNvPr id="2054" name="Text Box 6"/>
          <p:cNvSpPr txBox="1">
            <a:spLocks noChangeArrowheads="1"/>
          </p:cNvSpPr>
          <p:nvPr/>
        </p:nvSpPr>
        <p:spPr bwMode="auto">
          <a:xfrm>
            <a:off x="1050925" y="2362200"/>
            <a:ext cx="4664075" cy="366713"/>
          </a:xfrm>
          <a:prstGeom prst="rect">
            <a:avLst/>
          </a:prstGeom>
          <a:noFill/>
          <a:ln w="9525">
            <a:noFill/>
            <a:miter lim="800000"/>
            <a:headEnd/>
            <a:tailEnd/>
          </a:ln>
          <a:effectLst/>
        </p:spPr>
        <p:txBody>
          <a:bodyPr>
            <a:spAutoFit/>
          </a:bodyPr>
          <a:lstStyle/>
          <a:p>
            <a:endParaRPr lang="en-US" sz="1800"/>
          </a:p>
        </p:txBody>
      </p:sp>
      <p:sp>
        <p:nvSpPr>
          <p:cNvPr id="2055" name="Text Box 7"/>
          <p:cNvSpPr txBox="1">
            <a:spLocks noChangeArrowheads="1"/>
          </p:cNvSpPr>
          <p:nvPr/>
        </p:nvSpPr>
        <p:spPr bwMode="auto">
          <a:xfrm>
            <a:off x="1828800" y="2286000"/>
            <a:ext cx="3051175" cy="457200"/>
          </a:xfrm>
          <a:prstGeom prst="rect">
            <a:avLst/>
          </a:prstGeom>
          <a:noFill/>
          <a:ln w="9525">
            <a:noFill/>
            <a:miter lim="800000"/>
            <a:headEnd/>
            <a:tailEnd/>
          </a:ln>
          <a:effectLst/>
        </p:spPr>
        <p:txBody>
          <a:bodyPr wrap="none">
            <a:spAutoFit/>
          </a:bodyPr>
          <a:lstStyle/>
          <a:p>
            <a:pPr lvl="1">
              <a:buFontTx/>
              <a:buChar char="•"/>
            </a:pPr>
            <a:r>
              <a:rPr lang="en-US"/>
              <a:t> Manifest / Overt</a:t>
            </a:r>
          </a:p>
        </p:txBody>
      </p:sp>
      <p:sp>
        <p:nvSpPr>
          <p:cNvPr id="2056" name="Text Box 8"/>
          <p:cNvSpPr txBox="1">
            <a:spLocks noChangeArrowheads="1"/>
          </p:cNvSpPr>
          <p:nvPr/>
        </p:nvSpPr>
        <p:spPr bwMode="auto">
          <a:xfrm>
            <a:off x="1828800" y="2743200"/>
            <a:ext cx="4819650" cy="822325"/>
          </a:xfrm>
          <a:prstGeom prst="rect">
            <a:avLst/>
          </a:prstGeom>
          <a:noFill/>
          <a:ln w="9525">
            <a:noFill/>
            <a:miter lim="800000"/>
            <a:headEnd/>
            <a:tailEnd/>
          </a:ln>
          <a:effectLst/>
        </p:spPr>
        <p:txBody>
          <a:bodyPr wrap="none">
            <a:spAutoFit/>
          </a:bodyPr>
          <a:lstStyle/>
          <a:p>
            <a:pPr lvl="1">
              <a:buFontTx/>
              <a:buChar char="•"/>
            </a:pPr>
            <a:r>
              <a:rPr lang="en-US"/>
              <a:t> Inapparent / Asymptomatic</a:t>
            </a:r>
            <a:r>
              <a:rPr lang="en-US" b="1"/>
              <a:t>/ </a:t>
            </a:r>
          </a:p>
          <a:p>
            <a:r>
              <a:rPr lang="en-US" b="1"/>
              <a:t>        </a:t>
            </a:r>
            <a:r>
              <a:rPr lang="en-US"/>
              <a:t>Subclinical / Covert</a:t>
            </a:r>
          </a:p>
        </p:txBody>
      </p:sp>
      <p:sp>
        <p:nvSpPr>
          <p:cNvPr id="2057" name="Text Box 9"/>
          <p:cNvSpPr txBox="1">
            <a:spLocks noChangeArrowheads="1"/>
          </p:cNvSpPr>
          <p:nvPr/>
        </p:nvSpPr>
        <p:spPr bwMode="auto">
          <a:xfrm>
            <a:off x="1828800" y="3505200"/>
            <a:ext cx="1720850" cy="457200"/>
          </a:xfrm>
          <a:prstGeom prst="rect">
            <a:avLst/>
          </a:prstGeom>
          <a:noFill/>
          <a:ln w="9525">
            <a:noFill/>
            <a:miter lim="800000"/>
            <a:headEnd/>
            <a:tailEnd/>
          </a:ln>
          <a:effectLst/>
        </p:spPr>
        <p:txBody>
          <a:bodyPr wrap="none">
            <a:spAutoFit/>
          </a:bodyPr>
          <a:lstStyle/>
          <a:p>
            <a:pPr lvl="1">
              <a:buFontTx/>
              <a:buChar char="•"/>
            </a:pPr>
            <a:r>
              <a:rPr lang="en-US"/>
              <a:t> Latent</a:t>
            </a:r>
          </a:p>
        </p:txBody>
      </p:sp>
      <p:sp>
        <p:nvSpPr>
          <p:cNvPr id="2058" name="Text Box 10"/>
          <p:cNvSpPr txBox="1">
            <a:spLocks noChangeArrowheads="1"/>
          </p:cNvSpPr>
          <p:nvPr/>
        </p:nvSpPr>
        <p:spPr bwMode="auto">
          <a:xfrm>
            <a:off x="1828800" y="3962400"/>
            <a:ext cx="2498725" cy="457200"/>
          </a:xfrm>
          <a:prstGeom prst="rect">
            <a:avLst/>
          </a:prstGeom>
          <a:noFill/>
          <a:ln w="9525">
            <a:noFill/>
            <a:miter lim="800000"/>
            <a:headEnd/>
            <a:tailEnd/>
          </a:ln>
          <a:effectLst/>
        </p:spPr>
        <p:txBody>
          <a:bodyPr wrap="none">
            <a:spAutoFit/>
          </a:bodyPr>
          <a:lstStyle/>
          <a:p>
            <a:pPr lvl="1">
              <a:buFontTx/>
              <a:buChar char="•"/>
            </a:pPr>
            <a:r>
              <a:rPr lang="en-US"/>
              <a:t> Colonization</a:t>
            </a:r>
          </a:p>
        </p:txBody>
      </p:sp>
      <p:sp>
        <p:nvSpPr>
          <p:cNvPr id="2059" name="Text Box 11"/>
          <p:cNvSpPr txBox="1">
            <a:spLocks noChangeArrowheads="1"/>
          </p:cNvSpPr>
          <p:nvPr/>
        </p:nvSpPr>
        <p:spPr bwMode="auto">
          <a:xfrm>
            <a:off x="1736725" y="5500688"/>
            <a:ext cx="3089275" cy="519112"/>
          </a:xfrm>
          <a:prstGeom prst="rect">
            <a:avLst/>
          </a:prstGeom>
          <a:noFill/>
          <a:ln w="9525">
            <a:noFill/>
            <a:miter lim="800000"/>
            <a:headEnd/>
            <a:tailEnd/>
          </a:ln>
          <a:effectLst/>
        </p:spPr>
        <p:txBody>
          <a:bodyPr wrap="none">
            <a:spAutoFit/>
          </a:bodyPr>
          <a:lstStyle/>
          <a:p>
            <a:pPr>
              <a:buFont typeface="Wingdings" pitchFamily="2" charset="2"/>
              <a:buNone/>
            </a:pPr>
            <a:r>
              <a:rPr lang="en-US" sz="2800"/>
              <a:t>3.   Contamination</a:t>
            </a:r>
          </a:p>
        </p:txBody>
      </p:sp>
      <p:sp>
        <p:nvSpPr>
          <p:cNvPr id="2060" name="Text Box 12"/>
          <p:cNvSpPr txBox="1">
            <a:spLocks noChangeArrowheads="1"/>
          </p:cNvSpPr>
          <p:nvPr/>
        </p:nvSpPr>
        <p:spPr bwMode="auto">
          <a:xfrm>
            <a:off x="1751013" y="5943600"/>
            <a:ext cx="2160587" cy="519113"/>
          </a:xfrm>
          <a:prstGeom prst="rect">
            <a:avLst/>
          </a:prstGeom>
          <a:noFill/>
          <a:ln w="9525">
            <a:noFill/>
            <a:miter lim="800000"/>
            <a:headEnd/>
            <a:tailEnd/>
          </a:ln>
          <a:effectLst/>
        </p:spPr>
        <p:txBody>
          <a:bodyPr wrap="none">
            <a:spAutoFit/>
          </a:bodyPr>
          <a:lstStyle/>
          <a:p>
            <a:pPr>
              <a:buFont typeface="Wingdings" pitchFamily="2" charset="2"/>
              <a:buNone/>
            </a:pPr>
            <a:r>
              <a:rPr lang="en-US" sz="2800"/>
              <a:t>4.   Pollution</a:t>
            </a:r>
          </a:p>
        </p:txBody>
      </p:sp>
      <p:sp>
        <p:nvSpPr>
          <p:cNvPr id="2061" name="Text Box 13"/>
          <p:cNvSpPr txBox="1">
            <a:spLocks noChangeArrowheads="1"/>
          </p:cNvSpPr>
          <p:nvPr/>
        </p:nvSpPr>
        <p:spPr bwMode="auto">
          <a:xfrm>
            <a:off x="1731963" y="4648200"/>
            <a:ext cx="4662487" cy="946150"/>
          </a:xfrm>
          <a:prstGeom prst="rect">
            <a:avLst/>
          </a:prstGeom>
          <a:noFill/>
          <a:ln w="9525">
            <a:noFill/>
            <a:miter lim="800000"/>
            <a:headEnd/>
            <a:tailEnd/>
          </a:ln>
          <a:effectLst/>
        </p:spPr>
        <p:txBody>
          <a:bodyPr wrap="none">
            <a:spAutoFit/>
          </a:bodyPr>
          <a:lstStyle/>
          <a:p>
            <a:pPr marL="457200" indent="-457200">
              <a:buFont typeface="Wingdings" pitchFamily="2" charset="2"/>
              <a:buAutoNum type="arabicPeriod" startAt="2"/>
            </a:pPr>
            <a:r>
              <a:rPr lang="en-US" sz="2800"/>
              <a:t>  Communicable</a:t>
            </a:r>
            <a:r>
              <a:rPr lang="en-US"/>
              <a:t> </a:t>
            </a:r>
            <a:r>
              <a:rPr lang="en-US" sz="2800"/>
              <a:t>disease /</a:t>
            </a:r>
          </a:p>
          <a:p>
            <a:pPr marL="457200" indent="-457200">
              <a:buFont typeface="Wingdings" pitchFamily="2" charset="2"/>
              <a:buNone/>
            </a:pPr>
            <a:r>
              <a:rPr lang="en-US"/>
              <a:t>	  </a:t>
            </a:r>
            <a:r>
              <a:rPr lang="en-US" sz="2800"/>
              <a:t>Contagious disease</a:t>
            </a:r>
          </a:p>
        </p:txBody>
      </p:sp>
      <p:sp>
        <p:nvSpPr>
          <p:cNvPr id="13" name="Title 12"/>
          <p:cNvSpPr>
            <a:spLocks noGrp="1"/>
          </p:cNvSpPr>
          <p:nvPr>
            <p:ph type="title"/>
          </p:nvPr>
        </p:nvSpPr>
        <p:spPr/>
        <p:txBody>
          <a:bodyPr/>
          <a:lstStyle/>
          <a:p>
            <a:r>
              <a:rPr lang="en-US" dirty="0" smtClean="0"/>
              <a:t>Terms </a:t>
            </a:r>
            <a:endParaRPr lang="en-US" dirty="0"/>
          </a:p>
        </p:txBody>
      </p:sp>
      <p:sp>
        <p:nvSpPr>
          <p:cNvPr id="14" name="Content Placeholder 13"/>
          <p:cNvSpPr>
            <a:spLocks noGrp="1"/>
          </p:cNvSpPr>
          <p:nvPr>
            <p:ph idx="1"/>
          </p:nvPr>
        </p:nvSpPr>
        <p:spPr/>
        <p:txBody>
          <a:bodyPr/>
          <a:lstStyle/>
          <a:p>
            <a:endParaRPr lang="en-US"/>
          </a:p>
        </p:txBody>
      </p:sp>
    </p:spTree>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060"/>
                                        </p:tgtEl>
                                        <p:attrNameLst>
                                          <p:attrName>style.visibility</p:attrName>
                                        </p:attrNameLst>
                                      </p:cBhvr>
                                      <p:to>
                                        <p:strVal val="visible"/>
                                      </p:to>
                                    </p:set>
                                    <p:anim calcmode="lin" valueType="num">
                                      <p:cBhvr additive="base">
                                        <p:cTn id="7" dur="500" fill="hold"/>
                                        <p:tgtEl>
                                          <p:spTgt spid="2060"/>
                                        </p:tgtEl>
                                        <p:attrNameLst>
                                          <p:attrName>ppt_x</p:attrName>
                                        </p:attrNameLst>
                                      </p:cBhvr>
                                      <p:tavLst>
                                        <p:tav tm="0">
                                          <p:val>
                                            <p:strVal val="#ppt_x"/>
                                          </p:val>
                                        </p:tav>
                                        <p:tav tm="100000">
                                          <p:val>
                                            <p:strVal val="#ppt_x"/>
                                          </p:val>
                                        </p:tav>
                                      </p:tavLst>
                                    </p:anim>
                                    <p:anim calcmode="lin" valueType="num">
                                      <p:cBhvr additive="base">
                                        <p:cTn id="8" dur="500" fill="hold"/>
                                        <p:tgtEl>
                                          <p:spTgt spid="206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059"/>
                                        </p:tgtEl>
                                        <p:attrNameLst>
                                          <p:attrName>style.visibility</p:attrName>
                                        </p:attrNameLst>
                                      </p:cBhvr>
                                      <p:to>
                                        <p:strVal val="visible"/>
                                      </p:to>
                                    </p:set>
                                    <p:anim calcmode="lin" valueType="num">
                                      <p:cBhvr additive="base">
                                        <p:cTn id="11" dur="500" fill="hold"/>
                                        <p:tgtEl>
                                          <p:spTgt spid="2059"/>
                                        </p:tgtEl>
                                        <p:attrNameLst>
                                          <p:attrName>ppt_x</p:attrName>
                                        </p:attrNameLst>
                                      </p:cBhvr>
                                      <p:tavLst>
                                        <p:tav tm="0">
                                          <p:val>
                                            <p:strVal val="#ppt_x"/>
                                          </p:val>
                                        </p:tav>
                                        <p:tav tm="100000">
                                          <p:val>
                                            <p:strVal val="#ppt_x"/>
                                          </p:val>
                                        </p:tav>
                                      </p:tavLst>
                                    </p:anim>
                                    <p:anim calcmode="lin" valueType="num">
                                      <p:cBhvr additive="base">
                                        <p:cTn id="12" dur="500" fill="hold"/>
                                        <p:tgtEl>
                                          <p:spTgt spid="205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061"/>
                                        </p:tgtEl>
                                        <p:attrNameLst>
                                          <p:attrName>style.visibility</p:attrName>
                                        </p:attrNameLst>
                                      </p:cBhvr>
                                      <p:to>
                                        <p:strVal val="visible"/>
                                      </p:to>
                                    </p:set>
                                    <p:anim calcmode="lin" valueType="num">
                                      <p:cBhvr additive="base">
                                        <p:cTn id="15" dur="500" fill="hold"/>
                                        <p:tgtEl>
                                          <p:spTgt spid="2061"/>
                                        </p:tgtEl>
                                        <p:attrNameLst>
                                          <p:attrName>ppt_x</p:attrName>
                                        </p:attrNameLst>
                                      </p:cBhvr>
                                      <p:tavLst>
                                        <p:tav tm="0">
                                          <p:val>
                                            <p:strVal val="#ppt_x"/>
                                          </p:val>
                                        </p:tav>
                                        <p:tav tm="100000">
                                          <p:val>
                                            <p:strVal val="#ppt_x"/>
                                          </p:val>
                                        </p:tav>
                                      </p:tavLst>
                                    </p:anim>
                                    <p:anim calcmode="lin" valueType="num">
                                      <p:cBhvr additive="base">
                                        <p:cTn id="16" dur="500" fill="hold"/>
                                        <p:tgtEl>
                                          <p:spTgt spid="206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058"/>
                                        </p:tgtEl>
                                        <p:attrNameLst>
                                          <p:attrName>style.visibility</p:attrName>
                                        </p:attrNameLst>
                                      </p:cBhvr>
                                      <p:to>
                                        <p:strVal val="visible"/>
                                      </p:to>
                                    </p:set>
                                    <p:anim calcmode="lin" valueType="num">
                                      <p:cBhvr additive="base">
                                        <p:cTn id="19" dur="500" fill="hold"/>
                                        <p:tgtEl>
                                          <p:spTgt spid="2058"/>
                                        </p:tgtEl>
                                        <p:attrNameLst>
                                          <p:attrName>ppt_x</p:attrName>
                                        </p:attrNameLst>
                                      </p:cBhvr>
                                      <p:tavLst>
                                        <p:tav tm="0">
                                          <p:val>
                                            <p:strVal val="#ppt_x"/>
                                          </p:val>
                                        </p:tav>
                                        <p:tav tm="100000">
                                          <p:val>
                                            <p:strVal val="#ppt_x"/>
                                          </p:val>
                                        </p:tav>
                                      </p:tavLst>
                                    </p:anim>
                                    <p:anim calcmode="lin" valueType="num">
                                      <p:cBhvr additive="base">
                                        <p:cTn id="20" dur="500" fill="hold"/>
                                        <p:tgtEl>
                                          <p:spTgt spid="205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057"/>
                                        </p:tgtEl>
                                        <p:attrNameLst>
                                          <p:attrName>style.visibility</p:attrName>
                                        </p:attrNameLst>
                                      </p:cBhvr>
                                      <p:to>
                                        <p:strVal val="visible"/>
                                      </p:to>
                                    </p:set>
                                    <p:anim calcmode="lin" valueType="num">
                                      <p:cBhvr additive="base">
                                        <p:cTn id="23" dur="500" fill="hold"/>
                                        <p:tgtEl>
                                          <p:spTgt spid="2057"/>
                                        </p:tgtEl>
                                        <p:attrNameLst>
                                          <p:attrName>ppt_x</p:attrName>
                                        </p:attrNameLst>
                                      </p:cBhvr>
                                      <p:tavLst>
                                        <p:tav tm="0">
                                          <p:val>
                                            <p:strVal val="#ppt_x"/>
                                          </p:val>
                                        </p:tav>
                                        <p:tav tm="100000">
                                          <p:val>
                                            <p:strVal val="#ppt_x"/>
                                          </p:val>
                                        </p:tav>
                                      </p:tavLst>
                                    </p:anim>
                                    <p:anim calcmode="lin" valueType="num">
                                      <p:cBhvr additive="base">
                                        <p:cTn id="24" dur="500" fill="hold"/>
                                        <p:tgtEl>
                                          <p:spTgt spid="205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056"/>
                                        </p:tgtEl>
                                        <p:attrNameLst>
                                          <p:attrName>style.visibility</p:attrName>
                                        </p:attrNameLst>
                                      </p:cBhvr>
                                      <p:to>
                                        <p:strVal val="visible"/>
                                      </p:to>
                                    </p:set>
                                    <p:anim calcmode="lin" valueType="num">
                                      <p:cBhvr additive="base">
                                        <p:cTn id="27" dur="500" fill="hold"/>
                                        <p:tgtEl>
                                          <p:spTgt spid="2056"/>
                                        </p:tgtEl>
                                        <p:attrNameLst>
                                          <p:attrName>ppt_x</p:attrName>
                                        </p:attrNameLst>
                                      </p:cBhvr>
                                      <p:tavLst>
                                        <p:tav tm="0">
                                          <p:val>
                                            <p:strVal val="#ppt_x"/>
                                          </p:val>
                                        </p:tav>
                                        <p:tav tm="100000">
                                          <p:val>
                                            <p:strVal val="#ppt_x"/>
                                          </p:val>
                                        </p:tav>
                                      </p:tavLst>
                                    </p:anim>
                                    <p:anim calcmode="lin" valueType="num">
                                      <p:cBhvr additive="base">
                                        <p:cTn id="28" dur="500" fill="hold"/>
                                        <p:tgtEl>
                                          <p:spTgt spid="205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055"/>
                                        </p:tgtEl>
                                        <p:attrNameLst>
                                          <p:attrName>style.visibility</p:attrName>
                                        </p:attrNameLst>
                                      </p:cBhvr>
                                      <p:to>
                                        <p:strVal val="visible"/>
                                      </p:to>
                                    </p:set>
                                    <p:anim calcmode="lin" valueType="num">
                                      <p:cBhvr additive="base">
                                        <p:cTn id="31" dur="500" fill="hold"/>
                                        <p:tgtEl>
                                          <p:spTgt spid="2055"/>
                                        </p:tgtEl>
                                        <p:attrNameLst>
                                          <p:attrName>ppt_x</p:attrName>
                                        </p:attrNameLst>
                                      </p:cBhvr>
                                      <p:tavLst>
                                        <p:tav tm="0">
                                          <p:val>
                                            <p:strVal val="#ppt_x"/>
                                          </p:val>
                                        </p:tav>
                                        <p:tav tm="100000">
                                          <p:val>
                                            <p:strVal val="#ppt_x"/>
                                          </p:val>
                                        </p:tav>
                                      </p:tavLst>
                                    </p:anim>
                                    <p:anim calcmode="lin" valueType="num">
                                      <p:cBhvr additive="base">
                                        <p:cTn id="32" dur="500" fill="hold"/>
                                        <p:tgtEl>
                                          <p:spTgt spid="205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053"/>
                                        </p:tgtEl>
                                        <p:attrNameLst>
                                          <p:attrName>style.visibility</p:attrName>
                                        </p:attrNameLst>
                                      </p:cBhvr>
                                      <p:to>
                                        <p:strVal val="visible"/>
                                      </p:to>
                                    </p:set>
                                    <p:anim calcmode="lin" valueType="num">
                                      <p:cBhvr additive="base">
                                        <p:cTn id="35" dur="500" fill="hold"/>
                                        <p:tgtEl>
                                          <p:spTgt spid="2053"/>
                                        </p:tgtEl>
                                        <p:attrNameLst>
                                          <p:attrName>ppt_x</p:attrName>
                                        </p:attrNameLst>
                                      </p:cBhvr>
                                      <p:tavLst>
                                        <p:tav tm="0">
                                          <p:val>
                                            <p:strVal val="#ppt_x"/>
                                          </p:val>
                                        </p:tav>
                                        <p:tav tm="100000">
                                          <p:val>
                                            <p:strVal val="#ppt_x"/>
                                          </p:val>
                                        </p:tav>
                                      </p:tavLst>
                                    </p:anim>
                                    <p:anim calcmode="lin" valueType="num">
                                      <p:cBhvr additive="base">
                                        <p:cTn id="36" dur="500" fill="hold"/>
                                        <p:tgtEl>
                                          <p:spTgt spid="20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p:bldP spid="2055" grpId="0"/>
      <p:bldP spid="2056" grpId="0"/>
      <p:bldP spid="2057" grpId="0"/>
      <p:bldP spid="2058" grpId="0"/>
      <p:bldP spid="2059" grpId="0"/>
      <p:bldP spid="2060" grpId="0"/>
      <p:bldP spid="206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8" name="Rectangle 4"/>
          <p:cNvSpPr>
            <a:spLocks noChangeArrowheads="1"/>
          </p:cNvSpPr>
          <p:nvPr/>
        </p:nvSpPr>
        <p:spPr bwMode="auto">
          <a:xfrm>
            <a:off x="2590800" y="2743200"/>
            <a:ext cx="3429000" cy="914400"/>
          </a:xfrm>
          <a:prstGeom prst="rect">
            <a:avLst/>
          </a:prstGeom>
          <a:noFill/>
          <a:ln w="9525">
            <a:noFill/>
            <a:miter lim="800000"/>
            <a:headEnd/>
            <a:tailEnd/>
          </a:ln>
          <a:effectLst/>
        </p:spPr>
        <p:txBody>
          <a:bodyPr anchor="ctr"/>
          <a:lstStyle/>
          <a:p>
            <a:pPr algn="ctr" eaLnBrk="1" hangingPunct="1"/>
            <a:r>
              <a:rPr lang="en-US" sz="4800" u="sng">
                <a:solidFill>
                  <a:schemeClr val="tx2"/>
                </a:solidFill>
                <a:effectLst>
                  <a:outerShdw blurRad="38100" dist="38100" dir="2700000" algn="tl">
                    <a:srgbClr val="000000"/>
                  </a:outerShdw>
                </a:effectLst>
              </a:rPr>
              <a:t>Infection</a:t>
            </a:r>
          </a:p>
        </p:txBody>
      </p:sp>
      <p:pic>
        <p:nvPicPr>
          <p:cNvPr id="231445" name="Picture 21"/>
          <p:cNvPicPr>
            <a:picLocks noGrp="1" noChangeAspect="1" noChangeArrowheads="1"/>
          </p:cNvPicPr>
          <p:nvPr>
            <p:ph sz="quarter" idx="2"/>
          </p:nvPr>
        </p:nvPicPr>
        <p:blipFill>
          <a:blip r:embed="rId2" cstate="print"/>
          <a:srcRect/>
          <a:stretch>
            <a:fillRect/>
          </a:stretch>
        </p:blipFill>
        <p:spPr>
          <a:xfrm>
            <a:off x="6248400" y="2057400"/>
            <a:ext cx="1704975" cy="1981200"/>
          </a:xfrm>
          <a:noFill/>
          <a:ln/>
        </p:spPr>
      </p:pic>
      <p:pic>
        <p:nvPicPr>
          <p:cNvPr id="231434" name="Picture 10"/>
          <p:cNvPicPr>
            <a:picLocks noGrp="1" noChangeAspect="1" noChangeArrowheads="1"/>
          </p:cNvPicPr>
          <p:nvPr>
            <p:ph sz="quarter" idx="3"/>
          </p:nvPr>
        </p:nvPicPr>
        <p:blipFill>
          <a:blip r:embed="rId3" cstate="print"/>
          <a:srcRect/>
          <a:stretch>
            <a:fillRect/>
          </a:stretch>
        </p:blipFill>
        <p:spPr>
          <a:xfrm>
            <a:off x="3352800" y="4419600"/>
            <a:ext cx="2447925" cy="1692275"/>
          </a:xfrm>
          <a:noFill/>
          <a:ln/>
        </p:spPr>
      </p:pic>
      <p:pic>
        <p:nvPicPr>
          <p:cNvPr id="231437" name="Picture 13"/>
          <p:cNvPicPr>
            <a:picLocks noGrp="1" noChangeAspect="1" noChangeArrowheads="1"/>
          </p:cNvPicPr>
          <p:nvPr>
            <p:ph sz="quarter" idx="4"/>
          </p:nvPr>
        </p:nvPicPr>
        <p:blipFill>
          <a:blip r:embed="rId4" cstate="print"/>
          <a:srcRect/>
          <a:stretch>
            <a:fillRect/>
          </a:stretch>
        </p:blipFill>
        <p:spPr>
          <a:xfrm>
            <a:off x="3581400" y="152400"/>
            <a:ext cx="2447925" cy="1871663"/>
          </a:xfrm>
          <a:noFill/>
          <a:ln/>
        </p:spPr>
      </p:pic>
      <p:sp>
        <p:nvSpPr>
          <p:cNvPr id="231440" name="Line 16"/>
          <p:cNvSpPr>
            <a:spLocks noChangeShapeType="1"/>
          </p:cNvSpPr>
          <p:nvPr/>
        </p:nvSpPr>
        <p:spPr bwMode="auto">
          <a:xfrm flipV="1">
            <a:off x="5562600" y="3276600"/>
            <a:ext cx="1066800" cy="0"/>
          </a:xfrm>
          <a:prstGeom prst="line">
            <a:avLst/>
          </a:prstGeom>
          <a:noFill/>
          <a:ln w="38100">
            <a:solidFill>
              <a:schemeClr val="tx1"/>
            </a:solidFill>
            <a:round/>
            <a:headEnd type="triangle" w="med" len="med"/>
            <a:tailEnd type="triangle" w="med" len="med"/>
          </a:ln>
          <a:effectLst/>
        </p:spPr>
        <p:txBody>
          <a:bodyPr anchor="ctr"/>
          <a:lstStyle/>
          <a:p>
            <a:endParaRPr lang="en-GB"/>
          </a:p>
        </p:txBody>
      </p:sp>
      <p:sp>
        <p:nvSpPr>
          <p:cNvPr id="231441" name="Line 17"/>
          <p:cNvSpPr>
            <a:spLocks noChangeShapeType="1"/>
          </p:cNvSpPr>
          <p:nvPr/>
        </p:nvSpPr>
        <p:spPr bwMode="auto">
          <a:xfrm flipH="1">
            <a:off x="4419600" y="3581400"/>
            <a:ext cx="0" cy="990600"/>
          </a:xfrm>
          <a:prstGeom prst="line">
            <a:avLst/>
          </a:prstGeom>
          <a:noFill/>
          <a:ln w="38100">
            <a:solidFill>
              <a:schemeClr val="tx1"/>
            </a:solidFill>
            <a:round/>
            <a:headEnd type="triangle" w="med" len="med"/>
            <a:tailEnd type="triangle" w="med" len="med"/>
          </a:ln>
          <a:effectLst/>
        </p:spPr>
        <p:txBody>
          <a:bodyPr anchor="ctr"/>
          <a:lstStyle/>
          <a:p>
            <a:endParaRPr lang="en-GB"/>
          </a:p>
        </p:txBody>
      </p:sp>
      <p:sp>
        <p:nvSpPr>
          <p:cNvPr id="231442" name="Line 18"/>
          <p:cNvSpPr>
            <a:spLocks noChangeShapeType="1"/>
          </p:cNvSpPr>
          <p:nvPr/>
        </p:nvSpPr>
        <p:spPr bwMode="auto">
          <a:xfrm flipH="1">
            <a:off x="1981200" y="3352800"/>
            <a:ext cx="990600" cy="0"/>
          </a:xfrm>
          <a:prstGeom prst="line">
            <a:avLst/>
          </a:prstGeom>
          <a:noFill/>
          <a:ln w="38100">
            <a:solidFill>
              <a:schemeClr val="tx1"/>
            </a:solidFill>
            <a:round/>
            <a:headEnd type="triangle" w="med" len="med"/>
            <a:tailEnd type="triangle" w="med" len="med"/>
          </a:ln>
          <a:effectLst/>
        </p:spPr>
        <p:txBody>
          <a:bodyPr anchor="ctr"/>
          <a:lstStyle/>
          <a:p>
            <a:endParaRPr lang="en-GB"/>
          </a:p>
        </p:txBody>
      </p:sp>
      <p:sp>
        <p:nvSpPr>
          <p:cNvPr id="231443" name="Line 19"/>
          <p:cNvSpPr>
            <a:spLocks noChangeShapeType="1"/>
          </p:cNvSpPr>
          <p:nvPr/>
        </p:nvSpPr>
        <p:spPr bwMode="auto">
          <a:xfrm flipV="1">
            <a:off x="4419600" y="1981200"/>
            <a:ext cx="0" cy="914400"/>
          </a:xfrm>
          <a:prstGeom prst="line">
            <a:avLst/>
          </a:prstGeom>
          <a:noFill/>
          <a:ln w="38100">
            <a:solidFill>
              <a:schemeClr val="tx1"/>
            </a:solidFill>
            <a:round/>
            <a:headEnd type="triangle" w="med" len="med"/>
            <a:tailEnd type="triangle" w="med" len="med"/>
          </a:ln>
          <a:effectLst/>
        </p:spPr>
        <p:txBody>
          <a:bodyPr anchor="ctr"/>
          <a:lstStyle/>
          <a:p>
            <a:endParaRPr lang="en-GB"/>
          </a:p>
        </p:txBody>
      </p:sp>
      <p:pic>
        <p:nvPicPr>
          <p:cNvPr id="231448" name="Picture 24"/>
          <p:cNvPicPr>
            <a:picLocks noChangeAspect="1" noChangeArrowheads="1"/>
          </p:cNvPicPr>
          <p:nvPr/>
        </p:nvPicPr>
        <p:blipFill>
          <a:blip r:embed="rId5" cstate="print"/>
          <a:srcRect/>
          <a:stretch>
            <a:fillRect/>
          </a:stretch>
        </p:blipFill>
        <p:spPr bwMode="auto">
          <a:xfrm>
            <a:off x="0" y="2133600"/>
            <a:ext cx="1909763" cy="2133600"/>
          </a:xfrm>
          <a:prstGeom prst="rect">
            <a:avLst/>
          </a:prstGeom>
          <a:noFill/>
          <a:ln w="9525">
            <a:noFill/>
            <a:miter lim="800000"/>
            <a:headEnd/>
            <a:tailEnd/>
          </a:ln>
          <a:effectLst/>
        </p:spPr>
      </p:pic>
      <p:sp useBgFill="1">
        <p:nvSpPr>
          <p:cNvPr id="231450" name="Oval 26"/>
          <p:cNvSpPr>
            <a:spLocks noChangeArrowheads="1"/>
          </p:cNvSpPr>
          <p:nvPr/>
        </p:nvSpPr>
        <p:spPr bwMode="auto">
          <a:xfrm>
            <a:off x="4800600" y="3581400"/>
            <a:ext cx="1524000" cy="990600"/>
          </a:xfrm>
          <a:prstGeom prst="ellipse">
            <a:avLst/>
          </a:prstGeom>
          <a:ln w="9525">
            <a:solidFill>
              <a:schemeClr val="tx1"/>
            </a:solidFill>
            <a:round/>
            <a:headEnd/>
            <a:tailEnd/>
          </a:ln>
          <a:effectLst/>
        </p:spPr>
        <p:txBody>
          <a:bodyPr wrap="none" anchor="ctr"/>
          <a:lstStyle/>
          <a:p>
            <a:endParaRPr lang="en-GB"/>
          </a:p>
        </p:txBody>
      </p:sp>
      <p:sp>
        <p:nvSpPr>
          <p:cNvPr id="231451" name="Oval 27"/>
          <p:cNvSpPr>
            <a:spLocks noChangeArrowheads="1"/>
          </p:cNvSpPr>
          <p:nvPr/>
        </p:nvSpPr>
        <p:spPr bwMode="auto">
          <a:xfrm>
            <a:off x="5791200" y="42672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231452" name="Oval 28"/>
          <p:cNvSpPr>
            <a:spLocks noChangeArrowheads="1"/>
          </p:cNvSpPr>
          <p:nvPr/>
        </p:nvSpPr>
        <p:spPr bwMode="auto">
          <a:xfrm>
            <a:off x="5943600" y="41148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231453" name="Oval 29"/>
          <p:cNvSpPr>
            <a:spLocks noChangeArrowheads="1"/>
          </p:cNvSpPr>
          <p:nvPr/>
        </p:nvSpPr>
        <p:spPr bwMode="auto">
          <a:xfrm>
            <a:off x="5867400" y="38862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231454" name="Oval 30"/>
          <p:cNvSpPr>
            <a:spLocks noChangeArrowheads="1"/>
          </p:cNvSpPr>
          <p:nvPr/>
        </p:nvSpPr>
        <p:spPr bwMode="auto">
          <a:xfrm>
            <a:off x="5334000" y="41148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231455" name="Oval 31"/>
          <p:cNvSpPr>
            <a:spLocks noChangeArrowheads="1"/>
          </p:cNvSpPr>
          <p:nvPr/>
        </p:nvSpPr>
        <p:spPr bwMode="auto">
          <a:xfrm>
            <a:off x="5638800" y="41148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231456" name="Oval 32"/>
          <p:cNvSpPr>
            <a:spLocks noChangeArrowheads="1"/>
          </p:cNvSpPr>
          <p:nvPr/>
        </p:nvSpPr>
        <p:spPr bwMode="auto">
          <a:xfrm>
            <a:off x="5486400" y="38100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231457" name="Oval 33"/>
          <p:cNvSpPr>
            <a:spLocks noChangeArrowheads="1"/>
          </p:cNvSpPr>
          <p:nvPr/>
        </p:nvSpPr>
        <p:spPr bwMode="auto">
          <a:xfrm>
            <a:off x="5105400" y="38100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231458" name="Oval 34"/>
          <p:cNvSpPr>
            <a:spLocks noChangeArrowheads="1"/>
          </p:cNvSpPr>
          <p:nvPr/>
        </p:nvSpPr>
        <p:spPr bwMode="auto">
          <a:xfrm>
            <a:off x="5715000" y="36576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231459" name="Oval 35"/>
          <p:cNvSpPr>
            <a:spLocks noChangeArrowheads="1"/>
          </p:cNvSpPr>
          <p:nvPr/>
        </p:nvSpPr>
        <p:spPr bwMode="auto">
          <a:xfrm>
            <a:off x="5486400" y="42672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231460" name="Oval 36"/>
          <p:cNvSpPr>
            <a:spLocks noChangeArrowheads="1"/>
          </p:cNvSpPr>
          <p:nvPr/>
        </p:nvSpPr>
        <p:spPr bwMode="auto">
          <a:xfrm>
            <a:off x="5029200" y="40386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231461" name="Oval 37"/>
          <p:cNvSpPr>
            <a:spLocks noChangeArrowheads="1"/>
          </p:cNvSpPr>
          <p:nvPr/>
        </p:nvSpPr>
        <p:spPr bwMode="auto">
          <a:xfrm>
            <a:off x="5181600" y="42672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231462" name="Oval 38"/>
          <p:cNvSpPr>
            <a:spLocks noChangeArrowheads="1"/>
          </p:cNvSpPr>
          <p:nvPr/>
        </p:nvSpPr>
        <p:spPr bwMode="auto">
          <a:xfrm>
            <a:off x="6096000" y="38862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231463" name="Line 39"/>
          <p:cNvSpPr>
            <a:spLocks noChangeShapeType="1"/>
          </p:cNvSpPr>
          <p:nvPr/>
        </p:nvSpPr>
        <p:spPr bwMode="auto">
          <a:xfrm>
            <a:off x="6172200" y="4419600"/>
            <a:ext cx="381000" cy="228600"/>
          </a:xfrm>
          <a:prstGeom prst="line">
            <a:avLst/>
          </a:prstGeom>
          <a:noFill/>
          <a:ln w="9525">
            <a:solidFill>
              <a:schemeClr val="tx1"/>
            </a:solidFill>
            <a:round/>
            <a:headEnd/>
            <a:tailEnd type="triangle" w="med" len="med"/>
          </a:ln>
          <a:effectLst/>
        </p:spPr>
        <p:txBody>
          <a:bodyPr anchor="ctr"/>
          <a:lstStyle/>
          <a:p>
            <a:endParaRPr lang="en-GB"/>
          </a:p>
        </p:txBody>
      </p:sp>
      <p:sp>
        <p:nvSpPr>
          <p:cNvPr id="231464" name="Text Box 40"/>
          <p:cNvSpPr txBox="1">
            <a:spLocks noChangeArrowheads="1"/>
          </p:cNvSpPr>
          <p:nvPr/>
        </p:nvSpPr>
        <p:spPr bwMode="auto">
          <a:xfrm>
            <a:off x="6019800" y="4495800"/>
            <a:ext cx="1266825" cy="457200"/>
          </a:xfrm>
          <a:prstGeom prst="rect">
            <a:avLst/>
          </a:prstGeom>
          <a:noFill/>
          <a:ln w="9525">
            <a:noFill/>
            <a:miter lim="800000"/>
            <a:headEnd/>
            <a:tailEnd/>
          </a:ln>
          <a:effectLst/>
        </p:spPr>
        <p:txBody>
          <a:bodyPr wrap="none">
            <a:spAutoFit/>
          </a:bodyPr>
          <a:lstStyle/>
          <a:p>
            <a:r>
              <a:rPr lang="en-US"/>
              <a:t>Bacteria</a:t>
            </a:r>
          </a:p>
        </p:txBody>
      </p:sp>
      <p:sp>
        <p:nvSpPr>
          <p:cNvPr id="231470" name="Freeform 46"/>
          <p:cNvSpPr>
            <a:spLocks/>
          </p:cNvSpPr>
          <p:nvPr/>
        </p:nvSpPr>
        <p:spPr bwMode="auto">
          <a:xfrm>
            <a:off x="2819400" y="2209800"/>
            <a:ext cx="190500" cy="304800"/>
          </a:xfrm>
          <a:custGeom>
            <a:avLst/>
            <a:gdLst/>
            <a:ahLst/>
            <a:cxnLst>
              <a:cxn ang="0">
                <a:pos x="0" y="56"/>
              </a:cxn>
              <a:cxn ang="0">
                <a:pos x="144" y="8"/>
              </a:cxn>
              <a:cxn ang="0">
                <a:pos x="144" y="104"/>
              </a:cxn>
            </a:cxnLst>
            <a:rect l="0" t="0" r="r" b="b"/>
            <a:pathLst>
              <a:path w="168" h="104">
                <a:moveTo>
                  <a:pt x="0" y="56"/>
                </a:moveTo>
                <a:cubicBezTo>
                  <a:pt x="60" y="28"/>
                  <a:pt x="120" y="0"/>
                  <a:pt x="144" y="8"/>
                </a:cubicBezTo>
                <a:cubicBezTo>
                  <a:pt x="168" y="16"/>
                  <a:pt x="144" y="88"/>
                  <a:pt x="144" y="104"/>
                </a:cubicBezTo>
              </a:path>
            </a:pathLst>
          </a:custGeom>
          <a:noFill/>
          <a:ln w="9525" cap="flat" cmpd="sng">
            <a:solidFill>
              <a:schemeClr val="tx1"/>
            </a:solidFill>
            <a:prstDash val="solid"/>
            <a:round/>
            <a:headEnd/>
            <a:tailEnd/>
          </a:ln>
          <a:effectLst/>
        </p:spPr>
        <p:txBody>
          <a:bodyPr anchor="ctr"/>
          <a:lstStyle/>
          <a:p>
            <a:endParaRPr lang="en-GB"/>
          </a:p>
        </p:txBody>
      </p:sp>
      <p:sp>
        <p:nvSpPr>
          <p:cNvPr id="231471" name="Freeform 47"/>
          <p:cNvSpPr>
            <a:spLocks/>
          </p:cNvSpPr>
          <p:nvPr/>
        </p:nvSpPr>
        <p:spPr bwMode="auto">
          <a:xfrm>
            <a:off x="2895600" y="2501900"/>
            <a:ext cx="381000" cy="88900"/>
          </a:xfrm>
          <a:custGeom>
            <a:avLst/>
            <a:gdLst/>
            <a:ahLst/>
            <a:cxnLst>
              <a:cxn ang="0">
                <a:pos x="0" y="56"/>
              </a:cxn>
              <a:cxn ang="0">
                <a:pos x="144" y="8"/>
              </a:cxn>
              <a:cxn ang="0">
                <a:pos x="144" y="104"/>
              </a:cxn>
            </a:cxnLst>
            <a:rect l="0" t="0" r="r" b="b"/>
            <a:pathLst>
              <a:path w="168" h="104">
                <a:moveTo>
                  <a:pt x="0" y="56"/>
                </a:moveTo>
                <a:cubicBezTo>
                  <a:pt x="60" y="28"/>
                  <a:pt x="120" y="0"/>
                  <a:pt x="144" y="8"/>
                </a:cubicBezTo>
                <a:cubicBezTo>
                  <a:pt x="168" y="16"/>
                  <a:pt x="144" y="88"/>
                  <a:pt x="144" y="104"/>
                </a:cubicBezTo>
              </a:path>
            </a:pathLst>
          </a:custGeom>
          <a:noFill/>
          <a:ln w="9525" cap="flat" cmpd="sng">
            <a:solidFill>
              <a:schemeClr val="tx1"/>
            </a:solidFill>
            <a:prstDash val="solid"/>
            <a:round/>
            <a:headEnd/>
            <a:tailEnd/>
          </a:ln>
          <a:effectLst/>
        </p:spPr>
        <p:txBody>
          <a:bodyPr anchor="ctr"/>
          <a:lstStyle/>
          <a:p>
            <a:endParaRPr lang="en-GB"/>
          </a:p>
        </p:txBody>
      </p:sp>
      <p:sp>
        <p:nvSpPr>
          <p:cNvPr id="231472" name="Freeform 48"/>
          <p:cNvSpPr>
            <a:spLocks/>
          </p:cNvSpPr>
          <p:nvPr/>
        </p:nvSpPr>
        <p:spPr bwMode="auto">
          <a:xfrm flipV="1">
            <a:off x="3048000" y="2819400"/>
            <a:ext cx="228600" cy="76200"/>
          </a:xfrm>
          <a:custGeom>
            <a:avLst/>
            <a:gdLst/>
            <a:ahLst/>
            <a:cxnLst>
              <a:cxn ang="0">
                <a:pos x="0" y="56"/>
              </a:cxn>
              <a:cxn ang="0">
                <a:pos x="144" y="8"/>
              </a:cxn>
              <a:cxn ang="0">
                <a:pos x="144" y="104"/>
              </a:cxn>
            </a:cxnLst>
            <a:rect l="0" t="0" r="r" b="b"/>
            <a:pathLst>
              <a:path w="168" h="104">
                <a:moveTo>
                  <a:pt x="0" y="56"/>
                </a:moveTo>
                <a:cubicBezTo>
                  <a:pt x="60" y="28"/>
                  <a:pt x="120" y="0"/>
                  <a:pt x="144" y="8"/>
                </a:cubicBezTo>
                <a:cubicBezTo>
                  <a:pt x="168" y="16"/>
                  <a:pt x="144" y="88"/>
                  <a:pt x="144" y="104"/>
                </a:cubicBezTo>
              </a:path>
            </a:pathLst>
          </a:custGeom>
          <a:noFill/>
          <a:ln w="9525" cap="flat" cmpd="sng">
            <a:solidFill>
              <a:schemeClr val="tx1"/>
            </a:solidFill>
            <a:prstDash val="solid"/>
            <a:round/>
            <a:headEnd/>
            <a:tailEnd/>
          </a:ln>
          <a:effectLst/>
        </p:spPr>
        <p:txBody>
          <a:bodyPr anchor="ctr"/>
          <a:lstStyle/>
          <a:p>
            <a:endParaRPr lang="en-GB"/>
          </a:p>
        </p:txBody>
      </p:sp>
      <p:sp>
        <p:nvSpPr>
          <p:cNvPr id="231473" name="Freeform 49"/>
          <p:cNvSpPr>
            <a:spLocks/>
          </p:cNvSpPr>
          <p:nvPr/>
        </p:nvSpPr>
        <p:spPr bwMode="auto">
          <a:xfrm>
            <a:off x="3581400" y="2514600"/>
            <a:ext cx="152400" cy="241300"/>
          </a:xfrm>
          <a:custGeom>
            <a:avLst/>
            <a:gdLst/>
            <a:ahLst/>
            <a:cxnLst>
              <a:cxn ang="0">
                <a:pos x="0" y="56"/>
              </a:cxn>
              <a:cxn ang="0">
                <a:pos x="144" y="8"/>
              </a:cxn>
              <a:cxn ang="0">
                <a:pos x="144" y="104"/>
              </a:cxn>
            </a:cxnLst>
            <a:rect l="0" t="0" r="r" b="b"/>
            <a:pathLst>
              <a:path w="168" h="104">
                <a:moveTo>
                  <a:pt x="0" y="56"/>
                </a:moveTo>
                <a:cubicBezTo>
                  <a:pt x="60" y="28"/>
                  <a:pt x="120" y="0"/>
                  <a:pt x="144" y="8"/>
                </a:cubicBezTo>
                <a:cubicBezTo>
                  <a:pt x="168" y="16"/>
                  <a:pt x="144" y="88"/>
                  <a:pt x="144" y="104"/>
                </a:cubicBezTo>
              </a:path>
            </a:pathLst>
          </a:custGeom>
          <a:noFill/>
          <a:ln w="9525" cap="flat" cmpd="sng">
            <a:solidFill>
              <a:schemeClr val="tx1"/>
            </a:solidFill>
            <a:prstDash val="solid"/>
            <a:round/>
            <a:headEnd/>
            <a:tailEnd/>
          </a:ln>
          <a:effectLst/>
        </p:spPr>
        <p:txBody>
          <a:bodyPr anchor="ctr"/>
          <a:lstStyle/>
          <a:p>
            <a:endParaRPr lang="en-GB"/>
          </a:p>
        </p:txBody>
      </p:sp>
      <p:sp>
        <p:nvSpPr>
          <p:cNvPr id="231474" name="Freeform 50"/>
          <p:cNvSpPr>
            <a:spLocks/>
          </p:cNvSpPr>
          <p:nvPr/>
        </p:nvSpPr>
        <p:spPr bwMode="auto">
          <a:xfrm>
            <a:off x="3352800" y="2362200"/>
            <a:ext cx="76200" cy="88900"/>
          </a:xfrm>
          <a:custGeom>
            <a:avLst/>
            <a:gdLst/>
            <a:ahLst/>
            <a:cxnLst>
              <a:cxn ang="0">
                <a:pos x="0" y="56"/>
              </a:cxn>
              <a:cxn ang="0">
                <a:pos x="144" y="8"/>
              </a:cxn>
              <a:cxn ang="0">
                <a:pos x="144" y="104"/>
              </a:cxn>
            </a:cxnLst>
            <a:rect l="0" t="0" r="r" b="b"/>
            <a:pathLst>
              <a:path w="168" h="104">
                <a:moveTo>
                  <a:pt x="0" y="56"/>
                </a:moveTo>
                <a:cubicBezTo>
                  <a:pt x="60" y="28"/>
                  <a:pt x="120" y="0"/>
                  <a:pt x="144" y="8"/>
                </a:cubicBezTo>
                <a:cubicBezTo>
                  <a:pt x="168" y="16"/>
                  <a:pt x="144" y="88"/>
                  <a:pt x="144" y="104"/>
                </a:cubicBezTo>
              </a:path>
            </a:pathLst>
          </a:custGeom>
          <a:noFill/>
          <a:ln w="9525" cap="flat" cmpd="sng">
            <a:solidFill>
              <a:schemeClr val="tx1"/>
            </a:solidFill>
            <a:prstDash val="solid"/>
            <a:round/>
            <a:headEnd/>
            <a:tailEnd/>
          </a:ln>
          <a:effectLst/>
        </p:spPr>
        <p:txBody>
          <a:bodyPr anchor="ctr"/>
          <a:lstStyle/>
          <a:p>
            <a:endParaRPr lang="en-GB"/>
          </a:p>
        </p:txBody>
      </p:sp>
      <p:sp>
        <p:nvSpPr>
          <p:cNvPr id="231475" name="Freeform 51"/>
          <p:cNvSpPr>
            <a:spLocks/>
          </p:cNvSpPr>
          <p:nvPr/>
        </p:nvSpPr>
        <p:spPr bwMode="auto">
          <a:xfrm>
            <a:off x="3276600" y="2057400"/>
            <a:ext cx="266700" cy="165100"/>
          </a:xfrm>
          <a:custGeom>
            <a:avLst/>
            <a:gdLst/>
            <a:ahLst/>
            <a:cxnLst>
              <a:cxn ang="0">
                <a:pos x="0" y="56"/>
              </a:cxn>
              <a:cxn ang="0">
                <a:pos x="144" y="8"/>
              </a:cxn>
              <a:cxn ang="0">
                <a:pos x="144" y="104"/>
              </a:cxn>
            </a:cxnLst>
            <a:rect l="0" t="0" r="r" b="b"/>
            <a:pathLst>
              <a:path w="168" h="104">
                <a:moveTo>
                  <a:pt x="0" y="56"/>
                </a:moveTo>
                <a:cubicBezTo>
                  <a:pt x="60" y="28"/>
                  <a:pt x="120" y="0"/>
                  <a:pt x="144" y="8"/>
                </a:cubicBezTo>
                <a:cubicBezTo>
                  <a:pt x="168" y="16"/>
                  <a:pt x="144" y="88"/>
                  <a:pt x="144" y="104"/>
                </a:cubicBezTo>
              </a:path>
            </a:pathLst>
          </a:custGeom>
          <a:noFill/>
          <a:ln w="9525" cap="flat" cmpd="sng">
            <a:solidFill>
              <a:schemeClr val="tx1"/>
            </a:solidFill>
            <a:prstDash val="solid"/>
            <a:round/>
            <a:headEnd/>
            <a:tailEnd/>
          </a:ln>
          <a:effectLst/>
        </p:spPr>
        <p:txBody>
          <a:bodyPr anchor="ctr"/>
          <a:lstStyle/>
          <a:p>
            <a:endParaRPr lang="en-GB"/>
          </a:p>
        </p:txBody>
      </p:sp>
      <p:sp>
        <p:nvSpPr>
          <p:cNvPr id="231476" name="Freeform 52"/>
          <p:cNvSpPr>
            <a:spLocks/>
          </p:cNvSpPr>
          <p:nvPr/>
        </p:nvSpPr>
        <p:spPr bwMode="auto">
          <a:xfrm>
            <a:off x="2819400" y="2697163"/>
            <a:ext cx="285750" cy="46037"/>
          </a:xfrm>
          <a:custGeom>
            <a:avLst/>
            <a:gdLst/>
            <a:ahLst/>
            <a:cxnLst>
              <a:cxn ang="0">
                <a:pos x="0" y="29"/>
              </a:cxn>
              <a:cxn ang="0">
                <a:pos x="144" y="17"/>
              </a:cxn>
              <a:cxn ang="0">
                <a:pos x="180" y="5"/>
              </a:cxn>
            </a:cxnLst>
            <a:rect l="0" t="0" r="r" b="b"/>
            <a:pathLst>
              <a:path w="180" h="29">
                <a:moveTo>
                  <a:pt x="0" y="29"/>
                </a:moveTo>
                <a:cubicBezTo>
                  <a:pt x="55" y="20"/>
                  <a:pt x="93" y="0"/>
                  <a:pt x="144" y="17"/>
                </a:cubicBezTo>
                <a:cubicBezTo>
                  <a:pt x="156" y="13"/>
                  <a:pt x="180" y="5"/>
                  <a:pt x="180" y="5"/>
                </a:cubicBezTo>
              </a:path>
            </a:pathLst>
          </a:custGeom>
          <a:noFill/>
          <a:ln w="9525" cap="flat" cmpd="sng">
            <a:solidFill>
              <a:schemeClr val="tx1"/>
            </a:solidFill>
            <a:prstDash val="solid"/>
            <a:round/>
            <a:headEnd/>
            <a:tailEnd/>
          </a:ln>
          <a:effectLst/>
        </p:spPr>
        <p:txBody>
          <a:bodyPr anchor="ctr"/>
          <a:lstStyle/>
          <a:p>
            <a:endParaRPr lang="en-GB"/>
          </a:p>
        </p:txBody>
      </p:sp>
      <p:sp>
        <p:nvSpPr>
          <p:cNvPr id="231477" name="Freeform 53"/>
          <p:cNvSpPr>
            <a:spLocks/>
          </p:cNvSpPr>
          <p:nvPr/>
        </p:nvSpPr>
        <p:spPr bwMode="auto">
          <a:xfrm>
            <a:off x="3295650" y="2667000"/>
            <a:ext cx="285750" cy="46038"/>
          </a:xfrm>
          <a:custGeom>
            <a:avLst/>
            <a:gdLst/>
            <a:ahLst/>
            <a:cxnLst>
              <a:cxn ang="0">
                <a:pos x="0" y="29"/>
              </a:cxn>
              <a:cxn ang="0">
                <a:pos x="144" y="17"/>
              </a:cxn>
              <a:cxn ang="0">
                <a:pos x="180" y="5"/>
              </a:cxn>
            </a:cxnLst>
            <a:rect l="0" t="0" r="r" b="b"/>
            <a:pathLst>
              <a:path w="180" h="29">
                <a:moveTo>
                  <a:pt x="0" y="29"/>
                </a:moveTo>
                <a:cubicBezTo>
                  <a:pt x="55" y="20"/>
                  <a:pt x="93" y="0"/>
                  <a:pt x="144" y="17"/>
                </a:cubicBezTo>
                <a:cubicBezTo>
                  <a:pt x="156" y="13"/>
                  <a:pt x="180" y="5"/>
                  <a:pt x="180" y="5"/>
                </a:cubicBezTo>
              </a:path>
            </a:pathLst>
          </a:custGeom>
          <a:noFill/>
          <a:ln w="9525" cap="flat" cmpd="sng">
            <a:solidFill>
              <a:schemeClr val="tx1"/>
            </a:solidFill>
            <a:prstDash val="solid"/>
            <a:round/>
            <a:headEnd/>
            <a:tailEnd/>
          </a:ln>
          <a:effectLst/>
        </p:spPr>
        <p:txBody>
          <a:bodyPr anchor="ctr"/>
          <a:lstStyle/>
          <a:p>
            <a:endParaRPr lang="en-GB"/>
          </a:p>
        </p:txBody>
      </p:sp>
      <p:sp>
        <p:nvSpPr>
          <p:cNvPr id="231478" name="Freeform 54"/>
          <p:cNvSpPr>
            <a:spLocks/>
          </p:cNvSpPr>
          <p:nvPr/>
        </p:nvSpPr>
        <p:spPr bwMode="auto">
          <a:xfrm>
            <a:off x="3524250" y="2286000"/>
            <a:ext cx="285750" cy="46038"/>
          </a:xfrm>
          <a:custGeom>
            <a:avLst/>
            <a:gdLst/>
            <a:ahLst/>
            <a:cxnLst>
              <a:cxn ang="0">
                <a:pos x="0" y="29"/>
              </a:cxn>
              <a:cxn ang="0">
                <a:pos x="144" y="17"/>
              </a:cxn>
              <a:cxn ang="0">
                <a:pos x="180" y="5"/>
              </a:cxn>
            </a:cxnLst>
            <a:rect l="0" t="0" r="r" b="b"/>
            <a:pathLst>
              <a:path w="180" h="29">
                <a:moveTo>
                  <a:pt x="0" y="29"/>
                </a:moveTo>
                <a:cubicBezTo>
                  <a:pt x="55" y="20"/>
                  <a:pt x="93" y="0"/>
                  <a:pt x="144" y="17"/>
                </a:cubicBezTo>
                <a:cubicBezTo>
                  <a:pt x="156" y="13"/>
                  <a:pt x="180" y="5"/>
                  <a:pt x="180" y="5"/>
                </a:cubicBezTo>
              </a:path>
            </a:pathLst>
          </a:custGeom>
          <a:noFill/>
          <a:ln w="9525" cap="flat" cmpd="sng">
            <a:solidFill>
              <a:schemeClr val="tx1"/>
            </a:solidFill>
            <a:prstDash val="solid"/>
            <a:round/>
            <a:headEnd/>
            <a:tailEnd/>
          </a:ln>
          <a:effectLst/>
        </p:spPr>
        <p:txBody>
          <a:bodyPr anchor="ctr"/>
          <a:lstStyle/>
          <a:p>
            <a:endParaRPr lang="en-GB"/>
          </a:p>
        </p:txBody>
      </p:sp>
      <p:sp>
        <p:nvSpPr>
          <p:cNvPr id="231479" name="Freeform 55"/>
          <p:cNvSpPr>
            <a:spLocks/>
          </p:cNvSpPr>
          <p:nvPr/>
        </p:nvSpPr>
        <p:spPr bwMode="auto">
          <a:xfrm>
            <a:off x="3276600" y="2514600"/>
            <a:ext cx="285750" cy="46038"/>
          </a:xfrm>
          <a:custGeom>
            <a:avLst/>
            <a:gdLst/>
            <a:ahLst/>
            <a:cxnLst>
              <a:cxn ang="0">
                <a:pos x="0" y="29"/>
              </a:cxn>
              <a:cxn ang="0">
                <a:pos x="144" y="17"/>
              </a:cxn>
              <a:cxn ang="0">
                <a:pos x="180" y="5"/>
              </a:cxn>
            </a:cxnLst>
            <a:rect l="0" t="0" r="r" b="b"/>
            <a:pathLst>
              <a:path w="180" h="29">
                <a:moveTo>
                  <a:pt x="0" y="29"/>
                </a:moveTo>
                <a:cubicBezTo>
                  <a:pt x="55" y="20"/>
                  <a:pt x="93" y="0"/>
                  <a:pt x="144" y="17"/>
                </a:cubicBezTo>
                <a:cubicBezTo>
                  <a:pt x="156" y="13"/>
                  <a:pt x="180" y="5"/>
                  <a:pt x="180" y="5"/>
                </a:cubicBezTo>
              </a:path>
            </a:pathLst>
          </a:custGeom>
          <a:noFill/>
          <a:ln w="9525" cap="flat" cmpd="sng">
            <a:solidFill>
              <a:schemeClr val="tx1"/>
            </a:solidFill>
            <a:prstDash val="solid"/>
            <a:round/>
            <a:headEnd/>
            <a:tailEnd/>
          </a:ln>
          <a:effectLst/>
        </p:spPr>
        <p:txBody>
          <a:bodyPr anchor="ctr"/>
          <a:lstStyle/>
          <a:p>
            <a:endParaRPr lang="en-GB"/>
          </a:p>
        </p:txBody>
      </p:sp>
      <p:sp>
        <p:nvSpPr>
          <p:cNvPr id="231480" name="Line 56"/>
          <p:cNvSpPr>
            <a:spLocks noChangeShapeType="1"/>
          </p:cNvSpPr>
          <p:nvPr/>
        </p:nvSpPr>
        <p:spPr bwMode="auto">
          <a:xfrm flipH="1" flipV="1">
            <a:off x="2743200" y="1828800"/>
            <a:ext cx="304800" cy="304800"/>
          </a:xfrm>
          <a:prstGeom prst="line">
            <a:avLst/>
          </a:prstGeom>
          <a:noFill/>
          <a:ln w="9525">
            <a:solidFill>
              <a:schemeClr val="tx1"/>
            </a:solidFill>
            <a:round/>
            <a:headEnd/>
            <a:tailEnd type="triangle" w="med" len="med"/>
          </a:ln>
          <a:effectLst/>
        </p:spPr>
        <p:txBody>
          <a:bodyPr anchor="ctr"/>
          <a:lstStyle/>
          <a:p>
            <a:endParaRPr lang="en-GB"/>
          </a:p>
        </p:txBody>
      </p:sp>
      <p:sp>
        <p:nvSpPr>
          <p:cNvPr id="231481" name="Text Box 57"/>
          <p:cNvSpPr txBox="1">
            <a:spLocks noChangeArrowheads="1"/>
          </p:cNvSpPr>
          <p:nvPr/>
        </p:nvSpPr>
        <p:spPr bwMode="auto">
          <a:xfrm>
            <a:off x="2209800" y="1371600"/>
            <a:ext cx="852488" cy="457200"/>
          </a:xfrm>
          <a:prstGeom prst="rect">
            <a:avLst/>
          </a:prstGeom>
          <a:noFill/>
          <a:ln w="9525">
            <a:noFill/>
            <a:miter lim="800000"/>
            <a:headEnd/>
            <a:tailEnd/>
          </a:ln>
          <a:effectLst/>
        </p:spPr>
        <p:txBody>
          <a:bodyPr wrap="none">
            <a:spAutoFit/>
          </a:bodyPr>
          <a:lstStyle/>
          <a:p>
            <a:r>
              <a:rPr lang="en-US"/>
              <a:t>Virus</a:t>
            </a:r>
          </a:p>
        </p:txBody>
      </p:sp>
      <p:sp>
        <p:nvSpPr>
          <p:cNvPr id="231482" name="Line 58"/>
          <p:cNvSpPr>
            <a:spLocks noChangeShapeType="1"/>
          </p:cNvSpPr>
          <p:nvPr/>
        </p:nvSpPr>
        <p:spPr bwMode="auto">
          <a:xfrm>
            <a:off x="3048000" y="3962400"/>
            <a:ext cx="0" cy="609600"/>
          </a:xfrm>
          <a:prstGeom prst="line">
            <a:avLst/>
          </a:prstGeom>
          <a:noFill/>
          <a:ln w="9525">
            <a:solidFill>
              <a:schemeClr val="tx1"/>
            </a:solidFill>
            <a:round/>
            <a:headEnd type="oval" w="med" len="med"/>
            <a:tailEnd type="oval" w="med" len="med"/>
          </a:ln>
          <a:effectLst/>
        </p:spPr>
        <p:txBody>
          <a:bodyPr anchor="ctr"/>
          <a:lstStyle/>
          <a:p>
            <a:endParaRPr lang="en-GB"/>
          </a:p>
        </p:txBody>
      </p:sp>
      <p:sp>
        <p:nvSpPr>
          <p:cNvPr id="231483" name="Line 59"/>
          <p:cNvSpPr>
            <a:spLocks noChangeShapeType="1"/>
          </p:cNvSpPr>
          <p:nvPr/>
        </p:nvSpPr>
        <p:spPr bwMode="auto">
          <a:xfrm flipV="1">
            <a:off x="3048000" y="3657600"/>
            <a:ext cx="381000" cy="304800"/>
          </a:xfrm>
          <a:prstGeom prst="line">
            <a:avLst/>
          </a:prstGeom>
          <a:noFill/>
          <a:ln w="9525">
            <a:solidFill>
              <a:schemeClr val="tx1"/>
            </a:solidFill>
            <a:round/>
            <a:headEnd type="oval" w="med" len="med"/>
            <a:tailEnd type="oval" w="med" len="med"/>
          </a:ln>
          <a:effectLst/>
        </p:spPr>
        <p:txBody>
          <a:bodyPr anchor="ctr"/>
          <a:lstStyle/>
          <a:p>
            <a:endParaRPr lang="en-GB"/>
          </a:p>
        </p:txBody>
      </p:sp>
      <p:sp>
        <p:nvSpPr>
          <p:cNvPr id="231484" name="Line 60"/>
          <p:cNvSpPr>
            <a:spLocks noChangeShapeType="1"/>
          </p:cNvSpPr>
          <p:nvPr/>
        </p:nvSpPr>
        <p:spPr bwMode="auto">
          <a:xfrm flipH="1" flipV="1">
            <a:off x="2667000" y="3733800"/>
            <a:ext cx="381000" cy="228600"/>
          </a:xfrm>
          <a:prstGeom prst="line">
            <a:avLst/>
          </a:prstGeom>
          <a:noFill/>
          <a:ln w="9525">
            <a:solidFill>
              <a:schemeClr val="tx1"/>
            </a:solidFill>
            <a:round/>
            <a:headEnd type="oval" w="med" len="med"/>
            <a:tailEnd type="oval" w="med" len="med"/>
          </a:ln>
          <a:effectLst/>
        </p:spPr>
        <p:txBody>
          <a:bodyPr anchor="ctr"/>
          <a:lstStyle/>
          <a:p>
            <a:endParaRPr lang="en-GB"/>
          </a:p>
        </p:txBody>
      </p:sp>
      <p:sp>
        <p:nvSpPr>
          <p:cNvPr id="231485" name="Line 61"/>
          <p:cNvSpPr>
            <a:spLocks noChangeShapeType="1"/>
          </p:cNvSpPr>
          <p:nvPr/>
        </p:nvSpPr>
        <p:spPr bwMode="auto">
          <a:xfrm flipH="1">
            <a:off x="2667000" y="4267200"/>
            <a:ext cx="381000" cy="0"/>
          </a:xfrm>
          <a:prstGeom prst="line">
            <a:avLst/>
          </a:prstGeom>
          <a:noFill/>
          <a:ln w="9525">
            <a:solidFill>
              <a:schemeClr val="tx1"/>
            </a:solidFill>
            <a:round/>
            <a:headEnd type="oval" w="med" len="med"/>
            <a:tailEnd type="oval" w="med" len="med"/>
          </a:ln>
          <a:effectLst/>
        </p:spPr>
        <p:txBody>
          <a:bodyPr anchor="ctr"/>
          <a:lstStyle/>
          <a:p>
            <a:endParaRPr lang="en-GB"/>
          </a:p>
        </p:txBody>
      </p:sp>
      <p:sp>
        <p:nvSpPr>
          <p:cNvPr id="231486" name="Line 62"/>
          <p:cNvSpPr>
            <a:spLocks noChangeShapeType="1"/>
          </p:cNvSpPr>
          <p:nvPr/>
        </p:nvSpPr>
        <p:spPr bwMode="auto">
          <a:xfrm flipV="1">
            <a:off x="3048000" y="4038600"/>
            <a:ext cx="304800" cy="228600"/>
          </a:xfrm>
          <a:prstGeom prst="line">
            <a:avLst/>
          </a:prstGeom>
          <a:noFill/>
          <a:ln w="9525">
            <a:solidFill>
              <a:schemeClr val="tx1"/>
            </a:solidFill>
            <a:round/>
            <a:headEnd type="oval" w="med" len="med"/>
            <a:tailEnd type="oval" w="med" len="med"/>
          </a:ln>
          <a:effectLst/>
        </p:spPr>
        <p:txBody>
          <a:bodyPr anchor="ctr"/>
          <a:lstStyle/>
          <a:p>
            <a:endParaRPr lang="en-GB"/>
          </a:p>
        </p:txBody>
      </p:sp>
      <p:sp>
        <p:nvSpPr>
          <p:cNvPr id="231487" name="Line 63"/>
          <p:cNvSpPr>
            <a:spLocks noChangeShapeType="1"/>
          </p:cNvSpPr>
          <p:nvPr/>
        </p:nvSpPr>
        <p:spPr bwMode="auto">
          <a:xfrm>
            <a:off x="3048000" y="4267200"/>
            <a:ext cx="304800" cy="76200"/>
          </a:xfrm>
          <a:prstGeom prst="line">
            <a:avLst/>
          </a:prstGeom>
          <a:noFill/>
          <a:ln w="9525">
            <a:solidFill>
              <a:schemeClr val="tx1"/>
            </a:solidFill>
            <a:round/>
            <a:headEnd type="oval" w="med" len="med"/>
            <a:tailEnd type="oval" w="med" len="med"/>
          </a:ln>
          <a:effectLst/>
        </p:spPr>
        <p:txBody>
          <a:bodyPr anchor="ctr"/>
          <a:lstStyle/>
          <a:p>
            <a:endParaRPr lang="en-GB"/>
          </a:p>
        </p:txBody>
      </p:sp>
      <p:sp>
        <p:nvSpPr>
          <p:cNvPr id="231488" name="Line 64"/>
          <p:cNvSpPr>
            <a:spLocks noChangeShapeType="1"/>
          </p:cNvSpPr>
          <p:nvPr/>
        </p:nvSpPr>
        <p:spPr bwMode="auto">
          <a:xfrm flipH="1">
            <a:off x="2514600" y="4419600"/>
            <a:ext cx="304800" cy="304800"/>
          </a:xfrm>
          <a:prstGeom prst="line">
            <a:avLst/>
          </a:prstGeom>
          <a:noFill/>
          <a:ln w="9525">
            <a:solidFill>
              <a:schemeClr val="tx1"/>
            </a:solidFill>
            <a:round/>
            <a:headEnd/>
            <a:tailEnd type="triangle" w="med" len="med"/>
          </a:ln>
          <a:effectLst/>
        </p:spPr>
        <p:txBody>
          <a:bodyPr anchor="ctr"/>
          <a:lstStyle/>
          <a:p>
            <a:endParaRPr lang="en-GB"/>
          </a:p>
        </p:txBody>
      </p:sp>
      <p:sp>
        <p:nvSpPr>
          <p:cNvPr id="231489" name="Text Box 65"/>
          <p:cNvSpPr txBox="1">
            <a:spLocks noChangeArrowheads="1"/>
          </p:cNvSpPr>
          <p:nvPr/>
        </p:nvSpPr>
        <p:spPr bwMode="auto">
          <a:xfrm>
            <a:off x="1822450" y="4800600"/>
            <a:ext cx="920750" cy="457200"/>
          </a:xfrm>
          <a:prstGeom prst="rect">
            <a:avLst/>
          </a:prstGeom>
          <a:noFill/>
          <a:ln w="9525">
            <a:noFill/>
            <a:miter lim="800000"/>
            <a:headEnd/>
            <a:tailEnd/>
          </a:ln>
          <a:effectLst/>
        </p:spPr>
        <p:txBody>
          <a:bodyPr wrap="none">
            <a:spAutoFit/>
          </a:bodyPr>
          <a:lstStyle/>
          <a:p>
            <a:r>
              <a:rPr lang="en-US"/>
              <a:t>Fungi</a:t>
            </a:r>
          </a:p>
        </p:txBody>
      </p:sp>
      <p:sp>
        <p:nvSpPr>
          <p:cNvPr id="231490" name="Oval 66"/>
          <p:cNvSpPr>
            <a:spLocks noChangeArrowheads="1"/>
          </p:cNvSpPr>
          <p:nvPr/>
        </p:nvSpPr>
        <p:spPr bwMode="auto">
          <a:xfrm>
            <a:off x="4876800" y="2209800"/>
            <a:ext cx="1066800" cy="685800"/>
          </a:xfrm>
          <a:prstGeom prst="ellipse">
            <a:avLst/>
          </a:prstGeom>
          <a:solidFill>
            <a:srgbClr val="C0C0C0"/>
          </a:solidFill>
          <a:ln w="9525">
            <a:solidFill>
              <a:schemeClr val="tx1"/>
            </a:solidFill>
            <a:round/>
            <a:headEnd/>
            <a:tailEnd/>
          </a:ln>
          <a:effectLst/>
        </p:spPr>
        <p:txBody>
          <a:bodyPr wrap="none" anchor="ctr"/>
          <a:lstStyle/>
          <a:p>
            <a:endParaRPr lang="en-GB"/>
          </a:p>
        </p:txBody>
      </p:sp>
      <p:sp>
        <p:nvSpPr>
          <p:cNvPr id="231491" name="Freeform 67"/>
          <p:cNvSpPr>
            <a:spLocks/>
          </p:cNvSpPr>
          <p:nvPr/>
        </p:nvSpPr>
        <p:spPr bwMode="auto">
          <a:xfrm>
            <a:off x="5638800" y="2044700"/>
            <a:ext cx="609600" cy="622300"/>
          </a:xfrm>
          <a:custGeom>
            <a:avLst/>
            <a:gdLst/>
            <a:ahLst/>
            <a:cxnLst>
              <a:cxn ang="0">
                <a:pos x="0" y="248"/>
              </a:cxn>
              <a:cxn ang="0">
                <a:pos x="144" y="8"/>
              </a:cxn>
              <a:cxn ang="0">
                <a:pos x="288" y="200"/>
              </a:cxn>
              <a:cxn ang="0">
                <a:pos x="384" y="392"/>
              </a:cxn>
            </a:cxnLst>
            <a:rect l="0" t="0" r="r" b="b"/>
            <a:pathLst>
              <a:path w="384" h="392">
                <a:moveTo>
                  <a:pt x="0" y="248"/>
                </a:moveTo>
                <a:cubicBezTo>
                  <a:pt x="48" y="132"/>
                  <a:pt x="96" y="16"/>
                  <a:pt x="144" y="8"/>
                </a:cubicBezTo>
                <a:cubicBezTo>
                  <a:pt x="192" y="0"/>
                  <a:pt x="248" y="136"/>
                  <a:pt x="288" y="200"/>
                </a:cubicBezTo>
                <a:cubicBezTo>
                  <a:pt x="328" y="264"/>
                  <a:pt x="368" y="352"/>
                  <a:pt x="384" y="392"/>
                </a:cubicBezTo>
              </a:path>
            </a:pathLst>
          </a:custGeom>
          <a:noFill/>
          <a:ln w="9525" cap="flat" cmpd="sng">
            <a:solidFill>
              <a:schemeClr val="tx1"/>
            </a:solidFill>
            <a:prstDash val="solid"/>
            <a:round/>
            <a:headEnd/>
            <a:tailEnd/>
          </a:ln>
          <a:effectLst/>
        </p:spPr>
        <p:txBody>
          <a:bodyPr anchor="ctr"/>
          <a:lstStyle/>
          <a:p>
            <a:endParaRPr lang="en-GB"/>
          </a:p>
        </p:txBody>
      </p:sp>
      <p:sp>
        <p:nvSpPr>
          <p:cNvPr id="231492" name="Oval 68"/>
          <p:cNvSpPr>
            <a:spLocks noChangeArrowheads="1"/>
          </p:cNvSpPr>
          <p:nvPr/>
        </p:nvSpPr>
        <p:spPr bwMode="auto">
          <a:xfrm>
            <a:off x="5562600" y="2362200"/>
            <a:ext cx="152400" cy="152400"/>
          </a:xfrm>
          <a:prstGeom prst="ellipse">
            <a:avLst/>
          </a:prstGeom>
          <a:solidFill>
            <a:srgbClr val="000000"/>
          </a:solidFill>
          <a:ln w="9525">
            <a:solidFill>
              <a:schemeClr val="tx1"/>
            </a:solidFill>
            <a:round/>
            <a:headEnd/>
            <a:tailEnd/>
          </a:ln>
          <a:effectLst/>
        </p:spPr>
        <p:txBody>
          <a:bodyPr wrap="none" anchor="ctr"/>
          <a:lstStyle/>
          <a:p>
            <a:endParaRPr lang="en-GB"/>
          </a:p>
        </p:txBody>
      </p:sp>
      <p:sp>
        <p:nvSpPr>
          <p:cNvPr id="231495" name="Oval 71"/>
          <p:cNvSpPr>
            <a:spLocks noChangeArrowheads="1"/>
          </p:cNvSpPr>
          <p:nvPr/>
        </p:nvSpPr>
        <p:spPr bwMode="auto">
          <a:xfrm>
            <a:off x="5105400" y="2362200"/>
            <a:ext cx="228600" cy="228600"/>
          </a:xfrm>
          <a:prstGeom prst="ellipse">
            <a:avLst/>
          </a:prstGeom>
          <a:solidFill>
            <a:srgbClr val="000000"/>
          </a:solidFill>
          <a:ln w="9525">
            <a:solidFill>
              <a:schemeClr val="tx1"/>
            </a:solidFill>
            <a:round/>
            <a:headEnd/>
            <a:tailEnd/>
          </a:ln>
          <a:effectLst/>
        </p:spPr>
        <p:txBody>
          <a:bodyPr wrap="none" anchor="ctr"/>
          <a:lstStyle/>
          <a:p>
            <a:endParaRPr lang="en-GB"/>
          </a:p>
        </p:txBody>
      </p:sp>
      <p:sp>
        <p:nvSpPr>
          <p:cNvPr id="231496" name="Oval 72"/>
          <p:cNvSpPr>
            <a:spLocks noChangeArrowheads="1"/>
          </p:cNvSpPr>
          <p:nvPr/>
        </p:nvSpPr>
        <p:spPr bwMode="auto">
          <a:xfrm>
            <a:off x="5105400" y="2590800"/>
            <a:ext cx="152400" cy="152400"/>
          </a:xfrm>
          <a:prstGeom prst="ellipse">
            <a:avLst/>
          </a:prstGeom>
          <a:solidFill>
            <a:srgbClr val="FFFFFF"/>
          </a:solidFill>
          <a:ln w="9525">
            <a:solidFill>
              <a:schemeClr val="tx1"/>
            </a:solidFill>
            <a:round/>
            <a:headEnd/>
            <a:tailEnd/>
          </a:ln>
          <a:effectLst/>
        </p:spPr>
        <p:txBody>
          <a:bodyPr wrap="none" anchor="ctr"/>
          <a:lstStyle/>
          <a:p>
            <a:endParaRPr lang="en-GB"/>
          </a:p>
        </p:txBody>
      </p:sp>
      <p:sp>
        <p:nvSpPr>
          <p:cNvPr id="231497" name="Oval 73"/>
          <p:cNvSpPr>
            <a:spLocks noChangeArrowheads="1"/>
          </p:cNvSpPr>
          <p:nvPr/>
        </p:nvSpPr>
        <p:spPr bwMode="auto">
          <a:xfrm>
            <a:off x="5410200" y="2514600"/>
            <a:ext cx="152400" cy="152400"/>
          </a:xfrm>
          <a:prstGeom prst="ellipse">
            <a:avLst/>
          </a:prstGeom>
          <a:solidFill>
            <a:srgbClr val="FFFFFF"/>
          </a:solidFill>
          <a:ln w="9525">
            <a:solidFill>
              <a:schemeClr val="tx1"/>
            </a:solidFill>
            <a:round/>
            <a:headEnd/>
            <a:tailEnd/>
          </a:ln>
          <a:effectLst/>
        </p:spPr>
        <p:txBody>
          <a:bodyPr wrap="none" anchor="ctr"/>
          <a:lstStyle/>
          <a:p>
            <a:endParaRPr lang="en-GB"/>
          </a:p>
        </p:txBody>
      </p:sp>
      <p:sp>
        <p:nvSpPr>
          <p:cNvPr id="231498" name="Line 74"/>
          <p:cNvSpPr>
            <a:spLocks noChangeShapeType="1"/>
          </p:cNvSpPr>
          <p:nvPr/>
        </p:nvSpPr>
        <p:spPr bwMode="auto">
          <a:xfrm flipV="1">
            <a:off x="5638800" y="1828800"/>
            <a:ext cx="304800" cy="381000"/>
          </a:xfrm>
          <a:prstGeom prst="line">
            <a:avLst/>
          </a:prstGeom>
          <a:noFill/>
          <a:ln w="9525">
            <a:solidFill>
              <a:schemeClr val="tx1"/>
            </a:solidFill>
            <a:round/>
            <a:headEnd/>
            <a:tailEnd type="triangle" w="med" len="med"/>
          </a:ln>
          <a:effectLst/>
        </p:spPr>
        <p:txBody>
          <a:bodyPr anchor="ctr"/>
          <a:lstStyle/>
          <a:p>
            <a:endParaRPr lang="en-GB"/>
          </a:p>
        </p:txBody>
      </p:sp>
      <p:sp>
        <p:nvSpPr>
          <p:cNvPr id="231499" name="Text Box 75"/>
          <p:cNvSpPr txBox="1">
            <a:spLocks noChangeArrowheads="1"/>
          </p:cNvSpPr>
          <p:nvPr/>
        </p:nvSpPr>
        <p:spPr bwMode="auto">
          <a:xfrm>
            <a:off x="5622925" y="1328738"/>
            <a:ext cx="1250950" cy="457200"/>
          </a:xfrm>
          <a:prstGeom prst="rect">
            <a:avLst/>
          </a:prstGeom>
          <a:noFill/>
          <a:ln w="9525">
            <a:noFill/>
            <a:miter lim="800000"/>
            <a:headEnd/>
            <a:tailEnd/>
          </a:ln>
          <a:effectLst/>
        </p:spPr>
        <p:txBody>
          <a:bodyPr wrap="none">
            <a:spAutoFit/>
          </a:bodyPr>
          <a:lstStyle/>
          <a:p>
            <a:r>
              <a:rPr lang="en-US"/>
              <a:t>Parasite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repeatCount="indefinite" fill="hold" grpId="0" nodeType="afterEffect">
                                  <p:stCondLst>
                                    <p:cond delay="0"/>
                                  </p:stCondLst>
                                  <p:childTnLst>
                                    <p:set>
                                      <p:cBhvr>
                                        <p:cTn id="6" dur="1" fill="hold">
                                          <p:stCondLst>
                                            <p:cond delay="0"/>
                                          </p:stCondLst>
                                        </p:cTn>
                                        <p:tgtEl>
                                          <p:spTgt spid="231443"/>
                                        </p:tgtEl>
                                        <p:attrNameLst>
                                          <p:attrName>style.visibility</p:attrName>
                                        </p:attrNameLst>
                                      </p:cBhvr>
                                      <p:to>
                                        <p:strVal val="visible"/>
                                      </p:to>
                                    </p:set>
                                    <p:animEffect transition="in" filter="wipe(down)">
                                      <p:cBhvr>
                                        <p:cTn id="7" dur="500"/>
                                        <p:tgtEl>
                                          <p:spTgt spid="231443"/>
                                        </p:tgtEl>
                                      </p:cBhvr>
                                    </p:animEffect>
                                  </p:childTnLst>
                                </p:cTn>
                              </p:par>
                              <p:par>
                                <p:cTn id="8" presetID="22" presetClass="entr" presetSubtype="8" repeatCount="indefinite" fill="hold" grpId="0" nodeType="withEffect">
                                  <p:stCondLst>
                                    <p:cond delay="0"/>
                                  </p:stCondLst>
                                  <p:childTnLst>
                                    <p:set>
                                      <p:cBhvr>
                                        <p:cTn id="9" dur="1" fill="hold">
                                          <p:stCondLst>
                                            <p:cond delay="0"/>
                                          </p:stCondLst>
                                        </p:cTn>
                                        <p:tgtEl>
                                          <p:spTgt spid="231440"/>
                                        </p:tgtEl>
                                        <p:attrNameLst>
                                          <p:attrName>style.visibility</p:attrName>
                                        </p:attrNameLst>
                                      </p:cBhvr>
                                      <p:to>
                                        <p:strVal val="visible"/>
                                      </p:to>
                                    </p:set>
                                    <p:animEffect transition="in" filter="wipe(left)">
                                      <p:cBhvr>
                                        <p:cTn id="10" dur="500"/>
                                        <p:tgtEl>
                                          <p:spTgt spid="231440"/>
                                        </p:tgtEl>
                                      </p:cBhvr>
                                    </p:animEffect>
                                  </p:childTnLst>
                                </p:cTn>
                              </p:par>
                              <p:par>
                                <p:cTn id="11" presetID="22" presetClass="entr" presetSubtype="1" repeatCount="indefinite" fill="hold" grpId="0" nodeType="withEffect">
                                  <p:stCondLst>
                                    <p:cond delay="0"/>
                                  </p:stCondLst>
                                  <p:childTnLst>
                                    <p:set>
                                      <p:cBhvr>
                                        <p:cTn id="12" dur="1" fill="hold">
                                          <p:stCondLst>
                                            <p:cond delay="0"/>
                                          </p:stCondLst>
                                        </p:cTn>
                                        <p:tgtEl>
                                          <p:spTgt spid="231441"/>
                                        </p:tgtEl>
                                        <p:attrNameLst>
                                          <p:attrName>style.visibility</p:attrName>
                                        </p:attrNameLst>
                                      </p:cBhvr>
                                      <p:to>
                                        <p:strVal val="visible"/>
                                      </p:to>
                                    </p:set>
                                    <p:animEffect transition="in" filter="wipe(up)">
                                      <p:cBhvr>
                                        <p:cTn id="13" dur="500"/>
                                        <p:tgtEl>
                                          <p:spTgt spid="231441"/>
                                        </p:tgtEl>
                                      </p:cBhvr>
                                    </p:animEffect>
                                  </p:childTnLst>
                                </p:cTn>
                              </p:par>
                              <p:par>
                                <p:cTn id="14" presetID="22" presetClass="entr" presetSubtype="2" repeatCount="indefinite" fill="hold" grpId="0" nodeType="withEffect">
                                  <p:stCondLst>
                                    <p:cond delay="0"/>
                                  </p:stCondLst>
                                  <p:childTnLst>
                                    <p:set>
                                      <p:cBhvr>
                                        <p:cTn id="15" dur="1" fill="hold">
                                          <p:stCondLst>
                                            <p:cond delay="0"/>
                                          </p:stCondLst>
                                        </p:cTn>
                                        <p:tgtEl>
                                          <p:spTgt spid="231442"/>
                                        </p:tgtEl>
                                        <p:attrNameLst>
                                          <p:attrName>style.visibility</p:attrName>
                                        </p:attrNameLst>
                                      </p:cBhvr>
                                      <p:to>
                                        <p:strVal val="visible"/>
                                      </p:to>
                                    </p:set>
                                    <p:animEffect transition="in" filter="wipe(right)">
                                      <p:cBhvr>
                                        <p:cTn id="16" dur="500"/>
                                        <p:tgtEl>
                                          <p:spTgt spid="231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440" grpId="0" animBg="1"/>
      <p:bldP spid="231441" grpId="0" animBg="1"/>
      <p:bldP spid="231442" grpId="0" animBg="1"/>
      <p:bldP spid="2314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295400" y="228600"/>
            <a:ext cx="7772400" cy="1143000"/>
          </a:xfrm>
        </p:spPr>
        <p:txBody>
          <a:bodyPr/>
          <a:lstStyle/>
          <a:p>
            <a:r>
              <a:rPr lang="en-US" sz="4800" u="sng"/>
              <a:t>Infection</a:t>
            </a:r>
          </a:p>
        </p:txBody>
      </p:sp>
      <p:sp>
        <p:nvSpPr>
          <p:cNvPr id="3075" name="Rectangle 3"/>
          <p:cNvSpPr>
            <a:spLocks noGrp="1" noChangeArrowheads="1"/>
          </p:cNvSpPr>
          <p:nvPr>
            <p:ph type="subTitle" idx="1"/>
          </p:nvPr>
        </p:nvSpPr>
        <p:spPr>
          <a:xfrm>
            <a:off x="0" y="1905000"/>
            <a:ext cx="5562600" cy="4648200"/>
          </a:xfrm>
        </p:spPr>
        <p:txBody>
          <a:bodyPr/>
          <a:lstStyle/>
          <a:p>
            <a:pPr algn="l"/>
            <a:r>
              <a:rPr lang="en-US"/>
              <a:t>The entry and development or multiplication of an infection agent in body of man or animal is called infection. The infectious agent can be virus, bacteria, fungi, parasite etc. </a:t>
            </a:r>
          </a:p>
        </p:txBody>
      </p:sp>
      <p:pic>
        <p:nvPicPr>
          <p:cNvPr id="3077" name="Picture 5" descr="j0297265"/>
          <p:cNvPicPr>
            <a:picLocks noChangeAspect="1" noChangeArrowheads="1"/>
          </p:cNvPicPr>
          <p:nvPr/>
        </p:nvPicPr>
        <p:blipFill>
          <a:blip r:embed="rId3" cstate="print"/>
          <a:srcRect/>
          <a:stretch>
            <a:fillRect/>
          </a:stretch>
        </p:blipFill>
        <p:spPr bwMode="ltGray">
          <a:xfrm>
            <a:off x="5410200" y="1981200"/>
            <a:ext cx="3505200" cy="32766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075">
                                            <p:txEl>
                                              <p:pRg st="0" end="0"/>
                                            </p:txEl>
                                          </p:spTgt>
                                        </p:tgtEl>
                                        <p:attrNameLst>
                                          <p:attrName>style.visibility</p:attrName>
                                        </p:attrNameLst>
                                      </p:cBhvr>
                                      <p:to>
                                        <p:strVal val="visible"/>
                                      </p:to>
                                    </p:set>
                                    <p:anim calcmode="lin" valueType="num">
                                      <p:cBhvr additive="base">
                                        <p:cTn id="12" dur="500" fill="hold"/>
                                        <p:tgtEl>
                                          <p:spTgt spid="3075">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075">
                                            <p:txEl>
                                              <p:pRg st="0" end="0"/>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077"/>
                                        </p:tgtEl>
                                        <p:attrNameLst>
                                          <p:attrName>style.visibility</p:attrName>
                                        </p:attrNameLst>
                                      </p:cBhvr>
                                      <p:to>
                                        <p:strVal val="visible"/>
                                      </p:to>
                                    </p:set>
                                    <p:anim calcmode="lin" valueType="num">
                                      <p:cBhvr additive="base">
                                        <p:cTn id="17" dur="500" fill="hold"/>
                                        <p:tgtEl>
                                          <p:spTgt spid="3077"/>
                                        </p:tgtEl>
                                        <p:attrNameLst>
                                          <p:attrName>ppt_x</p:attrName>
                                        </p:attrNameLst>
                                      </p:cBhvr>
                                      <p:tavLst>
                                        <p:tav tm="0">
                                          <p:val>
                                            <p:strVal val="#ppt_x"/>
                                          </p:val>
                                        </p:tav>
                                        <p:tav tm="100000">
                                          <p:val>
                                            <p:strVal val="#ppt_x"/>
                                          </p:val>
                                        </p:tav>
                                      </p:tavLst>
                                    </p:anim>
                                    <p:anim calcmode="lin" valueType="num">
                                      <p:cBhvr additive="base">
                                        <p:cTn id="18" dur="500" fill="hold"/>
                                        <p:tgtEl>
                                          <p:spTgt spid="30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07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0" y="0"/>
            <a:ext cx="7772400" cy="1143000"/>
          </a:xfrm>
        </p:spPr>
        <p:txBody>
          <a:bodyPr/>
          <a:lstStyle/>
          <a:p>
            <a:r>
              <a:rPr lang="en-US"/>
              <a:t>1.	</a:t>
            </a:r>
            <a:r>
              <a:rPr lang="en-US" u="sng"/>
              <a:t>Disease (infection)</a:t>
            </a:r>
          </a:p>
        </p:txBody>
      </p:sp>
      <p:sp>
        <p:nvSpPr>
          <p:cNvPr id="4099" name="Rectangle 3"/>
          <p:cNvSpPr>
            <a:spLocks noGrp="1" noChangeArrowheads="1"/>
          </p:cNvSpPr>
          <p:nvPr>
            <p:ph type="subTitle" idx="1"/>
          </p:nvPr>
        </p:nvSpPr>
        <p:spPr>
          <a:xfrm>
            <a:off x="457200" y="1219200"/>
            <a:ext cx="8686800" cy="914400"/>
          </a:xfrm>
        </p:spPr>
        <p:txBody>
          <a:bodyPr/>
          <a:lstStyle/>
          <a:p>
            <a:pPr algn="l"/>
            <a:r>
              <a:rPr lang="en-US" sz="2800">
                <a:effectLst/>
              </a:rPr>
              <a:t>This results from the infectious agent when it produces signs and symptoms.</a:t>
            </a:r>
          </a:p>
        </p:txBody>
      </p:sp>
      <p:sp>
        <p:nvSpPr>
          <p:cNvPr id="4100" name="Text Box 4"/>
          <p:cNvSpPr txBox="1">
            <a:spLocks noChangeArrowheads="1"/>
          </p:cNvSpPr>
          <p:nvPr/>
        </p:nvSpPr>
        <p:spPr bwMode="auto">
          <a:xfrm>
            <a:off x="457200" y="2133600"/>
            <a:ext cx="2106613" cy="519113"/>
          </a:xfrm>
          <a:prstGeom prst="rect">
            <a:avLst/>
          </a:prstGeom>
          <a:noFill/>
          <a:ln w="9525">
            <a:noFill/>
            <a:miter lim="800000"/>
            <a:headEnd/>
            <a:tailEnd/>
          </a:ln>
          <a:effectLst/>
        </p:spPr>
        <p:txBody>
          <a:bodyPr wrap="none">
            <a:spAutoFit/>
          </a:bodyPr>
          <a:lstStyle/>
          <a:p>
            <a:r>
              <a:rPr lang="en-US" sz="2800" u="sng"/>
              <a:t>1.1.Manifest</a:t>
            </a:r>
          </a:p>
        </p:txBody>
      </p:sp>
      <p:sp>
        <p:nvSpPr>
          <p:cNvPr id="4101" name="Text Box 5"/>
          <p:cNvSpPr txBox="1">
            <a:spLocks noChangeArrowheads="1"/>
          </p:cNvSpPr>
          <p:nvPr/>
        </p:nvSpPr>
        <p:spPr bwMode="auto">
          <a:xfrm>
            <a:off x="838200" y="2667000"/>
            <a:ext cx="4283075" cy="519113"/>
          </a:xfrm>
          <a:prstGeom prst="rect">
            <a:avLst/>
          </a:prstGeom>
          <a:noFill/>
          <a:ln w="9525">
            <a:noFill/>
            <a:miter lim="800000"/>
            <a:headEnd/>
            <a:tailEnd/>
          </a:ln>
          <a:effectLst/>
        </p:spPr>
        <p:txBody>
          <a:bodyPr wrap="none">
            <a:spAutoFit/>
          </a:bodyPr>
          <a:lstStyle/>
          <a:p>
            <a:r>
              <a:rPr lang="en-US" sz="2800"/>
              <a:t>Synonymous</a:t>
            </a:r>
            <a:r>
              <a:rPr lang="en-US" sz="2800" b="1"/>
              <a:t> </a:t>
            </a:r>
            <a:r>
              <a:rPr lang="en-US" sz="2800"/>
              <a:t>with disease</a:t>
            </a:r>
            <a:r>
              <a:rPr lang="en-US" sz="1800"/>
              <a:t>.</a:t>
            </a:r>
          </a:p>
        </p:txBody>
      </p:sp>
      <p:sp>
        <p:nvSpPr>
          <p:cNvPr id="4102" name="Text Box 6"/>
          <p:cNvSpPr txBox="1">
            <a:spLocks noChangeArrowheads="1"/>
          </p:cNvSpPr>
          <p:nvPr/>
        </p:nvSpPr>
        <p:spPr bwMode="auto">
          <a:xfrm>
            <a:off x="381000" y="3200400"/>
            <a:ext cx="8440738" cy="3629025"/>
          </a:xfrm>
          <a:prstGeom prst="rect">
            <a:avLst/>
          </a:prstGeom>
          <a:noFill/>
          <a:ln w="9525">
            <a:noFill/>
            <a:miter lim="800000"/>
            <a:headEnd/>
            <a:tailEnd/>
          </a:ln>
          <a:effectLst/>
        </p:spPr>
        <p:txBody>
          <a:bodyPr>
            <a:spAutoFit/>
          </a:bodyPr>
          <a:lstStyle/>
          <a:p>
            <a:r>
              <a:rPr lang="en-US" sz="3200" u="sng"/>
              <a:t>1.2 .Inapparent, asymptomatic or sub- clinical infection</a:t>
            </a:r>
          </a:p>
          <a:p>
            <a:r>
              <a:rPr lang="en-US" sz="1800"/>
              <a:t>   </a:t>
            </a:r>
            <a:r>
              <a:rPr lang="en-US" sz="2800"/>
              <a:t>Where infectious agent fails to produce signs and symptoms  but infectious agent survives and multiplies in the body of man  or animal and is capable of being transmitted to another susceptible individual or animal.</a:t>
            </a:r>
          </a:p>
          <a:p>
            <a:r>
              <a:rPr lang="en-US" sz="2800"/>
              <a:t>.</a:t>
            </a:r>
          </a:p>
        </p:txBody>
      </p:sp>
    </p:spTree>
  </p:cSld>
  <p:clrMapOvr>
    <a:masterClrMapping/>
  </p:clrMapOvr>
  <p:transition>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6" name="Text Box 4"/>
          <p:cNvSpPr txBox="1">
            <a:spLocks noChangeArrowheads="1"/>
          </p:cNvSpPr>
          <p:nvPr/>
        </p:nvSpPr>
        <p:spPr bwMode="auto">
          <a:xfrm>
            <a:off x="76200" y="660400"/>
            <a:ext cx="8839200" cy="2898775"/>
          </a:xfrm>
          <a:prstGeom prst="rect">
            <a:avLst/>
          </a:prstGeom>
          <a:noFill/>
          <a:ln w="9525">
            <a:noFill/>
            <a:miter lim="800000"/>
            <a:headEnd/>
            <a:tailEnd/>
          </a:ln>
          <a:effectLst/>
        </p:spPr>
        <p:txBody>
          <a:bodyPr>
            <a:spAutoFit/>
          </a:bodyPr>
          <a:lstStyle/>
          <a:p>
            <a:r>
              <a:rPr lang="en-US"/>
              <a:t>1.3	</a:t>
            </a:r>
            <a:r>
              <a:rPr lang="en-US" sz="3600" u="sng"/>
              <a:t>.Latent</a:t>
            </a:r>
          </a:p>
          <a:p>
            <a:pPr algn="ctr"/>
            <a:endParaRPr lang="en-US" sz="3600" u="sng"/>
          </a:p>
          <a:p>
            <a:r>
              <a:rPr lang="en-US" sz="1800"/>
              <a:t>   </a:t>
            </a:r>
            <a:r>
              <a:rPr lang="en-US" sz="2800"/>
              <a:t>When infection is present in the body but does not </a:t>
            </a:r>
          </a:p>
          <a:p>
            <a:r>
              <a:rPr lang="en-US" sz="2800"/>
              <a:t>Produce any sign and symptoms and at the same time</a:t>
            </a:r>
          </a:p>
          <a:p>
            <a:r>
              <a:rPr lang="en-US" sz="2800"/>
              <a:t>cannot be transmitted to a susceptible host during </a:t>
            </a:r>
          </a:p>
          <a:p>
            <a:r>
              <a:rPr lang="en-US" sz="2800"/>
              <a:t>the period of latency i.e. Herpes simplex, Syphilis.</a:t>
            </a:r>
          </a:p>
        </p:txBody>
      </p:sp>
    </p:spTree>
  </p:cSld>
  <p:clrMapOvr>
    <a:masterClrMapping/>
  </p:clrMapOvr>
  <p:transition>
    <p:blinds/>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3" name="Rectangle 3"/>
          <p:cNvSpPr>
            <a:spLocks noGrp="1" noChangeArrowheads="1"/>
          </p:cNvSpPr>
          <p:nvPr>
            <p:ph type="body" idx="1"/>
          </p:nvPr>
        </p:nvSpPr>
        <p:spPr>
          <a:xfrm>
            <a:off x="76200" y="304800"/>
            <a:ext cx="9067800" cy="6172200"/>
          </a:xfrm>
        </p:spPr>
        <p:txBody>
          <a:bodyPr/>
          <a:lstStyle/>
          <a:p>
            <a:r>
              <a:rPr lang="en-US" sz="3600" u="sng"/>
              <a:t>Latent period</a:t>
            </a:r>
            <a:r>
              <a:rPr lang="en-US"/>
              <a:t>:</a:t>
            </a:r>
          </a:p>
          <a:p>
            <a:pPr lvl="1">
              <a:buFont typeface="Wingdings" pitchFamily="2" charset="2"/>
              <a:buNone/>
            </a:pPr>
            <a:r>
              <a:rPr lang="en-US"/>
              <a:t>This period is the interval of subclinical infection during which the previously active infectious agent becomes dormant in the host.</a:t>
            </a:r>
          </a:p>
          <a:p>
            <a:pPr lvl="1">
              <a:buFont typeface="Wingdings" pitchFamily="2" charset="2"/>
              <a:buNone/>
            </a:pPr>
            <a:r>
              <a:rPr lang="en-US"/>
              <a:t>Example:</a:t>
            </a:r>
          </a:p>
          <a:p>
            <a:pPr lvl="1">
              <a:buFont typeface="Wingdings" pitchFamily="2" charset="2"/>
              <a:buNone/>
            </a:pPr>
            <a:r>
              <a:rPr lang="en-US"/>
              <a:t>Subsequent to the appearance of genital lesions induced by a herpes simplex type II infection, patients often experience period of remission, after which reactivation of the virus elicits the reappearance of lesions. This interval of remission is referred to as the latent period of the  virus.</a:t>
            </a:r>
          </a:p>
          <a:p>
            <a:pPr lvl="1">
              <a:buFont typeface="Wingdings" pitchFamily="2" charset="2"/>
              <a:buNone/>
            </a:pPr>
            <a:endParaRPr lang="en-US"/>
          </a:p>
          <a:p>
            <a:pPr lvl="1">
              <a:buFont typeface="Wingdings" pitchFamily="2" charset="2"/>
              <a:buNone/>
            </a:pPr>
            <a:endParaRPr lang="en-US"/>
          </a:p>
        </p:txBody>
      </p:sp>
    </p:spTree>
  </p:cSld>
  <p:clrMapOvr>
    <a:masterClrMapping/>
  </p:clrMapOvr>
  <p:transition>
    <p:wheel spokes="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2"/>
          <p:cNvSpPr>
            <a:spLocks noGrp="1" noChangeArrowheads="1"/>
          </p:cNvSpPr>
          <p:nvPr>
            <p:ph type="title"/>
          </p:nvPr>
        </p:nvSpPr>
        <p:spPr/>
        <p:txBody>
          <a:bodyPr/>
          <a:lstStyle/>
          <a:p>
            <a:pPr algn="l"/>
            <a:r>
              <a:rPr lang="en-US" sz="2800"/>
              <a:t>1.4</a:t>
            </a:r>
            <a:r>
              <a:rPr lang="en-US"/>
              <a:t>	</a:t>
            </a:r>
            <a:r>
              <a:rPr lang="en-US" u="sng"/>
              <a:t>Colonization</a:t>
            </a:r>
          </a:p>
        </p:txBody>
      </p:sp>
      <p:sp>
        <p:nvSpPr>
          <p:cNvPr id="228355" name="Rectangle 3"/>
          <p:cNvSpPr>
            <a:spLocks noGrp="1" noChangeArrowheads="1"/>
          </p:cNvSpPr>
          <p:nvPr>
            <p:ph type="body" idx="1"/>
          </p:nvPr>
        </p:nvSpPr>
        <p:spPr/>
        <p:txBody>
          <a:bodyPr/>
          <a:lstStyle/>
          <a:p>
            <a:pPr>
              <a:buFont typeface="Wingdings" pitchFamily="2" charset="2"/>
              <a:buNone/>
            </a:pPr>
            <a:r>
              <a:rPr lang="en-US"/>
              <a:t>In the case of Commensal or low grade pathogen, the multiplication may cause little or no harm to the host and may best be described as colonization.</a:t>
            </a:r>
          </a:p>
        </p:txBody>
      </p:sp>
    </p:spTree>
  </p:cSld>
  <p:clrMapOvr>
    <a:masterClrMapping/>
  </p:clrMapOvr>
  <p:transition>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76200" y="457200"/>
            <a:ext cx="9144000" cy="1143000"/>
          </a:xfrm>
        </p:spPr>
        <p:txBody>
          <a:bodyPr/>
          <a:lstStyle/>
          <a:p>
            <a:r>
              <a:rPr lang="en-US" sz="3600"/>
              <a:t>2. </a:t>
            </a:r>
            <a:r>
              <a:rPr lang="en-US" sz="3600" u="sng"/>
              <a:t>Communicable disease /</a:t>
            </a:r>
            <a:br>
              <a:rPr lang="en-US" sz="3600" u="sng"/>
            </a:br>
            <a:r>
              <a:rPr lang="en-US" sz="3600" u="sng"/>
              <a:t> Contagious Disease</a:t>
            </a:r>
            <a:r>
              <a:rPr lang="en-US" sz="3600" u="sng">
                <a:latin typeface="Comic Sans MS" pitchFamily="66" charset="0"/>
              </a:rPr>
              <a:t>:</a:t>
            </a:r>
          </a:p>
        </p:txBody>
      </p:sp>
      <p:sp>
        <p:nvSpPr>
          <p:cNvPr id="5123" name="Rectangle 3"/>
          <p:cNvSpPr>
            <a:spLocks noGrp="1" noChangeArrowheads="1"/>
          </p:cNvSpPr>
          <p:nvPr>
            <p:ph type="subTitle" idx="1"/>
          </p:nvPr>
        </p:nvSpPr>
        <p:spPr>
          <a:xfrm>
            <a:off x="0" y="2514600"/>
            <a:ext cx="9144000" cy="3276600"/>
          </a:xfrm>
        </p:spPr>
        <p:txBody>
          <a:bodyPr/>
          <a:lstStyle/>
          <a:p>
            <a:pPr algn="l">
              <a:lnSpc>
                <a:spcPct val="80000"/>
              </a:lnSpc>
            </a:pPr>
            <a:r>
              <a:rPr lang="en-US"/>
              <a:t>An illness due to a specific infectious agent or its toxic products. This arises through transmission  of that agent or its products from an infected person, animal, or inanimate reservoir to a susceptible host, either directly or indirectly through an intermediate plant or animal host, vector, or the inanimate environment.</a:t>
            </a:r>
          </a:p>
        </p:txBody>
      </p:sp>
    </p:spTree>
  </p:cSld>
  <p:clrMapOvr>
    <a:masterClrMapping/>
  </p:clrMapOvr>
  <p:transition>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4" name="Oval 4"/>
          <p:cNvSpPr>
            <a:spLocks noChangeArrowheads="1"/>
          </p:cNvSpPr>
          <p:nvPr/>
        </p:nvSpPr>
        <p:spPr bwMode="auto">
          <a:xfrm>
            <a:off x="0" y="2819400"/>
            <a:ext cx="2667000" cy="1905000"/>
          </a:xfrm>
          <a:prstGeom prst="ellipse">
            <a:avLst/>
          </a:prstGeom>
          <a:gradFill rotWithShape="1">
            <a:gsLst>
              <a:gs pos="0">
                <a:schemeClr val="accent1"/>
              </a:gs>
              <a:gs pos="100000">
                <a:schemeClr val="bg1"/>
              </a:gs>
            </a:gsLst>
            <a:path path="shape">
              <a:fillToRect l="50000" t="50000" r="50000" b="50000"/>
            </a:path>
          </a:gradFill>
          <a:ln w="9525">
            <a:solidFill>
              <a:schemeClr val="tx1"/>
            </a:solidFill>
            <a:round/>
            <a:headEnd/>
            <a:tailEnd/>
          </a:ln>
          <a:effectLst/>
        </p:spPr>
        <p:txBody>
          <a:bodyPr wrap="none" anchor="ctr"/>
          <a:lstStyle/>
          <a:p>
            <a:pPr algn="ctr"/>
            <a:r>
              <a:rPr lang="en-US" b="1"/>
              <a:t>Reservoir</a:t>
            </a:r>
          </a:p>
          <a:p>
            <a:pPr algn="ctr"/>
            <a:r>
              <a:rPr lang="en-US" b="1"/>
              <a:t>(Man, animal,</a:t>
            </a:r>
          </a:p>
          <a:p>
            <a:pPr algn="ctr"/>
            <a:r>
              <a:rPr lang="en-US" b="1"/>
              <a:t>Inanimate)</a:t>
            </a:r>
          </a:p>
        </p:txBody>
      </p:sp>
      <p:sp>
        <p:nvSpPr>
          <p:cNvPr id="194565" name="Oval 5"/>
          <p:cNvSpPr>
            <a:spLocks noChangeArrowheads="1"/>
          </p:cNvSpPr>
          <p:nvPr/>
        </p:nvSpPr>
        <p:spPr bwMode="auto">
          <a:xfrm>
            <a:off x="6248400" y="2895600"/>
            <a:ext cx="2819400" cy="1981200"/>
          </a:xfrm>
          <a:prstGeom prst="ellipse">
            <a:avLst/>
          </a:prstGeom>
          <a:gradFill rotWithShape="1">
            <a:gsLst>
              <a:gs pos="0">
                <a:schemeClr val="accent1"/>
              </a:gs>
              <a:gs pos="100000">
                <a:srgbClr val="763656"/>
              </a:gs>
            </a:gsLst>
            <a:path path="shape">
              <a:fillToRect l="50000" t="50000" r="50000" b="50000"/>
            </a:path>
          </a:gradFill>
          <a:ln w="9525">
            <a:solidFill>
              <a:schemeClr val="tx1"/>
            </a:solidFill>
            <a:round/>
            <a:headEnd/>
            <a:tailEnd/>
          </a:ln>
          <a:effectLst/>
        </p:spPr>
        <p:txBody>
          <a:bodyPr wrap="none" anchor="ctr"/>
          <a:lstStyle/>
          <a:p>
            <a:pPr algn="ctr"/>
            <a:r>
              <a:rPr lang="en-US" b="1"/>
              <a:t>Susceptible</a:t>
            </a:r>
          </a:p>
          <a:p>
            <a:pPr algn="ctr"/>
            <a:r>
              <a:rPr lang="en-US" b="1"/>
              <a:t>Host</a:t>
            </a:r>
          </a:p>
          <a:p>
            <a:pPr algn="ctr"/>
            <a:r>
              <a:rPr lang="en-US" b="1"/>
              <a:t>(Man, animal)</a:t>
            </a:r>
          </a:p>
        </p:txBody>
      </p:sp>
      <p:sp>
        <p:nvSpPr>
          <p:cNvPr id="194572" name="Text Box 12"/>
          <p:cNvSpPr txBox="1">
            <a:spLocks noChangeArrowheads="1"/>
          </p:cNvSpPr>
          <p:nvPr/>
        </p:nvSpPr>
        <p:spPr bwMode="auto">
          <a:xfrm>
            <a:off x="4191000" y="1828800"/>
            <a:ext cx="973138" cy="457200"/>
          </a:xfrm>
          <a:prstGeom prst="rect">
            <a:avLst/>
          </a:prstGeom>
          <a:noFill/>
          <a:ln w="9525">
            <a:noFill/>
            <a:miter lim="800000"/>
            <a:headEnd/>
            <a:tailEnd/>
          </a:ln>
          <a:effectLst/>
        </p:spPr>
        <p:txBody>
          <a:bodyPr wrap="none">
            <a:spAutoFit/>
          </a:bodyPr>
          <a:lstStyle/>
          <a:p>
            <a:r>
              <a:rPr lang="en-US"/>
              <a:t>Direct</a:t>
            </a:r>
          </a:p>
        </p:txBody>
      </p:sp>
      <p:sp>
        <p:nvSpPr>
          <p:cNvPr id="194573" name="Text Box 13"/>
          <p:cNvSpPr txBox="1">
            <a:spLocks noChangeArrowheads="1"/>
          </p:cNvSpPr>
          <p:nvPr/>
        </p:nvSpPr>
        <p:spPr bwMode="auto">
          <a:xfrm>
            <a:off x="4038600" y="3581400"/>
            <a:ext cx="1371600" cy="822325"/>
          </a:xfrm>
          <a:prstGeom prst="rect">
            <a:avLst/>
          </a:prstGeom>
          <a:noFill/>
          <a:ln w="9525">
            <a:noFill/>
            <a:miter lim="800000"/>
            <a:headEnd/>
            <a:tailEnd/>
          </a:ln>
          <a:effectLst/>
        </p:spPr>
        <p:txBody>
          <a:bodyPr>
            <a:spAutoFit/>
          </a:bodyPr>
          <a:lstStyle/>
          <a:p>
            <a:endParaRPr lang="en-US"/>
          </a:p>
          <a:p>
            <a:r>
              <a:rPr lang="en-US"/>
              <a:t>Vehicle </a:t>
            </a:r>
          </a:p>
        </p:txBody>
      </p:sp>
      <p:sp>
        <p:nvSpPr>
          <p:cNvPr id="194574" name="Text Box 14"/>
          <p:cNvSpPr txBox="1">
            <a:spLocks noChangeArrowheads="1"/>
          </p:cNvSpPr>
          <p:nvPr/>
        </p:nvSpPr>
        <p:spPr bwMode="auto">
          <a:xfrm>
            <a:off x="4191000" y="4495800"/>
            <a:ext cx="1044575" cy="457200"/>
          </a:xfrm>
          <a:prstGeom prst="rect">
            <a:avLst/>
          </a:prstGeom>
          <a:noFill/>
          <a:ln w="9525">
            <a:noFill/>
            <a:miter lim="800000"/>
            <a:headEnd/>
            <a:tailEnd/>
          </a:ln>
          <a:effectLst/>
        </p:spPr>
        <p:txBody>
          <a:bodyPr wrap="none">
            <a:spAutoFit/>
          </a:bodyPr>
          <a:lstStyle/>
          <a:p>
            <a:r>
              <a:rPr lang="en-US"/>
              <a:t>Vector</a:t>
            </a:r>
          </a:p>
        </p:txBody>
      </p:sp>
      <p:sp>
        <p:nvSpPr>
          <p:cNvPr id="194577" name="Freeform 17"/>
          <p:cNvSpPr>
            <a:spLocks/>
          </p:cNvSpPr>
          <p:nvPr/>
        </p:nvSpPr>
        <p:spPr bwMode="auto">
          <a:xfrm>
            <a:off x="2133600" y="4495800"/>
            <a:ext cx="5405438" cy="1206500"/>
          </a:xfrm>
          <a:custGeom>
            <a:avLst/>
            <a:gdLst/>
            <a:ahLst/>
            <a:cxnLst>
              <a:cxn ang="0">
                <a:pos x="0" y="0"/>
              </a:cxn>
              <a:cxn ang="0">
                <a:pos x="1728" y="870"/>
              </a:cxn>
              <a:cxn ang="0">
                <a:pos x="3584" y="128"/>
              </a:cxn>
            </a:cxnLst>
            <a:rect l="0" t="0" r="r" b="b"/>
            <a:pathLst>
              <a:path w="3584" h="891">
                <a:moveTo>
                  <a:pt x="0" y="0"/>
                </a:moveTo>
                <a:cubicBezTo>
                  <a:pt x="286" y="145"/>
                  <a:pt x="1131" y="849"/>
                  <a:pt x="1728" y="870"/>
                </a:cubicBezTo>
                <a:cubicBezTo>
                  <a:pt x="2325" y="891"/>
                  <a:pt x="3197" y="283"/>
                  <a:pt x="3584" y="128"/>
                </a:cubicBezTo>
              </a:path>
            </a:pathLst>
          </a:custGeom>
          <a:noFill/>
          <a:ln w="41275" cap="rnd" cmpd="sng">
            <a:solidFill>
              <a:schemeClr val="tx1"/>
            </a:solidFill>
            <a:prstDash val="sysDot"/>
            <a:round/>
            <a:headEnd type="none" w="med" len="med"/>
            <a:tailEnd type="triangle" w="med" len="med"/>
          </a:ln>
          <a:effectLst/>
        </p:spPr>
        <p:txBody>
          <a:bodyPr anchor="ctr"/>
          <a:lstStyle/>
          <a:p>
            <a:endParaRPr lang="en-GB"/>
          </a:p>
        </p:txBody>
      </p:sp>
      <p:sp>
        <p:nvSpPr>
          <p:cNvPr id="194578" name="Freeform 18"/>
          <p:cNvSpPr>
            <a:spLocks/>
          </p:cNvSpPr>
          <p:nvPr/>
        </p:nvSpPr>
        <p:spPr bwMode="auto">
          <a:xfrm>
            <a:off x="2438400" y="4343400"/>
            <a:ext cx="4572000" cy="766763"/>
          </a:xfrm>
          <a:custGeom>
            <a:avLst/>
            <a:gdLst/>
            <a:ahLst/>
            <a:cxnLst>
              <a:cxn ang="0">
                <a:pos x="0" y="0"/>
              </a:cxn>
              <a:cxn ang="0">
                <a:pos x="1440" y="468"/>
              </a:cxn>
              <a:cxn ang="0">
                <a:pos x="2880" y="93"/>
              </a:cxn>
            </a:cxnLst>
            <a:rect l="0" t="0" r="r" b="b"/>
            <a:pathLst>
              <a:path w="2880" h="483">
                <a:moveTo>
                  <a:pt x="0" y="0"/>
                </a:moveTo>
                <a:cubicBezTo>
                  <a:pt x="240" y="78"/>
                  <a:pt x="960" y="453"/>
                  <a:pt x="1440" y="468"/>
                </a:cubicBezTo>
                <a:cubicBezTo>
                  <a:pt x="1920" y="483"/>
                  <a:pt x="2580" y="171"/>
                  <a:pt x="2880" y="93"/>
                </a:cubicBezTo>
              </a:path>
            </a:pathLst>
          </a:custGeom>
          <a:noFill/>
          <a:ln w="41275" cap="rnd" cmpd="sng">
            <a:solidFill>
              <a:schemeClr val="tx1"/>
            </a:solidFill>
            <a:prstDash val="sysDot"/>
            <a:round/>
            <a:headEnd type="none" w="med" len="med"/>
            <a:tailEnd type="triangle" w="med" len="med"/>
          </a:ln>
          <a:effectLst/>
        </p:spPr>
        <p:txBody>
          <a:bodyPr anchor="ctr"/>
          <a:lstStyle/>
          <a:p>
            <a:endParaRPr lang="en-GB"/>
          </a:p>
        </p:txBody>
      </p:sp>
      <p:sp>
        <p:nvSpPr>
          <p:cNvPr id="194580" name="Freeform 20"/>
          <p:cNvSpPr>
            <a:spLocks/>
          </p:cNvSpPr>
          <p:nvPr/>
        </p:nvSpPr>
        <p:spPr bwMode="auto">
          <a:xfrm>
            <a:off x="1600200" y="4648200"/>
            <a:ext cx="6384925" cy="1971675"/>
          </a:xfrm>
          <a:custGeom>
            <a:avLst/>
            <a:gdLst/>
            <a:ahLst/>
            <a:cxnLst>
              <a:cxn ang="0">
                <a:pos x="0" y="0"/>
              </a:cxn>
              <a:cxn ang="0">
                <a:pos x="1997" y="1395"/>
              </a:cxn>
              <a:cxn ang="0">
                <a:pos x="4185" y="141"/>
              </a:cxn>
            </a:cxnLst>
            <a:rect l="0" t="0" r="r" b="b"/>
            <a:pathLst>
              <a:path w="4185" h="1418">
                <a:moveTo>
                  <a:pt x="0" y="0"/>
                </a:moveTo>
                <a:cubicBezTo>
                  <a:pt x="331" y="232"/>
                  <a:pt x="1300" y="1372"/>
                  <a:pt x="1997" y="1395"/>
                </a:cubicBezTo>
                <a:cubicBezTo>
                  <a:pt x="2694" y="1418"/>
                  <a:pt x="3729" y="402"/>
                  <a:pt x="4185" y="141"/>
                </a:cubicBezTo>
              </a:path>
            </a:pathLst>
          </a:custGeom>
          <a:noFill/>
          <a:ln w="41275" cap="flat" cmpd="sng">
            <a:solidFill>
              <a:schemeClr val="tx1"/>
            </a:solidFill>
            <a:prstDash val="sysDot"/>
            <a:round/>
            <a:headEnd type="none" w="med" len="med"/>
            <a:tailEnd type="triangle" w="med" len="med"/>
          </a:ln>
          <a:effectLst/>
        </p:spPr>
        <p:txBody>
          <a:bodyPr anchor="ctr"/>
          <a:lstStyle/>
          <a:p>
            <a:endParaRPr lang="en-GB"/>
          </a:p>
        </p:txBody>
      </p:sp>
      <p:sp>
        <p:nvSpPr>
          <p:cNvPr id="194581" name="Freeform 21"/>
          <p:cNvSpPr>
            <a:spLocks/>
          </p:cNvSpPr>
          <p:nvPr/>
        </p:nvSpPr>
        <p:spPr bwMode="auto">
          <a:xfrm>
            <a:off x="2362200" y="4038600"/>
            <a:ext cx="4495800" cy="527050"/>
          </a:xfrm>
          <a:custGeom>
            <a:avLst/>
            <a:gdLst/>
            <a:ahLst/>
            <a:cxnLst>
              <a:cxn ang="0">
                <a:pos x="0" y="50"/>
              </a:cxn>
              <a:cxn ang="0">
                <a:pos x="1590" y="167"/>
              </a:cxn>
              <a:cxn ang="0">
                <a:pos x="2854" y="0"/>
              </a:cxn>
            </a:cxnLst>
            <a:rect l="0" t="0" r="r" b="b"/>
            <a:pathLst>
              <a:path w="2854" h="175">
                <a:moveTo>
                  <a:pt x="0" y="50"/>
                </a:moveTo>
                <a:cubicBezTo>
                  <a:pt x="265" y="69"/>
                  <a:pt x="1114" y="175"/>
                  <a:pt x="1590" y="167"/>
                </a:cubicBezTo>
                <a:cubicBezTo>
                  <a:pt x="2066" y="159"/>
                  <a:pt x="2591" y="35"/>
                  <a:pt x="2854" y="0"/>
                </a:cubicBezTo>
              </a:path>
            </a:pathLst>
          </a:custGeom>
          <a:noFill/>
          <a:ln w="50800" cap="flat" cmpd="sng">
            <a:solidFill>
              <a:schemeClr val="tx1"/>
            </a:solidFill>
            <a:prstDash val="sysDot"/>
            <a:round/>
            <a:headEnd type="none" w="med" len="med"/>
            <a:tailEnd type="triangle" w="med" len="med"/>
          </a:ln>
          <a:effectLst/>
        </p:spPr>
        <p:txBody>
          <a:bodyPr anchor="ctr"/>
          <a:lstStyle/>
          <a:p>
            <a:endParaRPr lang="en-GB"/>
          </a:p>
        </p:txBody>
      </p:sp>
      <p:sp>
        <p:nvSpPr>
          <p:cNvPr id="194584" name="Freeform 24"/>
          <p:cNvSpPr>
            <a:spLocks/>
          </p:cNvSpPr>
          <p:nvPr/>
        </p:nvSpPr>
        <p:spPr bwMode="auto">
          <a:xfrm>
            <a:off x="1600200" y="1517650"/>
            <a:ext cx="6283325" cy="1530350"/>
          </a:xfrm>
          <a:custGeom>
            <a:avLst/>
            <a:gdLst/>
            <a:ahLst/>
            <a:cxnLst>
              <a:cxn ang="0">
                <a:pos x="0" y="887"/>
              </a:cxn>
              <a:cxn ang="0">
                <a:pos x="2022" y="30"/>
              </a:cxn>
              <a:cxn ang="0">
                <a:pos x="4006" y="1066"/>
              </a:cxn>
            </a:cxnLst>
            <a:rect l="0" t="0" r="r" b="b"/>
            <a:pathLst>
              <a:path w="4006" h="1066">
                <a:moveTo>
                  <a:pt x="0" y="887"/>
                </a:moveTo>
                <a:cubicBezTo>
                  <a:pt x="335" y="744"/>
                  <a:pt x="1354" y="0"/>
                  <a:pt x="2022" y="30"/>
                </a:cubicBezTo>
                <a:cubicBezTo>
                  <a:pt x="2690" y="60"/>
                  <a:pt x="3593" y="850"/>
                  <a:pt x="4006" y="1066"/>
                </a:cubicBezTo>
              </a:path>
            </a:pathLst>
          </a:custGeom>
          <a:noFill/>
          <a:ln w="41275" cap="flat" cmpd="sng">
            <a:solidFill>
              <a:schemeClr val="tx1"/>
            </a:solidFill>
            <a:prstDash val="solid"/>
            <a:round/>
            <a:headEnd type="none" w="med" len="med"/>
            <a:tailEnd type="triangle" w="med" len="med"/>
          </a:ln>
          <a:effectLst/>
        </p:spPr>
        <p:txBody>
          <a:bodyPr anchor="ctr"/>
          <a:lstStyle/>
          <a:p>
            <a:endParaRPr lang="en-GB"/>
          </a:p>
        </p:txBody>
      </p:sp>
      <p:sp>
        <p:nvSpPr>
          <p:cNvPr id="194585" name="Text Box 25"/>
          <p:cNvSpPr txBox="1">
            <a:spLocks noChangeArrowheads="1"/>
          </p:cNvSpPr>
          <p:nvPr/>
        </p:nvSpPr>
        <p:spPr bwMode="auto">
          <a:xfrm>
            <a:off x="3962400" y="5029200"/>
            <a:ext cx="1546225" cy="457200"/>
          </a:xfrm>
          <a:prstGeom prst="rect">
            <a:avLst/>
          </a:prstGeom>
          <a:noFill/>
          <a:ln w="9525">
            <a:noFill/>
            <a:miter lim="800000"/>
            <a:headEnd/>
            <a:tailEnd/>
          </a:ln>
          <a:effectLst/>
        </p:spPr>
        <p:txBody>
          <a:bodyPr wrap="none">
            <a:spAutoFit/>
          </a:bodyPr>
          <a:lstStyle/>
          <a:p>
            <a:r>
              <a:rPr lang="en-US"/>
              <a:t>Inanimate</a:t>
            </a:r>
          </a:p>
        </p:txBody>
      </p:sp>
      <p:sp>
        <p:nvSpPr>
          <p:cNvPr id="194586" name="Text Box 26"/>
          <p:cNvSpPr txBox="1">
            <a:spLocks noChangeArrowheads="1"/>
          </p:cNvSpPr>
          <p:nvPr/>
        </p:nvSpPr>
        <p:spPr bwMode="auto">
          <a:xfrm>
            <a:off x="3276600" y="5654675"/>
            <a:ext cx="2584450" cy="457200"/>
          </a:xfrm>
          <a:prstGeom prst="rect">
            <a:avLst/>
          </a:prstGeom>
          <a:noFill/>
          <a:ln w="9525">
            <a:noFill/>
            <a:miter lim="800000"/>
            <a:headEnd/>
            <a:tailEnd/>
          </a:ln>
          <a:effectLst/>
        </p:spPr>
        <p:txBody>
          <a:bodyPr wrap="none">
            <a:spAutoFit/>
          </a:bodyPr>
          <a:lstStyle/>
          <a:p>
            <a:r>
              <a:rPr lang="en-US"/>
              <a:t>Intermediate host</a:t>
            </a:r>
          </a:p>
        </p:txBody>
      </p:sp>
      <p:sp>
        <p:nvSpPr>
          <p:cNvPr id="194587" name="Text Box 27"/>
          <p:cNvSpPr txBox="1">
            <a:spLocks noChangeArrowheads="1"/>
          </p:cNvSpPr>
          <p:nvPr/>
        </p:nvSpPr>
        <p:spPr bwMode="auto">
          <a:xfrm>
            <a:off x="1066800" y="431800"/>
            <a:ext cx="7591425" cy="701675"/>
          </a:xfrm>
          <a:prstGeom prst="rect">
            <a:avLst/>
          </a:prstGeom>
          <a:noFill/>
          <a:ln w="9525">
            <a:noFill/>
            <a:miter lim="800000"/>
            <a:headEnd/>
            <a:tailEnd/>
          </a:ln>
          <a:effectLst/>
        </p:spPr>
        <p:txBody>
          <a:bodyPr wrap="none">
            <a:spAutoFit/>
          </a:bodyPr>
          <a:lstStyle/>
          <a:p>
            <a:r>
              <a:rPr lang="en-US" sz="4000" u="sng"/>
              <a:t>Spread of Communicable disease</a:t>
            </a:r>
          </a:p>
        </p:txBody>
      </p:sp>
      <p:sp>
        <p:nvSpPr>
          <p:cNvPr id="194588" name="Text Box 28"/>
          <p:cNvSpPr txBox="1">
            <a:spLocks noChangeArrowheads="1"/>
          </p:cNvSpPr>
          <p:nvPr/>
        </p:nvSpPr>
        <p:spPr bwMode="auto">
          <a:xfrm>
            <a:off x="6705600" y="5638800"/>
            <a:ext cx="2081213" cy="822325"/>
          </a:xfrm>
          <a:prstGeom prst="rect">
            <a:avLst/>
          </a:prstGeom>
          <a:noFill/>
          <a:ln w="9525">
            <a:noFill/>
            <a:miter lim="800000"/>
            <a:headEnd/>
            <a:tailEnd/>
          </a:ln>
          <a:effectLst/>
        </p:spPr>
        <p:txBody>
          <a:bodyPr wrap="none">
            <a:spAutoFit/>
          </a:bodyPr>
          <a:lstStyle/>
          <a:p>
            <a:r>
              <a:rPr lang="en-US"/>
              <a:t>Direct:______</a:t>
            </a:r>
          </a:p>
          <a:p>
            <a:r>
              <a:rPr lang="en-US"/>
              <a:t>Indirect:………</a:t>
            </a:r>
          </a:p>
        </p:txBody>
      </p:sp>
      <p:sp>
        <p:nvSpPr>
          <p:cNvPr id="194589" name="Text Box 29"/>
          <p:cNvSpPr txBox="1">
            <a:spLocks noChangeArrowheads="1"/>
          </p:cNvSpPr>
          <p:nvPr/>
        </p:nvSpPr>
        <p:spPr bwMode="auto">
          <a:xfrm>
            <a:off x="3962400" y="2776538"/>
            <a:ext cx="1219200" cy="457200"/>
          </a:xfrm>
          <a:prstGeom prst="rect">
            <a:avLst/>
          </a:prstGeom>
          <a:noFill/>
          <a:ln w="9525">
            <a:noFill/>
            <a:miter lim="800000"/>
            <a:headEnd/>
            <a:tailEnd/>
          </a:ln>
          <a:effectLst/>
        </p:spPr>
        <p:txBody>
          <a:bodyPr wrap="none">
            <a:spAutoFit/>
          </a:bodyPr>
          <a:lstStyle/>
          <a:p>
            <a:r>
              <a:rPr lang="en-US"/>
              <a:t>Indirect</a:t>
            </a:r>
          </a:p>
        </p:txBody>
      </p:sp>
      <p:sp>
        <p:nvSpPr>
          <p:cNvPr id="194590" name="Line 30"/>
          <p:cNvSpPr>
            <a:spLocks noChangeShapeType="1"/>
          </p:cNvSpPr>
          <p:nvPr/>
        </p:nvSpPr>
        <p:spPr bwMode="auto">
          <a:xfrm>
            <a:off x="5486400" y="3048000"/>
            <a:ext cx="0" cy="685800"/>
          </a:xfrm>
          <a:prstGeom prst="line">
            <a:avLst/>
          </a:prstGeom>
          <a:noFill/>
          <a:ln w="9525">
            <a:solidFill>
              <a:schemeClr val="tx1"/>
            </a:solidFill>
            <a:round/>
            <a:headEnd/>
            <a:tailEnd type="triangle" w="med" len="med"/>
          </a:ln>
          <a:effectLst/>
        </p:spPr>
        <p:txBody>
          <a:bodyPr anchor="ctr"/>
          <a:lstStyle/>
          <a:p>
            <a:endParaRPr lang="en-GB"/>
          </a:p>
        </p:txBody>
      </p:sp>
      <p:sp>
        <p:nvSpPr>
          <p:cNvPr id="194591" name="Line 31"/>
          <p:cNvSpPr>
            <a:spLocks noChangeShapeType="1"/>
          </p:cNvSpPr>
          <p:nvPr/>
        </p:nvSpPr>
        <p:spPr bwMode="auto">
          <a:xfrm>
            <a:off x="5257800" y="3048000"/>
            <a:ext cx="228600" cy="0"/>
          </a:xfrm>
          <a:prstGeom prst="line">
            <a:avLst/>
          </a:prstGeom>
          <a:noFill/>
          <a:ln w="9525">
            <a:solidFill>
              <a:schemeClr val="tx1"/>
            </a:solidFill>
            <a:round/>
            <a:headEnd/>
            <a:tailEnd/>
          </a:ln>
          <a:effectLst/>
        </p:spPr>
        <p:txBody>
          <a:bodyPr anchor="ctr"/>
          <a:lstStyle/>
          <a:p>
            <a:endParaRPr lang="en-GB"/>
          </a:p>
        </p:txBody>
      </p:sp>
      <p:sp>
        <p:nvSpPr>
          <p:cNvPr id="194592" name="Freeform 32"/>
          <p:cNvSpPr>
            <a:spLocks/>
          </p:cNvSpPr>
          <p:nvPr/>
        </p:nvSpPr>
        <p:spPr bwMode="auto">
          <a:xfrm>
            <a:off x="2514600" y="3581400"/>
            <a:ext cx="4191000" cy="450850"/>
          </a:xfrm>
          <a:custGeom>
            <a:avLst/>
            <a:gdLst/>
            <a:ahLst/>
            <a:cxnLst>
              <a:cxn ang="0">
                <a:pos x="0" y="50"/>
              </a:cxn>
              <a:cxn ang="0">
                <a:pos x="1590" y="167"/>
              </a:cxn>
              <a:cxn ang="0">
                <a:pos x="2854" y="0"/>
              </a:cxn>
            </a:cxnLst>
            <a:rect l="0" t="0" r="r" b="b"/>
            <a:pathLst>
              <a:path w="2854" h="175">
                <a:moveTo>
                  <a:pt x="0" y="50"/>
                </a:moveTo>
                <a:cubicBezTo>
                  <a:pt x="265" y="69"/>
                  <a:pt x="1114" y="175"/>
                  <a:pt x="1590" y="167"/>
                </a:cubicBezTo>
                <a:cubicBezTo>
                  <a:pt x="2066" y="159"/>
                  <a:pt x="2591" y="35"/>
                  <a:pt x="2854" y="0"/>
                </a:cubicBezTo>
              </a:path>
            </a:pathLst>
          </a:custGeom>
          <a:noFill/>
          <a:ln w="50800" cap="flat" cmpd="sng">
            <a:solidFill>
              <a:schemeClr val="tx1"/>
            </a:solidFill>
            <a:prstDash val="sysDot"/>
            <a:round/>
            <a:headEnd type="none" w="med" len="med"/>
            <a:tailEnd type="triangle" w="med" len="med"/>
          </a:ln>
          <a:effectLst/>
        </p:spPr>
        <p:txBody>
          <a:bodyPr anchor="ctr"/>
          <a:lstStyle/>
          <a:p>
            <a:endParaRPr lang="en-GB"/>
          </a:p>
        </p:txBody>
      </p:sp>
      <p:sp>
        <p:nvSpPr>
          <p:cNvPr id="194593" name="Text Box 33"/>
          <p:cNvSpPr txBox="1">
            <a:spLocks noChangeArrowheads="1"/>
          </p:cNvSpPr>
          <p:nvPr/>
        </p:nvSpPr>
        <p:spPr bwMode="auto">
          <a:xfrm>
            <a:off x="4191000" y="3462338"/>
            <a:ext cx="1319213" cy="457200"/>
          </a:xfrm>
          <a:prstGeom prst="rect">
            <a:avLst/>
          </a:prstGeom>
          <a:noFill/>
          <a:ln w="9525">
            <a:noFill/>
            <a:miter lim="800000"/>
            <a:headEnd/>
            <a:tailEnd/>
          </a:ln>
          <a:effectLst/>
        </p:spPr>
        <p:txBody>
          <a:bodyPr wrap="none">
            <a:spAutoFit/>
          </a:bodyPr>
          <a:lstStyle/>
          <a:p>
            <a:r>
              <a:rPr lang="en-US"/>
              <a:t>Airborne</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4564"/>
                                        </p:tgtEl>
                                        <p:attrNameLst>
                                          <p:attrName>style.visibility</p:attrName>
                                        </p:attrNameLst>
                                      </p:cBhvr>
                                      <p:to>
                                        <p:strVal val="visible"/>
                                      </p:to>
                                    </p:set>
                                    <p:animEffect transition="in" filter="circle(in)">
                                      <p:cBhvr>
                                        <p:cTn id="7" dur="2000"/>
                                        <p:tgtEl>
                                          <p:spTgt spid="19456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194565"/>
                                        </p:tgtEl>
                                        <p:attrNameLst>
                                          <p:attrName>style.visibility</p:attrName>
                                        </p:attrNameLst>
                                      </p:cBhvr>
                                      <p:to>
                                        <p:strVal val="visible"/>
                                      </p:to>
                                    </p:set>
                                    <p:animEffect transition="in" filter="wheel(4)">
                                      <p:cBhvr>
                                        <p:cTn id="12" dur="1000"/>
                                        <p:tgtEl>
                                          <p:spTgt spid="19456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94584"/>
                                        </p:tgtEl>
                                        <p:attrNameLst>
                                          <p:attrName>style.visibility</p:attrName>
                                        </p:attrNameLst>
                                      </p:cBhvr>
                                      <p:to>
                                        <p:strVal val="visible"/>
                                      </p:to>
                                    </p:set>
                                    <p:animEffect transition="in" filter="wipe(left)">
                                      <p:cBhvr>
                                        <p:cTn id="17" dur="500"/>
                                        <p:tgtEl>
                                          <p:spTgt spid="194584"/>
                                        </p:tgtEl>
                                      </p:cBhvr>
                                    </p:animEffect>
                                  </p:childTnLst>
                                </p:cTn>
                              </p:par>
                              <p:par>
                                <p:cTn id="18" presetID="8" presetClass="entr" presetSubtype="16" fill="hold" grpId="0" nodeType="withEffect">
                                  <p:stCondLst>
                                    <p:cond delay="0"/>
                                  </p:stCondLst>
                                  <p:childTnLst>
                                    <p:set>
                                      <p:cBhvr>
                                        <p:cTn id="19" dur="1" fill="hold">
                                          <p:stCondLst>
                                            <p:cond delay="0"/>
                                          </p:stCondLst>
                                        </p:cTn>
                                        <p:tgtEl>
                                          <p:spTgt spid="194572"/>
                                        </p:tgtEl>
                                        <p:attrNameLst>
                                          <p:attrName>style.visibility</p:attrName>
                                        </p:attrNameLst>
                                      </p:cBhvr>
                                      <p:to>
                                        <p:strVal val="visible"/>
                                      </p:to>
                                    </p:set>
                                    <p:animEffect transition="in" filter="diamond(in)">
                                      <p:cBhvr>
                                        <p:cTn id="20" dur="2000"/>
                                        <p:tgtEl>
                                          <p:spTgt spid="194572"/>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194589"/>
                                        </p:tgtEl>
                                        <p:attrNameLst>
                                          <p:attrName>style.visibility</p:attrName>
                                        </p:attrNameLst>
                                      </p:cBhvr>
                                      <p:to>
                                        <p:strVal val="visible"/>
                                      </p:to>
                                    </p:set>
                                    <p:animEffect transition="in" filter="checkerboard(across)">
                                      <p:cBhvr>
                                        <p:cTn id="25" dur="500"/>
                                        <p:tgtEl>
                                          <p:spTgt spid="194589"/>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194591"/>
                                        </p:tgtEl>
                                        <p:attrNameLst>
                                          <p:attrName>style.visibility</p:attrName>
                                        </p:attrNameLst>
                                      </p:cBhvr>
                                      <p:to>
                                        <p:strVal val="visible"/>
                                      </p:to>
                                    </p:set>
                                    <p:animEffect transition="in" filter="wipe(up)">
                                      <p:cBhvr>
                                        <p:cTn id="28" dur="500"/>
                                        <p:tgtEl>
                                          <p:spTgt spid="194591"/>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194590"/>
                                        </p:tgtEl>
                                        <p:attrNameLst>
                                          <p:attrName>style.visibility</p:attrName>
                                        </p:attrNameLst>
                                      </p:cBhvr>
                                      <p:to>
                                        <p:strVal val="visible"/>
                                      </p:to>
                                    </p:set>
                                    <p:animEffect transition="in" filter="wipe(up)">
                                      <p:cBhvr>
                                        <p:cTn id="31" dur="500"/>
                                        <p:tgtEl>
                                          <p:spTgt spid="194590"/>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94592"/>
                                        </p:tgtEl>
                                        <p:attrNameLst>
                                          <p:attrName>style.visibility</p:attrName>
                                        </p:attrNameLst>
                                      </p:cBhvr>
                                      <p:to>
                                        <p:strVal val="visible"/>
                                      </p:to>
                                    </p:set>
                                    <p:animEffect transition="in" filter="wipe(left)">
                                      <p:cBhvr>
                                        <p:cTn id="36" dur="500"/>
                                        <p:tgtEl>
                                          <p:spTgt spid="194592"/>
                                        </p:tgtEl>
                                      </p:cBhvr>
                                    </p:animEffect>
                                  </p:childTnLst>
                                </p:cTn>
                              </p:par>
                            </p:childTnLst>
                          </p:cTn>
                        </p:par>
                        <p:par>
                          <p:cTn id="37" fill="hold">
                            <p:stCondLst>
                              <p:cond delay="500"/>
                            </p:stCondLst>
                            <p:childTnLst>
                              <p:par>
                                <p:cTn id="38" presetID="25" presetClass="entr" presetSubtype="0" fill="hold" grpId="0" nodeType="afterEffect">
                                  <p:stCondLst>
                                    <p:cond delay="0"/>
                                  </p:stCondLst>
                                  <p:childTnLst>
                                    <p:set>
                                      <p:cBhvr>
                                        <p:cTn id="39" dur="1" fill="hold">
                                          <p:stCondLst>
                                            <p:cond delay="0"/>
                                          </p:stCondLst>
                                        </p:cTn>
                                        <p:tgtEl>
                                          <p:spTgt spid="194593"/>
                                        </p:tgtEl>
                                        <p:attrNameLst>
                                          <p:attrName>style.visibility</p:attrName>
                                        </p:attrNameLst>
                                      </p:cBhvr>
                                      <p:to>
                                        <p:strVal val="visible"/>
                                      </p:to>
                                    </p:set>
                                    <p:anim calcmode="lin" valueType="num">
                                      <p:cBhvr>
                                        <p:cTn id="40" dur="500" decel="50000" fill="hold">
                                          <p:stCondLst>
                                            <p:cond delay="0"/>
                                          </p:stCondLst>
                                        </p:cTn>
                                        <p:tgtEl>
                                          <p:spTgt spid="194593"/>
                                        </p:tgtEl>
                                        <p:attrNameLst>
                                          <p:attrName>style.rotation</p:attrName>
                                        </p:attrNameLst>
                                      </p:cBhvr>
                                      <p:tavLst>
                                        <p:tav tm="0">
                                          <p:val>
                                            <p:fltVal val="-90"/>
                                          </p:val>
                                        </p:tav>
                                        <p:tav tm="100000">
                                          <p:val>
                                            <p:fltVal val="0"/>
                                          </p:val>
                                        </p:tav>
                                      </p:tavLst>
                                    </p:anim>
                                    <p:anim calcmode="lin" valueType="num">
                                      <p:cBhvr>
                                        <p:cTn id="41" dur="500" decel="50000" fill="hold">
                                          <p:stCondLst>
                                            <p:cond delay="0"/>
                                          </p:stCondLst>
                                        </p:cTn>
                                        <p:tgtEl>
                                          <p:spTgt spid="194593"/>
                                        </p:tgtEl>
                                        <p:attrNameLst>
                                          <p:attrName>ppt_w</p:attrName>
                                        </p:attrNameLst>
                                      </p:cBhvr>
                                      <p:tavLst>
                                        <p:tav tm="0">
                                          <p:val>
                                            <p:strVal val="#ppt_w"/>
                                          </p:val>
                                        </p:tav>
                                        <p:tav tm="100000">
                                          <p:val>
                                            <p:strVal val="#ppt_w*.05"/>
                                          </p:val>
                                        </p:tav>
                                      </p:tavLst>
                                    </p:anim>
                                    <p:anim calcmode="lin" valueType="num">
                                      <p:cBhvr>
                                        <p:cTn id="42" dur="500" accel="50000" fill="hold">
                                          <p:stCondLst>
                                            <p:cond delay="500"/>
                                          </p:stCondLst>
                                        </p:cTn>
                                        <p:tgtEl>
                                          <p:spTgt spid="194593"/>
                                        </p:tgtEl>
                                        <p:attrNameLst>
                                          <p:attrName>ppt_w</p:attrName>
                                        </p:attrNameLst>
                                      </p:cBhvr>
                                      <p:tavLst>
                                        <p:tav tm="0">
                                          <p:val>
                                            <p:strVal val="#ppt_w*.05"/>
                                          </p:val>
                                        </p:tav>
                                        <p:tav tm="100000">
                                          <p:val>
                                            <p:strVal val="#ppt_w"/>
                                          </p:val>
                                        </p:tav>
                                      </p:tavLst>
                                    </p:anim>
                                    <p:anim calcmode="lin" valueType="num">
                                      <p:cBhvr>
                                        <p:cTn id="43" dur="1000" fill="hold"/>
                                        <p:tgtEl>
                                          <p:spTgt spid="194593"/>
                                        </p:tgtEl>
                                        <p:attrNameLst>
                                          <p:attrName>ppt_h</p:attrName>
                                        </p:attrNameLst>
                                      </p:cBhvr>
                                      <p:tavLst>
                                        <p:tav tm="0">
                                          <p:val>
                                            <p:strVal val="#ppt_h"/>
                                          </p:val>
                                        </p:tav>
                                        <p:tav tm="100000">
                                          <p:val>
                                            <p:strVal val="#ppt_h"/>
                                          </p:val>
                                        </p:tav>
                                      </p:tavLst>
                                    </p:anim>
                                    <p:anim calcmode="lin" valueType="num">
                                      <p:cBhvr>
                                        <p:cTn id="44" dur="500" decel="50000" fill="hold">
                                          <p:stCondLst>
                                            <p:cond delay="0"/>
                                          </p:stCondLst>
                                        </p:cTn>
                                        <p:tgtEl>
                                          <p:spTgt spid="194593"/>
                                        </p:tgtEl>
                                        <p:attrNameLst>
                                          <p:attrName>ppt_x</p:attrName>
                                        </p:attrNameLst>
                                      </p:cBhvr>
                                      <p:tavLst>
                                        <p:tav tm="0">
                                          <p:val>
                                            <p:strVal val="#ppt_x+.4"/>
                                          </p:val>
                                        </p:tav>
                                        <p:tav tm="100000">
                                          <p:val>
                                            <p:strVal val="#ppt_x"/>
                                          </p:val>
                                        </p:tav>
                                      </p:tavLst>
                                    </p:anim>
                                    <p:anim calcmode="lin" valueType="num">
                                      <p:cBhvr>
                                        <p:cTn id="45" dur="500" decel="50000" fill="hold">
                                          <p:stCondLst>
                                            <p:cond delay="0"/>
                                          </p:stCondLst>
                                        </p:cTn>
                                        <p:tgtEl>
                                          <p:spTgt spid="194593"/>
                                        </p:tgtEl>
                                        <p:attrNameLst>
                                          <p:attrName>ppt_y</p:attrName>
                                        </p:attrNameLst>
                                      </p:cBhvr>
                                      <p:tavLst>
                                        <p:tav tm="0">
                                          <p:val>
                                            <p:strVal val="#ppt_y-.2"/>
                                          </p:val>
                                        </p:tav>
                                        <p:tav tm="100000">
                                          <p:val>
                                            <p:strVal val="#ppt_y+.1"/>
                                          </p:val>
                                        </p:tav>
                                      </p:tavLst>
                                    </p:anim>
                                    <p:anim calcmode="lin" valueType="num">
                                      <p:cBhvr>
                                        <p:cTn id="46" dur="500" accel="50000" fill="hold">
                                          <p:stCondLst>
                                            <p:cond delay="500"/>
                                          </p:stCondLst>
                                        </p:cTn>
                                        <p:tgtEl>
                                          <p:spTgt spid="194593"/>
                                        </p:tgtEl>
                                        <p:attrNameLst>
                                          <p:attrName>ppt_y</p:attrName>
                                        </p:attrNameLst>
                                      </p:cBhvr>
                                      <p:tavLst>
                                        <p:tav tm="0">
                                          <p:val>
                                            <p:strVal val="#ppt_y+.1"/>
                                          </p:val>
                                        </p:tav>
                                        <p:tav tm="100000">
                                          <p:val>
                                            <p:strVal val="#ppt_y"/>
                                          </p:val>
                                        </p:tav>
                                      </p:tavLst>
                                    </p:anim>
                                    <p:animEffect transition="in" filter="fade">
                                      <p:cBhvr>
                                        <p:cTn id="47" dur="1000" decel="50000">
                                          <p:stCondLst>
                                            <p:cond delay="0"/>
                                          </p:stCondLst>
                                        </p:cTn>
                                        <p:tgtEl>
                                          <p:spTgt spid="194593"/>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94581"/>
                                        </p:tgtEl>
                                        <p:attrNameLst>
                                          <p:attrName>style.visibility</p:attrName>
                                        </p:attrNameLst>
                                      </p:cBhvr>
                                      <p:to>
                                        <p:strVal val="visible"/>
                                      </p:to>
                                    </p:set>
                                    <p:animEffect transition="in" filter="wipe(left)">
                                      <p:cBhvr>
                                        <p:cTn id="52" dur="500"/>
                                        <p:tgtEl>
                                          <p:spTgt spid="194581"/>
                                        </p:tgtEl>
                                      </p:cBhvr>
                                    </p:animEffect>
                                  </p:childTnLst>
                                </p:cTn>
                              </p:par>
                              <p:par>
                                <p:cTn id="53" presetID="5" presetClass="entr" presetSubtype="10" fill="hold" grpId="0" nodeType="withEffect">
                                  <p:stCondLst>
                                    <p:cond delay="0"/>
                                  </p:stCondLst>
                                  <p:childTnLst>
                                    <p:set>
                                      <p:cBhvr>
                                        <p:cTn id="54" dur="1" fill="hold">
                                          <p:stCondLst>
                                            <p:cond delay="0"/>
                                          </p:stCondLst>
                                        </p:cTn>
                                        <p:tgtEl>
                                          <p:spTgt spid="194573"/>
                                        </p:tgtEl>
                                        <p:attrNameLst>
                                          <p:attrName>style.visibility</p:attrName>
                                        </p:attrNameLst>
                                      </p:cBhvr>
                                      <p:to>
                                        <p:strVal val="visible"/>
                                      </p:to>
                                    </p:set>
                                    <p:animEffect transition="in" filter="checkerboard(across)">
                                      <p:cBhvr>
                                        <p:cTn id="55" dur="500"/>
                                        <p:tgtEl>
                                          <p:spTgt spid="194573"/>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194578"/>
                                        </p:tgtEl>
                                        <p:attrNameLst>
                                          <p:attrName>style.visibility</p:attrName>
                                        </p:attrNameLst>
                                      </p:cBhvr>
                                      <p:to>
                                        <p:strVal val="visible"/>
                                      </p:to>
                                    </p:set>
                                    <p:animEffect transition="in" filter="wipe(left)">
                                      <p:cBhvr>
                                        <p:cTn id="60" dur="500"/>
                                        <p:tgtEl>
                                          <p:spTgt spid="194578"/>
                                        </p:tgtEl>
                                      </p:cBhvr>
                                    </p:animEffect>
                                  </p:childTnLst>
                                </p:cTn>
                              </p:par>
                              <p:par>
                                <p:cTn id="61" presetID="5" presetClass="entr" presetSubtype="10" fill="hold" grpId="0" nodeType="withEffect">
                                  <p:stCondLst>
                                    <p:cond delay="0"/>
                                  </p:stCondLst>
                                  <p:childTnLst>
                                    <p:set>
                                      <p:cBhvr>
                                        <p:cTn id="62" dur="1" fill="hold">
                                          <p:stCondLst>
                                            <p:cond delay="0"/>
                                          </p:stCondLst>
                                        </p:cTn>
                                        <p:tgtEl>
                                          <p:spTgt spid="194574"/>
                                        </p:tgtEl>
                                        <p:attrNameLst>
                                          <p:attrName>style.visibility</p:attrName>
                                        </p:attrNameLst>
                                      </p:cBhvr>
                                      <p:to>
                                        <p:strVal val="visible"/>
                                      </p:to>
                                    </p:set>
                                    <p:animEffect transition="in" filter="checkerboard(across)">
                                      <p:cBhvr>
                                        <p:cTn id="63" dur="500"/>
                                        <p:tgtEl>
                                          <p:spTgt spid="194574"/>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194577"/>
                                        </p:tgtEl>
                                        <p:attrNameLst>
                                          <p:attrName>style.visibility</p:attrName>
                                        </p:attrNameLst>
                                      </p:cBhvr>
                                      <p:to>
                                        <p:strVal val="visible"/>
                                      </p:to>
                                    </p:set>
                                    <p:animEffect transition="in" filter="wipe(left)">
                                      <p:cBhvr>
                                        <p:cTn id="68" dur="500"/>
                                        <p:tgtEl>
                                          <p:spTgt spid="194577"/>
                                        </p:tgtEl>
                                      </p:cBhvr>
                                    </p:animEffect>
                                  </p:childTnLst>
                                </p:cTn>
                              </p:par>
                              <p:par>
                                <p:cTn id="69" presetID="5" presetClass="entr" presetSubtype="10" fill="hold" grpId="0" nodeType="withEffect">
                                  <p:stCondLst>
                                    <p:cond delay="0"/>
                                  </p:stCondLst>
                                  <p:childTnLst>
                                    <p:set>
                                      <p:cBhvr>
                                        <p:cTn id="70" dur="1" fill="hold">
                                          <p:stCondLst>
                                            <p:cond delay="0"/>
                                          </p:stCondLst>
                                        </p:cTn>
                                        <p:tgtEl>
                                          <p:spTgt spid="194585"/>
                                        </p:tgtEl>
                                        <p:attrNameLst>
                                          <p:attrName>style.visibility</p:attrName>
                                        </p:attrNameLst>
                                      </p:cBhvr>
                                      <p:to>
                                        <p:strVal val="visible"/>
                                      </p:to>
                                    </p:set>
                                    <p:animEffect transition="in" filter="checkerboard(across)">
                                      <p:cBhvr>
                                        <p:cTn id="71" dur="500"/>
                                        <p:tgtEl>
                                          <p:spTgt spid="194585"/>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194580"/>
                                        </p:tgtEl>
                                        <p:attrNameLst>
                                          <p:attrName>style.visibility</p:attrName>
                                        </p:attrNameLst>
                                      </p:cBhvr>
                                      <p:to>
                                        <p:strVal val="visible"/>
                                      </p:to>
                                    </p:set>
                                    <p:animEffect transition="in" filter="wipe(left)">
                                      <p:cBhvr>
                                        <p:cTn id="76" dur="500"/>
                                        <p:tgtEl>
                                          <p:spTgt spid="194580"/>
                                        </p:tgtEl>
                                      </p:cBhvr>
                                    </p:animEffect>
                                  </p:childTnLst>
                                </p:cTn>
                              </p:par>
                              <p:par>
                                <p:cTn id="77" presetID="5" presetClass="entr" presetSubtype="10" fill="hold" grpId="0" nodeType="withEffect">
                                  <p:stCondLst>
                                    <p:cond delay="0"/>
                                  </p:stCondLst>
                                  <p:childTnLst>
                                    <p:set>
                                      <p:cBhvr>
                                        <p:cTn id="78" dur="1" fill="hold">
                                          <p:stCondLst>
                                            <p:cond delay="0"/>
                                          </p:stCondLst>
                                        </p:cTn>
                                        <p:tgtEl>
                                          <p:spTgt spid="194586"/>
                                        </p:tgtEl>
                                        <p:attrNameLst>
                                          <p:attrName>style.visibility</p:attrName>
                                        </p:attrNameLst>
                                      </p:cBhvr>
                                      <p:to>
                                        <p:strVal val="visible"/>
                                      </p:to>
                                    </p:set>
                                    <p:animEffect transition="in" filter="checkerboard(across)">
                                      <p:cBhvr>
                                        <p:cTn id="79" dur="500"/>
                                        <p:tgtEl>
                                          <p:spTgt spid="194586"/>
                                        </p:tgtEl>
                                      </p:cBhvr>
                                    </p:animEffect>
                                  </p:childTnLst>
                                </p:cTn>
                              </p:par>
                            </p:childTnLst>
                          </p:cTn>
                        </p:par>
                        <p:par>
                          <p:cTn id="80" fill="hold">
                            <p:stCondLst>
                              <p:cond delay="500"/>
                            </p:stCondLst>
                            <p:childTnLst>
                              <p:par>
                                <p:cTn id="81" presetID="5" presetClass="entr" presetSubtype="10" fill="hold" grpId="0" nodeType="afterEffect">
                                  <p:stCondLst>
                                    <p:cond delay="0"/>
                                  </p:stCondLst>
                                  <p:childTnLst>
                                    <p:set>
                                      <p:cBhvr>
                                        <p:cTn id="82" dur="1" fill="hold">
                                          <p:stCondLst>
                                            <p:cond delay="0"/>
                                          </p:stCondLst>
                                        </p:cTn>
                                        <p:tgtEl>
                                          <p:spTgt spid="194588"/>
                                        </p:tgtEl>
                                        <p:attrNameLst>
                                          <p:attrName>style.visibility</p:attrName>
                                        </p:attrNameLst>
                                      </p:cBhvr>
                                      <p:to>
                                        <p:strVal val="visible"/>
                                      </p:to>
                                    </p:set>
                                    <p:animEffect transition="in" filter="checkerboard(across)">
                                      <p:cBhvr>
                                        <p:cTn id="83" dur="500"/>
                                        <p:tgtEl>
                                          <p:spTgt spid="1945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64" grpId="0" animBg="1"/>
      <p:bldP spid="194565" grpId="0" animBg="1"/>
      <p:bldP spid="194572" grpId="0"/>
      <p:bldP spid="194573" grpId="0"/>
      <p:bldP spid="194574" grpId="0"/>
      <p:bldP spid="194577" grpId="0" animBg="1"/>
      <p:bldP spid="194578" grpId="0" animBg="1"/>
      <p:bldP spid="194580" grpId="0" animBg="1"/>
      <p:bldP spid="194581" grpId="0" animBg="1"/>
      <p:bldP spid="194584" grpId="0" animBg="1"/>
      <p:bldP spid="194585" grpId="0"/>
      <p:bldP spid="194586" grpId="0"/>
      <p:bldP spid="194588" grpId="0"/>
      <p:bldP spid="194589" grpId="0"/>
      <p:bldP spid="194590" grpId="0" animBg="1"/>
      <p:bldP spid="194591" grpId="0" animBg="1"/>
      <p:bldP spid="194592" grpId="0" animBg="1"/>
      <p:bldP spid="19459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ChangeArrowheads="1"/>
          </p:cNvSpPr>
          <p:nvPr>
            <p:ph type="title"/>
          </p:nvPr>
        </p:nvSpPr>
        <p:spPr>
          <a:xfrm>
            <a:off x="457200" y="152400"/>
            <a:ext cx="8229600" cy="1371600"/>
          </a:xfrm>
        </p:spPr>
        <p:txBody>
          <a:bodyPr/>
          <a:lstStyle/>
          <a:p>
            <a:r>
              <a:rPr lang="en-US" u="sng"/>
              <a:t>Mode of transmission</a:t>
            </a:r>
          </a:p>
        </p:txBody>
      </p:sp>
      <p:sp>
        <p:nvSpPr>
          <p:cNvPr id="218115" name="Rectangle 3"/>
          <p:cNvSpPr>
            <a:spLocks noGrp="1" noChangeArrowheads="1"/>
          </p:cNvSpPr>
          <p:nvPr>
            <p:ph type="body" idx="1"/>
          </p:nvPr>
        </p:nvSpPr>
        <p:spPr>
          <a:xfrm>
            <a:off x="381000" y="1752600"/>
            <a:ext cx="8382000" cy="4267200"/>
          </a:xfrm>
        </p:spPr>
        <p:txBody>
          <a:bodyPr/>
          <a:lstStyle/>
          <a:p>
            <a:pPr algn="ctr">
              <a:lnSpc>
                <a:spcPct val="90000"/>
              </a:lnSpc>
              <a:buFont typeface="Wingdings" pitchFamily="2" charset="2"/>
              <a:buNone/>
            </a:pPr>
            <a:r>
              <a:rPr lang="en-US" sz="4000" u="sng"/>
              <a:t>Direct:</a:t>
            </a:r>
          </a:p>
          <a:p>
            <a:pPr algn="ctr">
              <a:lnSpc>
                <a:spcPct val="90000"/>
              </a:lnSpc>
              <a:buFont typeface="Wingdings" pitchFamily="2" charset="2"/>
              <a:buNone/>
            </a:pPr>
            <a:endParaRPr lang="en-US" sz="4000" u="sng"/>
          </a:p>
          <a:p>
            <a:pPr>
              <a:lnSpc>
                <a:spcPct val="90000"/>
              </a:lnSpc>
              <a:buFont typeface="Wingdings" pitchFamily="2" charset="2"/>
              <a:buNone/>
            </a:pPr>
            <a:r>
              <a:rPr lang="en-US" sz="2800"/>
              <a:t>   1.	Close physical contact e.g. sexually 	transmitted disease (AIDS) ,skin to skin 	contact (leprosy):</a:t>
            </a:r>
          </a:p>
          <a:p>
            <a:pPr>
              <a:lnSpc>
                <a:spcPct val="90000"/>
              </a:lnSpc>
              <a:buFont typeface="Wingdings" pitchFamily="2" charset="2"/>
              <a:buNone/>
            </a:pPr>
            <a:r>
              <a:rPr lang="en-US" sz="2800"/>
              <a:t>	2.	Droplet infections</a:t>
            </a:r>
          </a:p>
          <a:p>
            <a:pPr>
              <a:lnSpc>
                <a:spcPct val="90000"/>
              </a:lnSpc>
              <a:buFont typeface="Wingdings" pitchFamily="2" charset="2"/>
              <a:buNone/>
            </a:pPr>
            <a:r>
              <a:rPr lang="en-US" sz="2800"/>
              <a:t>	3.	Contact with the soil</a:t>
            </a:r>
          </a:p>
          <a:p>
            <a:pPr>
              <a:lnSpc>
                <a:spcPct val="90000"/>
              </a:lnSpc>
              <a:buFont typeface="Wingdings" pitchFamily="2" charset="2"/>
              <a:buNone/>
            </a:pPr>
            <a:r>
              <a:rPr lang="en-US" sz="2800"/>
              <a:t>	4.	Vertical transmission</a:t>
            </a:r>
          </a:p>
          <a:p>
            <a:pPr>
              <a:lnSpc>
                <a:spcPct val="90000"/>
              </a:lnSpc>
              <a:buFont typeface="Wingdings" pitchFamily="2" charset="2"/>
              <a:buNone/>
            </a:pPr>
            <a:endParaRPr lang="en-US" sz="2800"/>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18114"/>
                                        </p:tgtEl>
                                        <p:attrNameLst>
                                          <p:attrName>style.visibility</p:attrName>
                                        </p:attrNameLst>
                                      </p:cBhvr>
                                      <p:to>
                                        <p:strVal val="visible"/>
                                      </p:to>
                                    </p:set>
                                    <p:animEffect transition="in" filter="checkerboard(across)">
                                      <p:cBhvr>
                                        <p:cTn id="7" dur="500"/>
                                        <p:tgtEl>
                                          <p:spTgt spid="218114"/>
                                        </p:tgtEl>
                                      </p:cBhvr>
                                    </p:animEffect>
                                  </p:childTnLst>
                                </p:cTn>
                              </p:par>
                            </p:childTnLst>
                          </p:cTn>
                        </p:par>
                        <p:par>
                          <p:cTn id="8" fill="hold">
                            <p:stCondLst>
                              <p:cond delay="500"/>
                            </p:stCondLst>
                            <p:childTnLst>
                              <p:par>
                                <p:cTn id="9" presetID="53" presetClass="entr" presetSubtype="0" fill="hold" grpId="0" nodeType="afterEffect">
                                  <p:stCondLst>
                                    <p:cond delay="0"/>
                                  </p:stCondLst>
                                  <p:childTnLst>
                                    <p:set>
                                      <p:cBhvr>
                                        <p:cTn id="10" dur="1" fill="hold">
                                          <p:stCondLst>
                                            <p:cond delay="0"/>
                                          </p:stCondLst>
                                        </p:cTn>
                                        <p:tgtEl>
                                          <p:spTgt spid="218115">
                                            <p:txEl>
                                              <p:pRg st="0" end="0"/>
                                            </p:txEl>
                                          </p:spTgt>
                                        </p:tgtEl>
                                        <p:attrNameLst>
                                          <p:attrName>style.visibility</p:attrName>
                                        </p:attrNameLst>
                                      </p:cBhvr>
                                      <p:to>
                                        <p:strVal val="visible"/>
                                      </p:to>
                                    </p:set>
                                    <p:anim calcmode="lin" valueType="num">
                                      <p:cBhvr>
                                        <p:cTn id="11" dur="500" fill="hold"/>
                                        <p:tgtEl>
                                          <p:spTgt spid="218115">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218115">
                                            <p:txEl>
                                              <p:pRg st="0" end="0"/>
                                            </p:txEl>
                                          </p:spTgt>
                                        </p:tgtEl>
                                        <p:attrNameLst>
                                          <p:attrName>ppt_h</p:attrName>
                                        </p:attrNameLst>
                                      </p:cBhvr>
                                      <p:tavLst>
                                        <p:tav tm="0">
                                          <p:val>
                                            <p:fltVal val="0"/>
                                          </p:val>
                                        </p:tav>
                                        <p:tav tm="100000">
                                          <p:val>
                                            <p:strVal val="#ppt_h"/>
                                          </p:val>
                                        </p:tav>
                                      </p:tavLst>
                                    </p:anim>
                                    <p:animEffect transition="in" filter="fade">
                                      <p:cBhvr>
                                        <p:cTn id="13" dur="500"/>
                                        <p:tgtEl>
                                          <p:spTgt spid="218115">
                                            <p:txEl>
                                              <p:pRg st="0" end="0"/>
                                            </p:txEl>
                                          </p:spTgt>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218115">
                                            <p:txEl>
                                              <p:pRg st="2" end="2"/>
                                            </p:txEl>
                                          </p:spTgt>
                                        </p:tgtEl>
                                        <p:attrNameLst>
                                          <p:attrName>style.visibility</p:attrName>
                                        </p:attrNameLst>
                                      </p:cBhvr>
                                      <p:to>
                                        <p:strVal val="visible"/>
                                      </p:to>
                                    </p:set>
                                    <p:anim calcmode="lin" valueType="num">
                                      <p:cBhvr>
                                        <p:cTn id="17" dur="500" fill="hold"/>
                                        <p:tgtEl>
                                          <p:spTgt spid="218115">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218115">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218115">
                                            <p:txEl>
                                              <p:pRg st="2" end="2"/>
                                            </p:txEl>
                                          </p:spTgt>
                                        </p:tgtEl>
                                      </p:cBhvr>
                                    </p:animEffect>
                                  </p:childTnLst>
                                </p:cTn>
                              </p:par>
                            </p:childTnLst>
                          </p:cTn>
                        </p:par>
                        <p:par>
                          <p:cTn id="20" fill="hold">
                            <p:stCondLst>
                              <p:cond delay="1500"/>
                            </p:stCondLst>
                            <p:childTnLst>
                              <p:par>
                                <p:cTn id="21" presetID="53" presetClass="entr" presetSubtype="0" fill="hold" grpId="0" nodeType="afterEffect">
                                  <p:stCondLst>
                                    <p:cond delay="0"/>
                                  </p:stCondLst>
                                  <p:childTnLst>
                                    <p:set>
                                      <p:cBhvr>
                                        <p:cTn id="22" dur="1" fill="hold">
                                          <p:stCondLst>
                                            <p:cond delay="0"/>
                                          </p:stCondLst>
                                        </p:cTn>
                                        <p:tgtEl>
                                          <p:spTgt spid="218115">
                                            <p:txEl>
                                              <p:pRg st="3" end="3"/>
                                            </p:txEl>
                                          </p:spTgt>
                                        </p:tgtEl>
                                        <p:attrNameLst>
                                          <p:attrName>style.visibility</p:attrName>
                                        </p:attrNameLst>
                                      </p:cBhvr>
                                      <p:to>
                                        <p:strVal val="visible"/>
                                      </p:to>
                                    </p:set>
                                    <p:anim calcmode="lin" valueType="num">
                                      <p:cBhvr>
                                        <p:cTn id="23" dur="500" fill="hold"/>
                                        <p:tgtEl>
                                          <p:spTgt spid="218115">
                                            <p:txEl>
                                              <p:pRg st="3" end="3"/>
                                            </p:txEl>
                                          </p:spTgt>
                                        </p:tgtEl>
                                        <p:attrNameLst>
                                          <p:attrName>ppt_w</p:attrName>
                                        </p:attrNameLst>
                                      </p:cBhvr>
                                      <p:tavLst>
                                        <p:tav tm="0">
                                          <p:val>
                                            <p:fltVal val="0"/>
                                          </p:val>
                                        </p:tav>
                                        <p:tav tm="100000">
                                          <p:val>
                                            <p:strVal val="#ppt_w"/>
                                          </p:val>
                                        </p:tav>
                                      </p:tavLst>
                                    </p:anim>
                                    <p:anim calcmode="lin" valueType="num">
                                      <p:cBhvr>
                                        <p:cTn id="24" dur="500" fill="hold"/>
                                        <p:tgtEl>
                                          <p:spTgt spid="218115">
                                            <p:txEl>
                                              <p:pRg st="3" end="3"/>
                                            </p:txEl>
                                          </p:spTgt>
                                        </p:tgtEl>
                                        <p:attrNameLst>
                                          <p:attrName>ppt_h</p:attrName>
                                        </p:attrNameLst>
                                      </p:cBhvr>
                                      <p:tavLst>
                                        <p:tav tm="0">
                                          <p:val>
                                            <p:fltVal val="0"/>
                                          </p:val>
                                        </p:tav>
                                        <p:tav tm="100000">
                                          <p:val>
                                            <p:strVal val="#ppt_h"/>
                                          </p:val>
                                        </p:tav>
                                      </p:tavLst>
                                    </p:anim>
                                    <p:animEffect transition="in" filter="fade">
                                      <p:cBhvr>
                                        <p:cTn id="25" dur="500"/>
                                        <p:tgtEl>
                                          <p:spTgt spid="218115">
                                            <p:txEl>
                                              <p:pRg st="3" end="3"/>
                                            </p:txEl>
                                          </p:spTgt>
                                        </p:tgtEl>
                                      </p:cBhvr>
                                    </p:animEffect>
                                  </p:childTnLst>
                                </p:cTn>
                              </p:par>
                            </p:childTnLst>
                          </p:cTn>
                        </p:par>
                        <p:par>
                          <p:cTn id="26" fill="hold">
                            <p:stCondLst>
                              <p:cond delay="2000"/>
                            </p:stCondLst>
                            <p:childTnLst>
                              <p:par>
                                <p:cTn id="27" presetID="53" presetClass="entr" presetSubtype="0" fill="hold" grpId="0" nodeType="afterEffect">
                                  <p:stCondLst>
                                    <p:cond delay="0"/>
                                  </p:stCondLst>
                                  <p:childTnLst>
                                    <p:set>
                                      <p:cBhvr>
                                        <p:cTn id="28" dur="1" fill="hold">
                                          <p:stCondLst>
                                            <p:cond delay="0"/>
                                          </p:stCondLst>
                                        </p:cTn>
                                        <p:tgtEl>
                                          <p:spTgt spid="218115">
                                            <p:txEl>
                                              <p:pRg st="4" end="4"/>
                                            </p:txEl>
                                          </p:spTgt>
                                        </p:tgtEl>
                                        <p:attrNameLst>
                                          <p:attrName>style.visibility</p:attrName>
                                        </p:attrNameLst>
                                      </p:cBhvr>
                                      <p:to>
                                        <p:strVal val="visible"/>
                                      </p:to>
                                    </p:set>
                                    <p:anim calcmode="lin" valueType="num">
                                      <p:cBhvr>
                                        <p:cTn id="29" dur="500" fill="hold"/>
                                        <p:tgtEl>
                                          <p:spTgt spid="218115">
                                            <p:txEl>
                                              <p:pRg st="4" end="4"/>
                                            </p:txEl>
                                          </p:spTgt>
                                        </p:tgtEl>
                                        <p:attrNameLst>
                                          <p:attrName>ppt_w</p:attrName>
                                        </p:attrNameLst>
                                      </p:cBhvr>
                                      <p:tavLst>
                                        <p:tav tm="0">
                                          <p:val>
                                            <p:fltVal val="0"/>
                                          </p:val>
                                        </p:tav>
                                        <p:tav tm="100000">
                                          <p:val>
                                            <p:strVal val="#ppt_w"/>
                                          </p:val>
                                        </p:tav>
                                      </p:tavLst>
                                    </p:anim>
                                    <p:anim calcmode="lin" valueType="num">
                                      <p:cBhvr>
                                        <p:cTn id="30" dur="500" fill="hold"/>
                                        <p:tgtEl>
                                          <p:spTgt spid="218115">
                                            <p:txEl>
                                              <p:pRg st="4" end="4"/>
                                            </p:txEl>
                                          </p:spTgt>
                                        </p:tgtEl>
                                        <p:attrNameLst>
                                          <p:attrName>ppt_h</p:attrName>
                                        </p:attrNameLst>
                                      </p:cBhvr>
                                      <p:tavLst>
                                        <p:tav tm="0">
                                          <p:val>
                                            <p:fltVal val="0"/>
                                          </p:val>
                                        </p:tav>
                                        <p:tav tm="100000">
                                          <p:val>
                                            <p:strVal val="#ppt_h"/>
                                          </p:val>
                                        </p:tav>
                                      </p:tavLst>
                                    </p:anim>
                                    <p:animEffect transition="in" filter="fade">
                                      <p:cBhvr>
                                        <p:cTn id="31" dur="500"/>
                                        <p:tgtEl>
                                          <p:spTgt spid="218115">
                                            <p:txEl>
                                              <p:pRg st="4" end="4"/>
                                            </p:txEl>
                                          </p:spTgt>
                                        </p:tgtEl>
                                      </p:cBhvr>
                                    </p:animEffect>
                                  </p:childTnLst>
                                </p:cTn>
                              </p:par>
                            </p:childTnLst>
                          </p:cTn>
                        </p:par>
                        <p:par>
                          <p:cTn id="32" fill="hold">
                            <p:stCondLst>
                              <p:cond delay="2500"/>
                            </p:stCondLst>
                            <p:childTnLst>
                              <p:par>
                                <p:cTn id="33" presetID="53" presetClass="entr" presetSubtype="0" fill="hold" grpId="0" nodeType="afterEffect">
                                  <p:stCondLst>
                                    <p:cond delay="0"/>
                                  </p:stCondLst>
                                  <p:childTnLst>
                                    <p:set>
                                      <p:cBhvr>
                                        <p:cTn id="34" dur="1" fill="hold">
                                          <p:stCondLst>
                                            <p:cond delay="0"/>
                                          </p:stCondLst>
                                        </p:cTn>
                                        <p:tgtEl>
                                          <p:spTgt spid="218115">
                                            <p:txEl>
                                              <p:pRg st="5" end="5"/>
                                            </p:txEl>
                                          </p:spTgt>
                                        </p:tgtEl>
                                        <p:attrNameLst>
                                          <p:attrName>style.visibility</p:attrName>
                                        </p:attrNameLst>
                                      </p:cBhvr>
                                      <p:to>
                                        <p:strVal val="visible"/>
                                      </p:to>
                                    </p:set>
                                    <p:anim calcmode="lin" valueType="num">
                                      <p:cBhvr>
                                        <p:cTn id="35" dur="500" fill="hold"/>
                                        <p:tgtEl>
                                          <p:spTgt spid="218115">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218115">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21811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114" grpId="0"/>
      <p:bldP spid="21811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9" name="Rectangle 3"/>
          <p:cNvSpPr>
            <a:spLocks noGrp="1" noChangeArrowheads="1"/>
          </p:cNvSpPr>
          <p:nvPr>
            <p:ph type="body" idx="1"/>
          </p:nvPr>
        </p:nvSpPr>
        <p:spPr>
          <a:xfrm>
            <a:off x="0" y="152400"/>
            <a:ext cx="9144000" cy="6858000"/>
          </a:xfrm>
        </p:spPr>
        <p:txBody>
          <a:bodyPr/>
          <a:lstStyle/>
          <a:p>
            <a:pPr marL="609600" indent="-609600" algn="ctr">
              <a:lnSpc>
                <a:spcPct val="80000"/>
              </a:lnSpc>
              <a:buFont typeface="Wingdings" pitchFamily="2" charset="2"/>
              <a:buNone/>
            </a:pPr>
            <a:r>
              <a:rPr lang="en-US" sz="4000" u="sng"/>
              <a:t>Indirect :</a:t>
            </a:r>
          </a:p>
          <a:p>
            <a:pPr marL="609600" indent="-609600" algn="ctr">
              <a:lnSpc>
                <a:spcPct val="80000"/>
              </a:lnSpc>
              <a:buFont typeface="Wingdings" pitchFamily="2" charset="2"/>
              <a:buNone/>
            </a:pPr>
            <a:endParaRPr lang="en-US" u="sng"/>
          </a:p>
          <a:p>
            <a:pPr marL="609600" indent="-609600">
              <a:lnSpc>
                <a:spcPct val="80000"/>
              </a:lnSpc>
              <a:buFont typeface="Wingdings" pitchFamily="2" charset="2"/>
              <a:buAutoNum type="arabicPeriod"/>
            </a:pPr>
            <a:r>
              <a:rPr lang="en-US" u="sng"/>
              <a:t>Vehicle-borne :</a:t>
            </a:r>
            <a:r>
              <a:rPr lang="en-US" sz="2400"/>
              <a:t>						  	</a:t>
            </a:r>
            <a:r>
              <a:rPr lang="en-US" sz="2800"/>
              <a:t>These infection are transmitted through the agency of water, food, ice, blood, serum, plasma, and other biological products e.g. tissues and organs.</a:t>
            </a:r>
          </a:p>
          <a:p>
            <a:pPr marL="609600" indent="-609600">
              <a:lnSpc>
                <a:spcPct val="80000"/>
              </a:lnSpc>
              <a:buFont typeface="Wingdings" pitchFamily="2" charset="2"/>
              <a:buNone/>
            </a:pPr>
            <a:endParaRPr lang="en-US" sz="2800" u="sng"/>
          </a:p>
          <a:p>
            <a:pPr marL="609600" indent="-609600">
              <a:lnSpc>
                <a:spcPct val="80000"/>
              </a:lnSpc>
              <a:buFont typeface="Wingdings" pitchFamily="2" charset="2"/>
              <a:buNone/>
            </a:pPr>
            <a:endParaRPr lang="en-US" sz="2800" u="sng"/>
          </a:p>
          <a:p>
            <a:pPr marL="609600" indent="-609600">
              <a:lnSpc>
                <a:spcPct val="80000"/>
              </a:lnSpc>
              <a:buFont typeface="Wingdings" pitchFamily="2" charset="2"/>
              <a:buAutoNum type="arabicPeriod" startAt="2"/>
            </a:pPr>
            <a:r>
              <a:rPr lang="en-US" u="sng"/>
              <a:t>Vector –borne</a:t>
            </a:r>
            <a:r>
              <a:rPr lang="en-US" sz="2800" u="sng"/>
              <a:t> :</a:t>
            </a:r>
          </a:p>
          <a:p>
            <a:pPr marL="609600" indent="-609600">
              <a:lnSpc>
                <a:spcPct val="80000"/>
              </a:lnSpc>
              <a:buFont typeface="Wingdings" pitchFamily="2" charset="2"/>
              <a:buNone/>
            </a:pPr>
            <a:r>
              <a:rPr lang="en-US" sz="2400"/>
              <a:t>		</a:t>
            </a:r>
            <a:r>
              <a:rPr lang="en-US" sz="2800"/>
              <a:t>These infection are transmitted by an arthropod or a living invertebrate carrier such as snails or Cyclops</a:t>
            </a:r>
            <a:r>
              <a:rPr lang="en-US" sz="2400"/>
              <a:t>.</a:t>
            </a:r>
          </a:p>
          <a:p>
            <a:pPr marL="609600" indent="-609600">
              <a:lnSpc>
                <a:spcPct val="80000"/>
              </a:lnSpc>
              <a:buFont typeface="Wingdings" pitchFamily="2" charset="2"/>
              <a:buNone/>
            </a:pPr>
            <a:endParaRPr lang="en-US" sz="2400"/>
          </a:p>
          <a:p>
            <a:pPr marL="609600" indent="-609600">
              <a:lnSpc>
                <a:spcPct val="80000"/>
              </a:lnSpc>
              <a:buFont typeface="Wingdings" pitchFamily="2" charset="2"/>
              <a:buNone/>
            </a:pPr>
            <a:r>
              <a:rPr lang="en-US" sz="2400"/>
              <a:t>				</a:t>
            </a:r>
          </a:p>
          <a:p>
            <a:pPr marL="609600" indent="-609600">
              <a:lnSpc>
                <a:spcPct val="80000"/>
              </a:lnSpc>
              <a:buFont typeface="Wingdings" pitchFamily="2" charset="2"/>
              <a:buNone/>
            </a:pPr>
            <a:r>
              <a:rPr lang="en-US" sz="2400"/>
              <a:t>		</a:t>
            </a:r>
          </a:p>
          <a:p>
            <a:pPr marL="609600" indent="-609600">
              <a:lnSpc>
                <a:spcPct val="80000"/>
              </a:lnSpc>
            </a:pPr>
            <a:endParaRPr lang="en-US" sz="2400"/>
          </a:p>
          <a:p>
            <a:pPr marL="609600" indent="-609600">
              <a:lnSpc>
                <a:spcPct val="80000"/>
              </a:lnSpc>
              <a:buFont typeface="Wingdings" pitchFamily="2" charset="2"/>
              <a:buNone/>
            </a:pPr>
            <a:r>
              <a:rPr lang="en-US" sz="2400"/>
              <a:t>	</a:t>
            </a: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19139">
                                            <p:txEl>
                                              <p:pRg st="0" end="0"/>
                                            </p:txEl>
                                          </p:spTgt>
                                        </p:tgtEl>
                                        <p:attrNameLst>
                                          <p:attrName>style.visibility</p:attrName>
                                        </p:attrNameLst>
                                      </p:cBhvr>
                                      <p:to>
                                        <p:strVal val="visible"/>
                                      </p:to>
                                    </p:set>
                                    <p:anim calcmode="lin" valueType="num">
                                      <p:cBhvr>
                                        <p:cTn id="7" dur="500" fill="hold"/>
                                        <p:tgtEl>
                                          <p:spTgt spid="21913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1913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19139">
                                            <p:txEl>
                                              <p:pRg st="0" end="0"/>
                                            </p:txEl>
                                          </p:spTgt>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219139">
                                            <p:txEl>
                                              <p:pRg st="2" end="2"/>
                                            </p:txEl>
                                          </p:spTgt>
                                        </p:tgtEl>
                                        <p:attrNameLst>
                                          <p:attrName>style.visibility</p:attrName>
                                        </p:attrNameLst>
                                      </p:cBhvr>
                                      <p:to>
                                        <p:strVal val="visible"/>
                                      </p:to>
                                    </p:set>
                                    <p:anim calcmode="lin" valueType="num">
                                      <p:cBhvr>
                                        <p:cTn id="13" dur="500" fill="hold"/>
                                        <p:tgtEl>
                                          <p:spTgt spid="219139">
                                            <p:txEl>
                                              <p:pRg st="2" end="2"/>
                                            </p:txEl>
                                          </p:spTgt>
                                        </p:tgtEl>
                                        <p:attrNameLst>
                                          <p:attrName>ppt_w</p:attrName>
                                        </p:attrNameLst>
                                      </p:cBhvr>
                                      <p:tavLst>
                                        <p:tav tm="0">
                                          <p:val>
                                            <p:fltVal val="0"/>
                                          </p:val>
                                        </p:tav>
                                        <p:tav tm="100000">
                                          <p:val>
                                            <p:strVal val="#ppt_w"/>
                                          </p:val>
                                        </p:tav>
                                      </p:tavLst>
                                    </p:anim>
                                    <p:anim calcmode="lin" valueType="num">
                                      <p:cBhvr>
                                        <p:cTn id="14" dur="500" fill="hold"/>
                                        <p:tgtEl>
                                          <p:spTgt spid="219139">
                                            <p:txEl>
                                              <p:pRg st="2" end="2"/>
                                            </p:txEl>
                                          </p:spTgt>
                                        </p:tgtEl>
                                        <p:attrNameLst>
                                          <p:attrName>ppt_h</p:attrName>
                                        </p:attrNameLst>
                                      </p:cBhvr>
                                      <p:tavLst>
                                        <p:tav tm="0">
                                          <p:val>
                                            <p:fltVal val="0"/>
                                          </p:val>
                                        </p:tav>
                                        <p:tav tm="100000">
                                          <p:val>
                                            <p:strVal val="#ppt_h"/>
                                          </p:val>
                                        </p:tav>
                                      </p:tavLst>
                                    </p:anim>
                                    <p:animEffect transition="in" filter="fade">
                                      <p:cBhvr>
                                        <p:cTn id="15" dur="500"/>
                                        <p:tgtEl>
                                          <p:spTgt spid="219139">
                                            <p:txEl>
                                              <p:pRg st="2" end="2"/>
                                            </p:txEl>
                                          </p:spTgt>
                                        </p:tgtEl>
                                      </p:cBhvr>
                                    </p:animEffect>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219139">
                                            <p:txEl>
                                              <p:pRg st="5" end="5"/>
                                            </p:txEl>
                                          </p:spTgt>
                                        </p:tgtEl>
                                        <p:attrNameLst>
                                          <p:attrName>style.visibility</p:attrName>
                                        </p:attrNameLst>
                                      </p:cBhvr>
                                      <p:to>
                                        <p:strVal val="visible"/>
                                      </p:to>
                                    </p:set>
                                    <p:anim calcmode="lin" valueType="num">
                                      <p:cBhvr>
                                        <p:cTn id="19" dur="500" fill="hold"/>
                                        <p:tgtEl>
                                          <p:spTgt spid="219139">
                                            <p:txEl>
                                              <p:pRg st="5" end="5"/>
                                            </p:txEl>
                                          </p:spTgt>
                                        </p:tgtEl>
                                        <p:attrNameLst>
                                          <p:attrName>ppt_w</p:attrName>
                                        </p:attrNameLst>
                                      </p:cBhvr>
                                      <p:tavLst>
                                        <p:tav tm="0">
                                          <p:val>
                                            <p:fltVal val="0"/>
                                          </p:val>
                                        </p:tav>
                                        <p:tav tm="100000">
                                          <p:val>
                                            <p:strVal val="#ppt_w"/>
                                          </p:val>
                                        </p:tav>
                                      </p:tavLst>
                                    </p:anim>
                                    <p:anim calcmode="lin" valueType="num">
                                      <p:cBhvr>
                                        <p:cTn id="20" dur="500" fill="hold"/>
                                        <p:tgtEl>
                                          <p:spTgt spid="219139">
                                            <p:txEl>
                                              <p:pRg st="5" end="5"/>
                                            </p:txEl>
                                          </p:spTgt>
                                        </p:tgtEl>
                                        <p:attrNameLst>
                                          <p:attrName>ppt_h</p:attrName>
                                        </p:attrNameLst>
                                      </p:cBhvr>
                                      <p:tavLst>
                                        <p:tav tm="0">
                                          <p:val>
                                            <p:fltVal val="0"/>
                                          </p:val>
                                        </p:tav>
                                        <p:tav tm="100000">
                                          <p:val>
                                            <p:strVal val="#ppt_h"/>
                                          </p:val>
                                        </p:tav>
                                      </p:tavLst>
                                    </p:anim>
                                    <p:animEffect transition="in" filter="fade">
                                      <p:cBhvr>
                                        <p:cTn id="21" dur="500"/>
                                        <p:tgtEl>
                                          <p:spTgt spid="219139">
                                            <p:txEl>
                                              <p:pRg st="5" end="5"/>
                                            </p:txEl>
                                          </p:spTgt>
                                        </p:tgtEl>
                                      </p:cBhvr>
                                    </p:animEffect>
                                  </p:childTnLst>
                                </p:cTn>
                              </p:par>
                            </p:childTnLst>
                          </p:cTn>
                        </p:par>
                        <p:par>
                          <p:cTn id="22" fill="hold">
                            <p:stCondLst>
                              <p:cond delay="1500"/>
                            </p:stCondLst>
                            <p:childTnLst>
                              <p:par>
                                <p:cTn id="23" presetID="53" presetClass="entr" presetSubtype="0" fill="hold" grpId="0" nodeType="afterEffect">
                                  <p:stCondLst>
                                    <p:cond delay="0"/>
                                  </p:stCondLst>
                                  <p:childTnLst>
                                    <p:set>
                                      <p:cBhvr>
                                        <p:cTn id="24" dur="1" fill="hold">
                                          <p:stCondLst>
                                            <p:cond delay="0"/>
                                          </p:stCondLst>
                                        </p:cTn>
                                        <p:tgtEl>
                                          <p:spTgt spid="219139">
                                            <p:txEl>
                                              <p:pRg st="6" end="6"/>
                                            </p:txEl>
                                          </p:spTgt>
                                        </p:tgtEl>
                                        <p:attrNameLst>
                                          <p:attrName>style.visibility</p:attrName>
                                        </p:attrNameLst>
                                      </p:cBhvr>
                                      <p:to>
                                        <p:strVal val="visible"/>
                                      </p:to>
                                    </p:set>
                                    <p:anim calcmode="lin" valueType="num">
                                      <p:cBhvr>
                                        <p:cTn id="25" dur="500" fill="hold"/>
                                        <p:tgtEl>
                                          <p:spTgt spid="219139">
                                            <p:txEl>
                                              <p:pRg st="6" end="6"/>
                                            </p:txEl>
                                          </p:spTgt>
                                        </p:tgtEl>
                                        <p:attrNameLst>
                                          <p:attrName>ppt_w</p:attrName>
                                        </p:attrNameLst>
                                      </p:cBhvr>
                                      <p:tavLst>
                                        <p:tav tm="0">
                                          <p:val>
                                            <p:fltVal val="0"/>
                                          </p:val>
                                        </p:tav>
                                        <p:tav tm="100000">
                                          <p:val>
                                            <p:strVal val="#ppt_w"/>
                                          </p:val>
                                        </p:tav>
                                      </p:tavLst>
                                    </p:anim>
                                    <p:anim calcmode="lin" valueType="num">
                                      <p:cBhvr>
                                        <p:cTn id="26" dur="500" fill="hold"/>
                                        <p:tgtEl>
                                          <p:spTgt spid="219139">
                                            <p:txEl>
                                              <p:pRg st="6" end="6"/>
                                            </p:txEl>
                                          </p:spTgt>
                                        </p:tgtEl>
                                        <p:attrNameLst>
                                          <p:attrName>ppt_h</p:attrName>
                                        </p:attrNameLst>
                                      </p:cBhvr>
                                      <p:tavLst>
                                        <p:tav tm="0">
                                          <p:val>
                                            <p:fltVal val="0"/>
                                          </p:val>
                                        </p:tav>
                                        <p:tav tm="100000">
                                          <p:val>
                                            <p:strVal val="#ppt_h"/>
                                          </p:val>
                                        </p:tav>
                                      </p:tavLst>
                                    </p:anim>
                                    <p:animEffect transition="in" filter="fade">
                                      <p:cBhvr>
                                        <p:cTn id="27" dur="500"/>
                                        <p:tgtEl>
                                          <p:spTgt spid="219139">
                                            <p:txEl>
                                              <p:pRg st="6" end="6"/>
                                            </p:txEl>
                                          </p:spTgt>
                                        </p:tgtEl>
                                      </p:cBhvr>
                                    </p:animEffect>
                                  </p:childTnLst>
                                </p:cTn>
                              </p:par>
                            </p:childTnLst>
                          </p:cTn>
                        </p:par>
                        <p:par>
                          <p:cTn id="28" fill="hold">
                            <p:stCondLst>
                              <p:cond delay="2000"/>
                            </p:stCondLst>
                            <p:childTnLst>
                              <p:par>
                                <p:cTn id="29" presetID="53" presetClass="entr" presetSubtype="0" fill="hold" grpId="0" nodeType="afterEffect">
                                  <p:stCondLst>
                                    <p:cond delay="0"/>
                                  </p:stCondLst>
                                  <p:childTnLst>
                                    <p:set>
                                      <p:cBhvr>
                                        <p:cTn id="30" dur="1" fill="hold">
                                          <p:stCondLst>
                                            <p:cond delay="0"/>
                                          </p:stCondLst>
                                        </p:cTn>
                                        <p:tgtEl>
                                          <p:spTgt spid="219139">
                                            <p:txEl>
                                              <p:pRg st="8" end="8"/>
                                            </p:txEl>
                                          </p:spTgt>
                                        </p:tgtEl>
                                        <p:attrNameLst>
                                          <p:attrName>style.visibility</p:attrName>
                                        </p:attrNameLst>
                                      </p:cBhvr>
                                      <p:to>
                                        <p:strVal val="visible"/>
                                      </p:to>
                                    </p:set>
                                    <p:anim calcmode="lin" valueType="num">
                                      <p:cBhvr>
                                        <p:cTn id="31" dur="500" fill="hold"/>
                                        <p:tgtEl>
                                          <p:spTgt spid="219139">
                                            <p:txEl>
                                              <p:pRg st="8" end="8"/>
                                            </p:txEl>
                                          </p:spTgt>
                                        </p:tgtEl>
                                        <p:attrNameLst>
                                          <p:attrName>ppt_w</p:attrName>
                                        </p:attrNameLst>
                                      </p:cBhvr>
                                      <p:tavLst>
                                        <p:tav tm="0">
                                          <p:val>
                                            <p:fltVal val="0"/>
                                          </p:val>
                                        </p:tav>
                                        <p:tav tm="100000">
                                          <p:val>
                                            <p:strVal val="#ppt_w"/>
                                          </p:val>
                                        </p:tav>
                                      </p:tavLst>
                                    </p:anim>
                                    <p:anim calcmode="lin" valueType="num">
                                      <p:cBhvr>
                                        <p:cTn id="32" dur="500" fill="hold"/>
                                        <p:tgtEl>
                                          <p:spTgt spid="219139">
                                            <p:txEl>
                                              <p:pRg st="8" end="8"/>
                                            </p:txEl>
                                          </p:spTgt>
                                        </p:tgtEl>
                                        <p:attrNameLst>
                                          <p:attrName>ppt_h</p:attrName>
                                        </p:attrNameLst>
                                      </p:cBhvr>
                                      <p:tavLst>
                                        <p:tav tm="0">
                                          <p:val>
                                            <p:fltVal val="0"/>
                                          </p:val>
                                        </p:tav>
                                        <p:tav tm="100000">
                                          <p:val>
                                            <p:strVal val="#ppt_h"/>
                                          </p:val>
                                        </p:tav>
                                      </p:tavLst>
                                    </p:anim>
                                    <p:animEffect transition="in" filter="fade">
                                      <p:cBhvr>
                                        <p:cTn id="33" dur="500"/>
                                        <p:tgtEl>
                                          <p:spTgt spid="219139">
                                            <p:txEl>
                                              <p:pRg st="8" end="8"/>
                                            </p:txEl>
                                          </p:spTgt>
                                        </p:tgtEl>
                                      </p:cBhvr>
                                    </p:animEffect>
                                  </p:childTnLst>
                                </p:cTn>
                              </p:par>
                            </p:childTnLst>
                          </p:cTn>
                        </p:par>
                        <p:par>
                          <p:cTn id="34" fill="hold">
                            <p:stCondLst>
                              <p:cond delay="2500"/>
                            </p:stCondLst>
                            <p:childTnLst>
                              <p:par>
                                <p:cTn id="35" presetID="53" presetClass="entr" presetSubtype="0" fill="hold" grpId="0" nodeType="afterEffect">
                                  <p:stCondLst>
                                    <p:cond delay="0"/>
                                  </p:stCondLst>
                                  <p:childTnLst>
                                    <p:set>
                                      <p:cBhvr>
                                        <p:cTn id="36" dur="1" fill="hold">
                                          <p:stCondLst>
                                            <p:cond delay="0"/>
                                          </p:stCondLst>
                                        </p:cTn>
                                        <p:tgtEl>
                                          <p:spTgt spid="219139">
                                            <p:txEl>
                                              <p:pRg st="9" end="9"/>
                                            </p:txEl>
                                          </p:spTgt>
                                        </p:tgtEl>
                                        <p:attrNameLst>
                                          <p:attrName>style.visibility</p:attrName>
                                        </p:attrNameLst>
                                      </p:cBhvr>
                                      <p:to>
                                        <p:strVal val="visible"/>
                                      </p:to>
                                    </p:set>
                                    <p:anim calcmode="lin" valueType="num">
                                      <p:cBhvr>
                                        <p:cTn id="37" dur="500" fill="hold"/>
                                        <p:tgtEl>
                                          <p:spTgt spid="219139">
                                            <p:txEl>
                                              <p:pRg st="9" end="9"/>
                                            </p:txEl>
                                          </p:spTgt>
                                        </p:tgtEl>
                                        <p:attrNameLst>
                                          <p:attrName>ppt_w</p:attrName>
                                        </p:attrNameLst>
                                      </p:cBhvr>
                                      <p:tavLst>
                                        <p:tav tm="0">
                                          <p:val>
                                            <p:fltVal val="0"/>
                                          </p:val>
                                        </p:tav>
                                        <p:tav tm="100000">
                                          <p:val>
                                            <p:strVal val="#ppt_w"/>
                                          </p:val>
                                        </p:tav>
                                      </p:tavLst>
                                    </p:anim>
                                    <p:anim calcmode="lin" valueType="num">
                                      <p:cBhvr>
                                        <p:cTn id="38" dur="500" fill="hold"/>
                                        <p:tgtEl>
                                          <p:spTgt spid="219139">
                                            <p:txEl>
                                              <p:pRg st="9" end="9"/>
                                            </p:txEl>
                                          </p:spTgt>
                                        </p:tgtEl>
                                        <p:attrNameLst>
                                          <p:attrName>ppt_h</p:attrName>
                                        </p:attrNameLst>
                                      </p:cBhvr>
                                      <p:tavLst>
                                        <p:tav tm="0">
                                          <p:val>
                                            <p:fltVal val="0"/>
                                          </p:val>
                                        </p:tav>
                                        <p:tav tm="100000">
                                          <p:val>
                                            <p:strVal val="#ppt_h"/>
                                          </p:val>
                                        </p:tav>
                                      </p:tavLst>
                                    </p:anim>
                                    <p:animEffect transition="in" filter="fade">
                                      <p:cBhvr>
                                        <p:cTn id="39" dur="500"/>
                                        <p:tgtEl>
                                          <p:spTgt spid="219139">
                                            <p:txEl>
                                              <p:pRg st="9" end="9"/>
                                            </p:txEl>
                                          </p:spTgt>
                                        </p:tgtEl>
                                      </p:cBhvr>
                                    </p:animEffect>
                                  </p:childTnLst>
                                </p:cTn>
                              </p:par>
                            </p:childTnLst>
                          </p:cTn>
                        </p:par>
                        <p:par>
                          <p:cTn id="40" fill="hold">
                            <p:stCondLst>
                              <p:cond delay="3000"/>
                            </p:stCondLst>
                            <p:childTnLst>
                              <p:par>
                                <p:cTn id="41" presetID="53" presetClass="entr" presetSubtype="0" fill="hold" grpId="0" nodeType="afterEffect">
                                  <p:stCondLst>
                                    <p:cond delay="0"/>
                                  </p:stCondLst>
                                  <p:childTnLst>
                                    <p:set>
                                      <p:cBhvr>
                                        <p:cTn id="42" dur="1" fill="hold">
                                          <p:stCondLst>
                                            <p:cond delay="0"/>
                                          </p:stCondLst>
                                        </p:cTn>
                                        <p:tgtEl>
                                          <p:spTgt spid="219139">
                                            <p:txEl>
                                              <p:pRg st="11" end="11"/>
                                            </p:txEl>
                                          </p:spTgt>
                                        </p:tgtEl>
                                        <p:attrNameLst>
                                          <p:attrName>style.visibility</p:attrName>
                                        </p:attrNameLst>
                                      </p:cBhvr>
                                      <p:to>
                                        <p:strVal val="visible"/>
                                      </p:to>
                                    </p:set>
                                    <p:anim calcmode="lin" valueType="num">
                                      <p:cBhvr>
                                        <p:cTn id="43" dur="500" fill="hold"/>
                                        <p:tgtEl>
                                          <p:spTgt spid="219139">
                                            <p:txEl>
                                              <p:pRg st="11" end="11"/>
                                            </p:txEl>
                                          </p:spTgt>
                                        </p:tgtEl>
                                        <p:attrNameLst>
                                          <p:attrName>ppt_w</p:attrName>
                                        </p:attrNameLst>
                                      </p:cBhvr>
                                      <p:tavLst>
                                        <p:tav tm="0">
                                          <p:val>
                                            <p:fltVal val="0"/>
                                          </p:val>
                                        </p:tav>
                                        <p:tav tm="100000">
                                          <p:val>
                                            <p:strVal val="#ppt_w"/>
                                          </p:val>
                                        </p:tav>
                                      </p:tavLst>
                                    </p:anim>
                                    <p:anim calcmode="lin" valueType="num">
                                      <p:cBhvr>
                                        <p:cTn id="44" dur="500" fill="hold"/>
                                        <p:tgtEl>
                                          <p:spTgt spid="219139">
                                            <p:txEl>
                                              <p:pRg st="11" end="11"/>
                                            </p:txEl>
                                          </p:spTgt>
                                        </p:tgtEl>
                                        <p:attrNameLst>
                                          <p:attrName>ppt_h</p:attrName>
                                        </p:attrNameLst>
                                      </p:cBhvr>
                                      <p:tavLst>
                                        <p:tav tm="0">
                                          <p:val>
                                            <p:fltVal val="0"/>
                                          </p:val>
                                        </p:tav>
                                        <p:tav tm="100000">
                                          <p:val>
                                            <p:strVal val="#ppt_h"/>
                                          </p:val>
                                        </p:tav>
                                      </p:tavLst>
                                    </p:anim>
                                    <p:animEffect transition="in" filter="fade">
                                      <p:cBhvr>
                                        <p:cTn id="45" dur="500"/>
                                        <p:tgtEl>
                                          <p:spTgt spid="219139">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139"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Rectangle 2"/>
          <p:cNvSpPr>
            <a:spLocks noGrp="1" noChangeArrowheads="1"/>
          </p:cNvSpPr>
          <p:nvPr>
            <p:ph type="title"/>
          </p:nvPr>
        </p:nvSpPr>
        <p:spPr>
          <a:xfrm>
            <a:off x="457200" y="0"/>
            <a:ext cx="8229600" cy="1371600"/>
          </a:xfrm>
        </p:spPr>
        <p:txBody>
          <a:bodyPr/>
          <a:lstStyle/>
          <a:p>
            <a:r>
              <a:rPr lang="en-US" u="sng"/>
              <a:t>Indirect (contd.)</a:t>
            </a:r>
          </a:p>
        </p:txBody>
      </p:sp>
      <p:sp>
        <p:nvSpPr>
          <p:cNvPr id="220163" name="Rectangle 3"/>
          <p:cNvSpPr>
            <a:spLocks noGrp="1" noChangeArrowheads="1"/>
          </p:cNvSpPr>
          <p:nvPr>
            <p:ph type="body" idx="1"/>
          </p:nvPr>
        </p:nvSpPr>
        <p:spPr>
          <a:xfrm>
            <a:off x="457200" y="1295400"/>
            <a:ext cx="8686800" cy="5562600"/>
          </a:xfrm>
        </p:spPr>
        <p:txBody>
          <a:bodyPr/>
          <a:lstStyle/>
          <a:p>
            <a:pPr marL="609600" indent="-609600">
              <a:buFont typeface="Wingdings" pitchFamily="2" charset="2"/>
              <a:buNone/>
            </a:pPr>
            <a:r>
              <a:rPr lang="en-US"/>
              <a:t>3</a:t>
            </a:r>
            <a:r>
              <a:rPr lang="en-US" sz="4400"/>
              <a:t>.	</a:t>
            </a:r>
            <a:r>
              <a:rPr lang="en-US" sz="4400" u="sng"/>
              <a:t>Air –borne:</a:t>
            </a:r>
            <a:r>
              <a:rPr lang="en-US"/>
              <a:t> (Droplet Nuclei &amp; Dust )</a:t>
            </a:r>
          </a:p>
          <a:p>
            <a:pPr marL="609600" indent="-609600">
              <a:buFont typeface="Wingdings" pitchFamily="2" charset="2"/>
              <a:buNone/>
            </a:pPr>
            <a:r>
              <a:rPr lang="en-US"/>
              <a:t>4</a:t>
            </a:r>
            <a:r>
              <a:rPr lang="en-US" sz="4400"/>
              <a:t>.	</a:t>
            </a:r>
            <a:r>
              <a:rPr lang="en-US" sz="4400" u="sng"/>
              <a:t>Fomite – borne:</a:t>
            </a:r>
          </a:p>
          <a:p>
            <a:pPr marL="609600" indent="-609600">
              <a:buFont typeface="Wingdings" pitchFamily="2" charset="2"/>
              <a:buNone/>
            </a:pPr>
            <a:r>
              <a:rPr lang="en-US"/>
              <a:t>	fomites refer to inanimate objects such as handkerchiefs, bed linen, towels, books, spoons, forks, etc., which have been soiled with infective material. Freshly soiled fomites are likely to spread the agents of infection</a:t>
            </a:r>
            <a:r>
              <a:rPr lang="en-US" sz="2800"/>
              <a:t>.</a:t>
            </a:r>
          </a:p>
          <a:p>
            <a:pPr marL="609600" indent="-609600">
              <a:buFont typeface="Wingdings" pitchFamily="2" charset="2"/>
              <a:buNone/>
            </a:pPr>
            <a:endParaRPr lang="en-US"/>
          </a:p>
          <a:p>
            <a:pPr marL="609600" indent="-609600"/>
            <a:endParaRPr lang="en-US"/>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20162"/>
                                        </p:tgtEl>
                                        <p:attrNameLst>
                                          <p:attrName>style.visibility</p:attrName>
                                        </p:attrNameLst>
                                      </p:cBhvr>
                                      <p:to>
                                        <p:strVal val="visible"/>
                                      </p:to>
                                    </p:set>
                                    <p:animEffect transition="in" filter="checkerboard(across)">
                                      <p:cBhvr>
                                        <p:cTn id="7" dur="500"/>
                                        <p:tgtEl>
                                          <p:spTgt spid="22016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20163">
                                            <p:txEl>
                                              <p:pRg st="0" end="0"/>
                                            </p:txEl>
                                          </p:spTgt>
                                        </p:tgtEl>
                                        <p:attrNameLst>
                                          <p:attrName>style.visibility</p:attrName>
                                        </p:attrNameLst>
                                      </p:cBhvr>
                                      <p:to>
                                        <p:strVal val="visible"/>
                                      </p:to>
                                    </p:set>
                                    <p:anim calcmode="lin" valueType="num">
                                      <p:cBhvr additive="base">
                                        <p:cTn id="11" dur="500" fill="hold"/>
                                        <p:tgtEl>
                                          <p:spTgt spid="22016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20163">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20163">
                                            <p:txEl>
                                              <p:pRg st="1" end="1"/>
                                            </p:txEl>
                                          </p:spTgt>
                                        </p:tgtEl>
                                        <p:attrNameLst>
                                          <p:attrName>style.visibility</p:attrName>
                                        </p:attrNameLst>
                                      </p:cBhvr>
                                      <p:to>
                                        <p:strVal val="visible"/>
                                      </p:to>
                                    </p:set>
                                    <p:anim calcmode="lin" valueType="num">
                                      <p:cBhvr additive="base">
                                        <p:cTn id="16" dur="500" fill="hold"/>
                                        <p:tgtEl>
                                          <p:spTgt spid="22016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220163">
                                            <p:txEl>
                                              <p:pRg st="1" end="1"/>
                                            </p:txEl>
                                          </p:spTgt>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220163">
                                            <p:txEl>
                                              <p:pRg st="2" end="2"/>
                                            </p:txEl>
                                          </p:spTgt>
                                        </p:tgtEl>
                                        <p:attrNameLst>
                                          <p:attrName>style.visibility</p:attrName>
                                        </p:attrNameLst>
                                      </p:cBhvr>
                                      <p:to>
                                        <p:strVal val="visible"/>
                                      </p:to>
                                    </p:set>
                                    <p:anim calcmode="lin" valueType="num">
                                      <p:cBhvr additive="base">
                                        <p:cTn id="21" dur="500" fill="hold"/>
                                        <p:tgtEl>
                                          <p:spTgt spid="22016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2016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0162" grpId="0"/>
      <p:bldP spid="22016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type="subTitle" idx="1"/>
          </p:nvPr>
        </p:nvSpPr>
        <p:spPr>
          <a:xfrm>
            <a:off x="0" y="304800"/>
            <a:ext cx="9144000" cy="5943600"/>
          </a:xfrm>
        </p:spPr>
        <p:txBody>
          <a:bodyPr/>
          <a:lstStyle/>
          <a:p>
            <a:pPr algn="l"/>
            <a:r>
              <a:rPr lang="en-US" sz="4800">
                <a:solidFill>
                  <a:schemeClr val="tx2"/>
                </a:solidFill>
              </a:rPr>
              <a:t>  3.		</a:t>
            </a:r>
            <a:r>
              <a:rPr lang="en-US" sz="4800" u="sng">
                <a:solidFill>
                  <a:schemeClr val="tx2"/>
                </a:solidFill>
              </a:rPr>
              <a:t>Contamination</a:t>
            </a:r>
            <a:r>
              <a:rPr lang="en-US" sz="4800" b="1" u="sng">
                <a:solidFill>
                  <a:schemeClr val="tx2"/>
                </a:solidFill>
              </a:rPr>
              <a:t>:</a:t>
            </a:r>
          </a:p>
          <a:p>
            <a:pPr algn="l"/>
            <a:endParaRPr lang="en-US" sz="2800">
              <a:solidFill>
                <a:schemeClr val="tx2"/>
              </a:solidFill>
            </a:endParaRPr>
          </a:p>
          <a:p>
            <a:pPr algn="l"/>
            <a:endParaRPr lang="en-US" sz="2800">
              <a:solidFill>
                <a:schemeClr val="tx2"/>
              </a:solidFill>
            </a:endParaRPr>
          </a:p>
          <a:p>
            <a:pPr algn="l"/>
            <a:r>
              <a:rPr lang="en-US">
                <a:solidFill>
                  <a:schemeClr val="tx2"/>
                </a:solidFill>
              </a:rPr>
              <a:t>This refers to the presence of organic material or micro – organisms on the body surfaces, articles or inanimate object</a:t>
            </a:r>
            <a:r>
              <a:rPr lang="en-US" b="1">
                <a:solidFill>
                  <a:schemeClr val="tx2"/>
                </a:solidFill>
              </a:rPr>
              <a:t>.</a:t>
            </a: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 calcmode="lin" valueType="num">
                                      <p:cBhvr additive="base">
                                        <p:cTn id="7" dur="500" fill="hold"/>
                                        <p:tgtEl>
                                          <p:spTgt spid="614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147">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147">
                                            <p:txEl>
                                              <p:pRg st="3" end="3"/>
                                            </p:txEl>
                                          </p:spTgt>
                                        </p:tgtEl>
                                        <p:attrNameLst>
                                          <p:attrName>style.visibility</p:attrName>
                                        </p:attrNameLst>
                                      </p:cBhvr>
                                      <p:to>
                                        <p:strVal val="visible"/>
                                      </p:to>
                                    </p:set>
                                    <p:anim calcmode="lin" valueType="num">
                                      <p:cBhvr additive="base">
                                        <p:cTn id="12" dur="500" fill="hold"/>
                                        <p:tgtEl>
                                          <p:spTgt spid="6147">
                                            <p:txEl>
                                              <p:pRg st="3" end="3"/>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614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4" name="Rectangle 4"/>
          <p:cNvSpPr>
            <a:spLocks noChangeArrowheads="1"/>
          </p:cNvSpPr>
          <p:nvPr/>
        </p:nvSpPr>
        <p:spPr bwMode="auto">
          <a:xfrm>
            <a:off x="0" y="0"/>
            <a:ext cx="6096000" cy="5029200"/>
          </a:xfrm>
          <a:prstGeom prst="rect">
            <a:avLst/>
          </a:prstGeom>
          <a:noFill/>
          <a:ln w="9525">
            <a:noFill/>
            <a:miter lim="800000"/>
            <a:headEnd/>
            <a:tailEnd/>
          </a:ln>
          <a:effectLst/>
        </p:spPr>
        <p:txBody>
          <a:bodyPr anchor="ctr"/>
          <a:lstStyle/>
          <a:p>
            <a:pPr eaLnBrk="1" hangingPunct="1"/>
            <a:r>
              <a:rPr lang="en-US" sz="4400">
                <a:solidFill>
                  <a:schemeClr val="tx2"/>
                </a:solidFill>
                <a:effectLst>
                  <a:outerShdw blurRad="38100" dist="38100" dir="2700000" algn="tl">
                    <a:srgbClr val="000000"/>
                  </a:outerShdw>
                </a:effectLst>
              </a:rPr>
              <a:t/>
            </a:r>
            <a:br>
              <a:rPr lang="en-US" sz="4400">
                <a:solidFill>
                  <a:schemeClr val="tx2"/>
                </a:solidFill>
                <a:effectLst>
                  <a:outerShdw blurRad="38100" dist="38100" dir="2700000" algn="tl">
                    <a:srgbClr val="000000"/>
                  </a:outerShdw>
                </a:effectLst>
              </a:rPr>
            </a:br>
            <a:r>
              <a:rPr lang="en-US" sz="4400">
                <a:solidFill>
                  <a:schemeClr val="tx2"/>
                </a:solidFill>
                <a:effectLst>
                  <a:outerShdw blurRad="38100" dist="38100" dir="2700000" algn="tl">
                    <a:srgbClr val="000000"/>
                  </a:outerShdw>
                </a:effectLst>
              </a:rPr>
              <a:t>   4.	</a:t>
            </a:r>
            <a:r>
              <a:rPr lang="en-US" sz="4400" u="sng">
                <a:solidFill>
                  <a:schemeClr val="tx2"/>
                </a:solidFill>
                <a:effectLst>
                  <a:outerShdw blurRad="38100" dist="38100" dir="2700000" algn="tl">
                    <a:srgbClr val="000000"/>
                  </a:outerShdw>
                </a:effectLst>
              </a:rPr>
              <a:t>Pollution:</a:t>
            </a:r>
            <a:br>
              <a:rPr lang="en-US" sz="4400" u="sng">
                <a:solidFill>
                  <a:schemeClr val="tx2"/>
                </a:solidFill>
                <a:effectLst>
                  <a:outerShdw blurRad="38100" dist="38100" dir="2700000" algn="tl">
                    <a:srgbClr val="000000"/>
                  </a:outerShdw>
                </a:effectLst>
              </a:rPr>
            </a:br>
            <a:r>
              <a:rPr lang="en-US" sz="4400" b="1" u="sng">
                <a:solidFill>
                  <a:schemeClr val="tx2"/>
                </a:solidFill>
                <a:effectLst>
                  <a:outerShdw blurRad="38100" dist="38100" dir="2700000" algn="tl">
                    <a:srgbClr val="000000"/>
                  </a:outerShdw>
                </a:effectLst>
              </a:rPr>
              <a:t/>
            </a:r>
            <a:br>
              <a:rPr lang="en-US" sz="4400" b="1" u="sng">
                <a:solidFill>
                  <a:schemeClr val="tx2"/>
                </a:solidFill>
                <a:effectLst>
                  <a:outerShdw blurRad="38100" dist="38100" dir="2700000" algn="tl">
                    <a:srgbClr val="000000"/>
                  </a:outerShdw>
                </a:effectLst>
              </a:rPr>
            </a:br>
            <a:r>
              <a:rPr lang="en-US" sz="2800">
                <a:solidFill>
                  <a:schemeClr val="tx2"/>
                </a:solidFill>
                <a:effectLst>
                  <a:outerShdw blurRad="38100" dist="38100" dir="2700000" algn="tl">
                    <a:srgbClr val="000000"/>
                  </a:outerShdw>
                </a:effectLst>
              </a:rPr>
              <a:t>Pollution refers to the presence of both inorganic and organic matter such as offensive material like trade effluvia or industrial pollutants.</a:t>
            </a:r>
          </a:p>
        </p:txBody>
      </p:sp>
      <p:pic>
        <p:nvPicPr>
          <p:cNvPr id="235525" name="Picture 5"/>
          <p:cNvPicPr>
            <a:picLocks noGrp="1" noChangeAspect="1" noChangeArrowheads="1"/>
          </p:cNvPicPr>
          <p:nvPr>
            <p:ph/>
          </p:nvPr>
        </p:nvPicPr>
        <p:blipFill>
          <a:blip r:embed="rId2" cstate="print"/>
          <a:srcRect/>
          <a:stretch>
            <a:fillRect/>
          </a:stretch>
        </p:blipFill>
        <p:spPr>
          <a:xfrm>
            <a:off x="6019800" y="2133600"/>
            <a:ext cx="2447925" cy="2819400"/>
          </a:xfrm>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35524"/>
                                        </p:tgtEl>
                                        <p:attrNameLst>
                                          <p:attrName>style.visibility</p:attrName>
                                        </p:attrNameLst>
                                      </p:cBhvr>
                                      <p:to>
                                        <p:strVal val="visible"/>
                                      </p:to>
                                    </p:set>
                                    <p:anim calcmode="lin" valueType="num">
                                      <p:cBhvr additive="base">
                                        <p:cTn id="7" dur="500" fill="hold"/>
                                        <p:tgtEl>
                                          <p:spTgt spid="235524"/>
                                        </p:tgtEl>
                                        <p:attrNameLst>
                                          <p:attrName>ppt_x</p:attrName>
                                        </p:attrNameLst>
                                      </p:cBhvr>
                                      <p:tavLst>
                                        <p:tav tm="0">
                                          <p:val>
                                            <p:strVal val="#ppt_x"/>
                                          </p:val>
                                        </p:tav>
                                        <p:tav tm="100000">
                                          <p:val>
                                            <p:strVal val="#ppt_x"/>
                                          </p:val>
                                        </p:tav>
                                      </p:tavLst>
                                    </p:anim>
                                    <p:anim calcmode="lin" valueType="num">
                                      <p:cBhvr additive="base">
                                        <p:cTn id="8" dur="500" fill="hold"/>
                                        <p:tgtEl>
                                          <p:spTgt spid="23552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 presetClass="entr" presetSubtype="10" fill="hold" nodeType="afterEffect">
                                  <p:stCondLst>
                                    <p:cond delay="0"/>
                                  </p:stCondLst>
                                  <p:childTnLst>
                                    <p:set>
                                      <p:cBhvr>
                                        <p:cTn id="11" dur="1" fill="hold">
                                          <p:stCondLst>
                                            <p:cond delay="0"/>
                                          </p:stCondLst>
                                        </p:cTn>
                                        <p:tgtEl>
                                          <p:spTgt spid="235525"/>
                                        </p:tgtEl>
                                        <p:attrNameLst>
                                          <p:attrName>style.visibility</p:attrName>
                                        </p:attrNameLst>
                                      </p:cBhvr>
                                      <p:to>
                                        <p:strVal val="visible"/>
                                      </p:to>
                                    </p:set>
                                    <p:animEffect transition="in" filter="checkerboard(across)">
                                      <p:cBhvr>
                                        <p:cTn id="12" dur="500"/>
                                        <p:tgtEl>
                                          <p:spTgt spid="2355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8" name="Rectangle 4"/>
          <p:cNvSpPr>
            <a:spLocks noGrp="1" noChangeArrowheads="1"/>
          </p:cNvSpPr>
          <p:nvPr>
            <p:ph type="title"/>
          </p:nvPr>
        </p:nvSpPr>
        <p:spPr>
          <a:noFill/>
          <a:ln/>
        </p:spPr>
        <p:txBody>
          <a:bodyPr/>
          <a:lstStyle/>
          <a:p>
            <a:r>
              <a:rPr lang="en-US" u="sng"/>
              <a:t>Reservoirs of infection</a:t>
            </a:r>
          </a:p>
        </p:txBody>
      </p:sp>
      <p:sp>
        <p:nvSpPr>
          <p:cNvPr id="221190" name="Text Box 6"/>
          <p:cNvSpPr txBox="1">
            <a:spLocks noChangeArrowheads="1"/>
          </p:cNvSpPr>
          <p:nvPr/>
        </p:nvSpPr>
        <p:spPr bwMode="auto">
          <a:xfrm>
            <a:off x="76200" y="5410200"/>
            <a:ext cx="985838" cy="366713"/>
          </a:xfrm>
          <a:prstGeom prst="rect">
            <a:avLst/>
          </a:prstGeom>
          <a:noFill/>
          <a:ln w="9525">
            <a:noFill/>
            <a:miter lim="800000"/>
            <a:headEnd/>
            <a:tailEnd/>
          </a:ln>
          <a:effectLst/>
        </p:spPr>
        <p:txBody>
          <a:bodyPr wrap="none">
            <a:spAutoFit/>
          </a:bodyPr>
          <a:lstStyle/>
          <a:p>
            <a:r>
              <a:rPr lang="en-US" sz="1800"/>
              <a:t>patients</a:t>
            </a:r>
          </a:p>
        </p:txBody>
      </p:sp>
      <p:sp>
        <p:nvSpPr>
          <p:cNvPr id="221192" name="Text Box 8"/>
          <p:cNvSpPr txBox="1">
            <a:spLocks noChangeArrowheads="1"/>
          </p:cNvSpPr>
          <p:nvPr/>
        </p:nvSpPr>
        <p:spPr bwMode="auto">
          <a:xfrm>
            <a:off x="1295400" y="5410200"/>
            <a:ext cx="931863" cy="366713"/>
          </a:xfrm>
          <a:prstGeom prst="rect">
            <a:avLst/>
          </a:prstGeom>
          <a:noFill/>
          <a:ln w="9525">
            <a:noFill/>
            <a:miter lim="800000"/>
            <a:headEnd/>
            <a:tailEnd/>
          </a:ln>
          <a:effectLst/>
        </p:spPr>
        <p:txBody>
          <a:bodyPr wrap="none">
            <a:spAutoFit/>
          </a:bodyPr>
          <a:lstStyle/>
          <a:p>
            <a:r>
              <a:rPr lang="en-US" sz="1800"/>
              <a:t>carriers</a:t>
            </a:r>
          </a:p>
        </p:txBody>
      </p:sp>
      <p:sp>
        <p:nvSpPr>
          <p:cNvPr id="221194" name="Line 10"/>
          <p:cNvSpPr>
            <a:spLocks noChangeShapeType="1"/>
          </p:cNvSpPr>
          <p:nvPr/>
        </p:nvSpPr>
        <p:spPr bwMode="auto">
          <a:xfrm>
            <a:off x="990600" y="1905000"/>
            <a:ext cx="6858000" cy="0"/>
          </a:xfrm>
          <a:prstGeom prst="line">
            <a:avLst/>
          </a:prstGeom>
          <a:noFill/>
          <a:ln w="9525">
            <a:solidFill>
              <a:schemeClr val="tx1"/>
            </a:solidFill>
            <a:round/>
            <a:headEnd/>
            <a:tailEnd/>
          </a:ln>
          <a:effectLst/>
        </p:spPr>
        <p:txBody>
          <a:bodyPr anchor="ctr"/>
          <a:lstStyle/>
          <a:p>
            <a:endParaRPr lang="en-GB"/>
          </a:p>
        </p:txBody>
      </p:sp>
      <p:sp>
        <p:nvSpPr>
          <p:cNvPr id="221195" name="Line 11"/>
          <p:cNvSpPr>
            <a:spLocks noChangeShapeType="1"/>
          </p:cNvSpPr>
          <p:nvPr/>
        </p:nvSpPr>
        <p:spPr bwMode="auto">
          <a:xfrm>
            <a:off x="990600" y="1905000"/>
            <a:ext cx="0" cy="685800"/>
          </a:xfrm>
          <a:prstGeom prst="line">
            <a:avLst/>
          </a:prstGeom>
          <a:noFill/>
          <a:ln w="9525">
            <a:solidFill>
              <a:schemeClr val="tx1"/>
            </a:solidFill>
            <a:round/>
            <a:headEnd/>
            <a:tailEnd type="triangle" w="med" len="med"/>
          </a:ln>
          <a:effectLst/>
        </p:spPr>
        <p:txBody>
          <a:bodyPr anchor="ctr"/>
          <a:lstStyle/>
          <a:p>
            <a:endParaRPr lang="en-GB"/>
          </a:p>
        </p:txBody>
      </p:sp>
      <p:sp>
        <p:nvSpPr>
          <p:cNvPr id="221196" name="Line 12"/>
          <p:cNvSpPr>
            <a:spLocks noChangeShapeType="1"/>
          </p:cNvSpPr>
          <p:nvPr/>
        </p:nvSpPr>
        <p:spPr bwMode="auto">
          <a:xfrm>
            <a:off x="7848600" y="1905000"/>
            <a:ext cx="0" cy="685800"/>
          </a:xfrm>
          <a:prstGeom prst="line">
            <a:avLst/>
          </a:prstGeom>
          <a:noFill/>
          <a:ln w="9525">
            <a:solidFill>
              <a:schemeClr val="tx1"/>
            </a:solidFill>
            <a:round/>
            <a:headEnd/>
            <a:tailEnd type="triangle" w="med" len="med"/>
          </a:ln>
          <a:effectLst/>
        </p:spPr>
        <p:txBody>
          <a:bodyPr anchor="ctr"/>
          <a:lstStyle/>
          <a:p>
            <a:endParaRPr lang="en-GB"/>
          </a:p>
        </p:txBody>
      </p:sp>
      <p:sp>
        <p:nvSpPr>
          <p:cNvPr id="221198" name="Text Box 14"/>
          <p:cNvSpPr txBox="1">
            <a:spLocks noChangeArrowheads="1"/>
          </p:cNvSpPr>
          <p:nvPr/>
        </p:nvSpPr>
        <p:spPr bwMode="auto">
          <a:xfrm>
            <a:off x="304800" y="2667000"/>
            <a:ext cx="1524000" cy="946150"/>
          </a:xfrm>
          <a:prstGeom prst="rect">
            <a:avLst/>
          </a:prstGeom>
          <a:noFill/>
          <a:ln w="9525">
            <a:noFill/>
            <a:miter lim="800000"/>
            <a:headEnd/>
            <a:tailEnd/>
          </a:ln>
          <a:effectLst/>
        </p:spPr>
        <p:txBody>
          <a:bodyPr>
            <a:spAutoFit/>
          </a:bodyPr>
          <a:lstStyle/>
          <a:p>
            <a:pPr eaLnBrk="1" hangingPunct="1">
              <a:spcBef>
                <a:spcPct val="20000"/>
              </a:spcBef>
              <a:buClr>
                <a:schemeClr val="hlink"/>
              </a:buClr>
              <a:buSzPct val="65000"/>
              <a:buFont typeface="Wingdings" pitchFamily="2" charset="2"/>
              <a:buNone/>
            </a:pPr>
            <a:r>
              <a:rPr lang="en-US" sz="2800">
                <a:effectLst>
                  <a:outerShdw blurRad="38100" dist="38100" dir="2700000" algn="tl">
                    <a:srgbClr val="000000"/>
                  </a:outerShdw>
                </a:effectLst>
              </a:rPr>
              <a:t>Living</a:t>
            </a:r>
          </a:p>
          <a:p>
            <a:endParaRPr lang="en-US" sz="2800"/>
          </a:p>
        </p:txBody>
      </p:sp>
      <p:sp>
        <p:nvSpPr>
          <p:cNvPr id="221199" name="Text Box 15"/>
          <p:cNvSpPr txBox="1">
            <a:spLocks noChangeArrowheads="1"/>
          </p:cNvSpPr>
          <p:nvPr/>
        </p:nvSpPr>
        <p:spPr bwMode="auto">
          <a:xfrm>
            <a:off x="7010400" y="2667000"/>
            <a:ext cx="1741488" cy="519113"/>
          </a:xfrm>
          <a:prstGeom prst="rect">
            <a:avLst/>
          </a:prstGeom>
          <a:noFill/>
          <a:ln w="9525">
            <a:noFill/>
            <a:miter lim="800000"/>
            <a:headEnd/>
            <a:tailEnd/>
          </a:ln>
          <a:effectLst/>
        </p:spPr>
        <p:txBody>
          <a:bodyPr wrap="none">
            <a:spAutoFit/>
          </a:bodyPr>
          <a:lstStyle/>
          <a:p>
            <a:r>
              <a:rPr lang="en-US" sz="2800">
                <a:effectLst>
                  <a:outerShdw blurRad="38100" dist="38100" dir="2700000" algn="tl">
                    <a:srgbClr val="000000"/>
                  </a:outerShdw>
                </a:effectLst>
              </a:rPr>
              <a:t>Non living</a:t>
            </a:r>
          </a:p>
        </p:txBody>
      </p:sp>
      <p:sp>
        <p:nvSpPr>
          <p:cNvPr id="221200" name="Line 16"/>
          <p:cNvSpPr>
            <a:spLocks noChangeShapeType="1"/>
          </p:cNvSpPr>
          <p:nvPr/>
        </p:nvSpPr>
        <p:spPr bwMode="auto">
          <a:xfrm>
            <a:off x="536575" y="3505200"/>
            <a:ext cx="4114800" cy="0"/>
          </a:xfrm>
          <a:prstGeom prst="line">
            <a:avLst/>
          </a:prstGeom>
          <a:noFill/>
          <a:ln w="9525">
            <a:solidFill>
              <a:schemeClr val="tx1"/>
            </a:solidFill>
            <a:round/>
            <a:headEnd/>
            <a:tailEnd/>
          </a:ln>
          <a:effectLst/>
        </p:spPr>
        <p:txBody>
          <a:bodyPr anchor="ctr"/>
          <a:lstStyle/>
          <a:p>
            <a:endParaRPr lang="en-GB"/>
          </a:p>
        </p:txBody>
      </p:sp>
      <p:sp>
        <p:nvSpPr>
          <p:cNvPr id="221201" name="Line 17"/>
          <p:cNvSpPr>
            <a:spLocks noChangeShapeType="1"/>
          </p:cNvSpPr>
          <p:nvPr/>
        </p:nvSpPr>
        <p:spPr bwMode="auto">
          <a:xfrm>
            <a:off x="990600" y="3124200"/>
            <a:ext cx="0" cy="381000"/>
          </a:xfrm>
          <a:prstGeom prst="line">
            <a:avLst/>
          </a:prstGeom>
          <a:noFill/>
          <a:ln w="9525">
            <a:solidFill>
              <a:schemeClr val="tx1"/>
            </a:solidFill>
            <a:round/>
            <a:headEnd/>
            <a:tailEnd type="triangle" w="med" len="med"/>
          </a:ln>
          <a:effectLst/>
        </p:spPr>
        <p:txBody>
          <a:bodyPr anchor="ctr"/>
          <a:lstStyle/>
          <a:p>
            <a:endParaRPr lang="en-GB"/>
          </a:p>
        </p:txBody>
      </p:sp>
      <p:sp>
        <p:nvSpPr>
          <p:cNvPr id="221202" name="Line 18"/>
          <p:cNvSpPr>
            <a:spLocks noChangeShapeType="1"/>
          </p:cNvSpPr>
          <p:nvPr/>
        </p:nvSpPr>
        <p:spPr bwMode="auto">
          <a:xfrm>
            <a:off x="1755775" y="3505200"/>
            <a:ext cx="0" cy="381000"/>
          </a:xfrm>
          <a:prstGeom prst="line">
            <a:avLst/>
          </a:prstGeom>
          <a:noFill/>
          <a:ln w="9525">
            <a:solidFill>
              <a:schemeClr val="tx1"/>
            </a:solidFill>
            <a:round/>
            <a:headEnd/>
            <a:tailEnd type="triangle" w="med" len="med"/>
          </a:ln>
          <a:effectLst/>
        </p:spPr>
        <p:txBody>
          <a:bodyPr anchor="ctr"/>
          <a:lstStyle/>
          <a:p>
            <a:endParaRPr lang="en-GB"/>
          </a:p>
        </p:txBody>
      </p:sp>
      <p:sp>
        <p:nvSpPr>
          <p:cNvPr id="221203" name="Line 19"/>
          <p:cNvSpPr>
            <a:spLocks noChangeShapeType="1"/>
          </p:cNvSpPr>
          <p:nvPr/>
        </p:nvSpPr>
        <p:spPr bwMode="auto">
          <a:xfrm>
            <a:off x="3051175" y="3505200"/>
            <a:ext cx="0" cy="381000"/>
          </a:xfrm>
          <a:prstGeom prst="line">
            <a:avLst/>
          </a:prstGeom>
          <a:noFill/>
          <a:ln w="9525">
            <a:solidFill>
              <a:schemeClr val="tx1"/>
            </a:solidFill>
            <a:round/>
            <a:headEnd/>
            <a:tailEnd type="triangle" w="med" len="med"/>
          </a:ln>
          <a:effectLst/>
        </p:spPr>
        <p:txBody>
          <a:bodyPr anchor="ctr"/>
          <a:lstStyle/>
          <a:p>
            <a:endParaRPr lang="en-GB"/>
          </a:p>
        </p:txBody>
      </p:sp>
      <p:sp>
        <p:nvSpPr>
          <p:cNvPr id="221204" name="Line 20"/>
          <p:cNvSpPr>
            <a:spLocks noChangeShapeType="1"/>
          </p:cNvSpPr>
          <p:nvPr/>
        </p:nvSpPr>
        <p:spPr bwMode="auto">
          <a:xfrm>
            <a:off x="4651375" y="3505200"/>
            <a:ext cx="0" cy="381000"/>
          </a:xfrm>
          <a:prstGeom prst="line">
            <a:avLst/>
          </a:prstGeom>
          <a:noFill/>
          <a:ln w="9525">
            <a:solidFill>
              <a:schemeClr val="tx1"/>
            </a:solidFill>
            <a:round/>
            <a:headEnd/>
            <a:tailEnd type="triangle" w="med" len="med"/>
          </a:ln>
          <a:effectLst/>
        </p:spPr>
        <p:txBody>
          <a:bodyPr anchor="ctr"/>
          <a:lstStyle/>
          <a:p>
            <a:endParaRPr lang="en-GB"/>
          </a:p>
        </p:txBody>
      </p:sp>
      <p:sp>
        <p:nvSpPr>
          <p:cNvPr id="221205" name="Line 21"/>
          <p:cNvSpPr>
            <a:spLocks noChangeShapeType="1"/>
          </p:cNvSpPr>
          <p:nvPr/>
        </p:nvSpPr>
        <p:spPr bwMode="auto">
          <a:xfrm>
            <a:off x="536575" y="3505200"/>
            <a:ext cx="0" cy="381000"/>
          </a:xfrm>
          <a:prstGeom prst="line">
            <a:avLst/>
          </a:prstGeom>
          <a:noFill/>
          <a:ln w="9525">
            <a:solidFill>
              <a:schemeClr val="tx1"/>
            </a:solidFill>
            <a:round/>
            <a:headEnd/>
            <a:tailEnd type="triangle" w="med" len="med"/>
          </a:ln>
          <a:effectLst/>
        </p:spPr>
        <p:txBody>
          <a:bodyPr anchor="ctr"/>
          <a:lstStyle/>
          <a:p>
            <a:endParaRPr lang="en-GB"/>
          </a:p>
        </p:txBody>
      </p:sp>
      <p:sp>
        <p:nvSpPr>
          <p:cNvPr id="221206" name="Text Box 22"/>
          <p:cNvSpPr txBox="1">
            <a:spLocks noChangeArrowheads="1"/>
          </p:cNvSpPr>
          <p:nvPr/>
        </p:nvSpPr>
        <p:spPr bwMode="auto">
          <a:xfrm>
            <a:off x="4041775" y="3994150"/>
            <a:ext cx="1292225" cy="731838"/>
          </a:xfrm>
          <a:prstGeom prst="rect">
            <a:avLst/>
          </a:prstGeom>
          <a:noFill/>
          <a:ln w="9525">
            <a:noFill/>
            <a:miter lim="800000"/>
            <a:headEnd/>
            <a:tailEnd/>
          </a:ln>
          <a:effectLst/>
        </p:spPr>
        <p:txBody>
          <a:bodyPr wrap="none">
            <a:spAutoFit/>
          </a:bodyPr>
          <a:lstStyle/>
          <a:p>
            <a:pPr eaLnBrk="1" hangingPunct="1">
              <a:spcBef>
                <a:spcPct val="20000"/>
              </a:spcBef>
              <a:buClr>
                <a:schemeClr val="hlink"/>
              </a:buClr>
              <a:buSzPct val="65000"/>
              <a:buFont typeface="Wingdings" pitchFamily="2" charset="2"/>
              <a:buNone/>
            </a:pPr>
            <a:r>
              <a:rPr lang="en-US" sz="1800">
                <a:effectLst>
                  <a:outerShdw blurRad="38100" dist="38100" dir="2700000" algn="tl">
                    <a:srgbClr val="000000"/>
                  </a:outerShdw>
                </a:effectLst>
              </a:rPr>
              <a:t>Arthropods</a:t>
            </a:r>
          </a:p>
          <a:p>
            <a:endParaRPr lang="en-US"/>
          </a:p>
        </p:txBody>
      </p:sp>
      <p:sp>
        <p:nvSpPr>
          <p:cNvPr id="221207" name="Text Box 23"/>
          <p:cNvSpPr txBox="1">
            <a:spLocks noChangeArrowheads="1"/>
          </p:cNvSpPr>
          <p:nvPr/>
        </p:nvSpPr>
        <p:spPr bwMode="auto">
          <a:xfrm>
            <a:off x="2670175" y="3962400"/>
            <a:ext cx="682625" cy="641350"/>
          </a:xfrm>
          <a:prstGeom prst="rect">
            <a:avLst/>
          </a:prstGeom>
          <a:noFill/>
          <a:ln w="9525">
            <a:noFill/>
            <a:miter lim="800000"/>
            <a:headEnd/>
            <a:tailEnd/>
          </a:ln>
          <a:effectLst/>
        </p:spPr>
        <p:txBody>
          <a:bodyPr wrap="none">
            <a:spAutoFit/>
          </a:bodyPr>
          <a:lstStyle/>
          <a:p>
            <a:pPr eaLnBrk="1" hangingPunct="1">
              <a:spcBef>
                <a:spcPct val="20000"/>
              </a:spcBef>
              <a:buClr>
                <a:schemeClr val="hlink"/>
              </a:buClr>
              <a:buSzPct val="65000"/>
              <a:buFont typeface="Wingdings" pitchFamily="2" charset="2"/>
              <a:buNone/>
            </a:pPr>
            <a:r>
              <a:rPr lang="en-US" sz="1800">
                <a:effectLst>
                  <a:outerShdw blurRad="38100" dist="38100" dir="2700000" algn="tl">
                    <a:srgbClr val="000000"/>
                  </a:outerShdw>
                </a:effectLst>
              </a:rPr>
              <a:t>Birds</a:t>
            </a:r>
          </a:p>
          <a:p>
            <a:endParaRPr lang="en-US" sz="1800"/>
          </a:p>
        </p:txBody>
      </p:sp>
      <p:sp>
        <p:nvSpPr>
          <p:cNvPr id="221208" name="Text Box 24"/>
          <p:cNvSpPr txBox="1">
            <a:spLocks noChangeArrowheads="1"/>
          </p:cNvSpPr>
          <p:nvPr/>
        </p:nvSpPr>
        <p:spPr bwMode="auto">
          <a:xfrm>
            <a:off x="1298575" y="3886200"/>
            <a:ext cx="966788" cy="366713"/>
          </a:xfrm>
          <a:prstGeom prst="rect">
            <a:avLst/>
          </a:prstGeom>
          <a:noFill/>
          <a:ln w="9525">
            <a:noFill/>
            <a:miter lim="800000"/>
            <a:headEnd/>
            <a:tailEnd/>
          </a:ln>
          <a:effectLst/>
        </p:spPr>
        <p:txBody>
          <a:bodyPr wrap="none">
            <a:spAutoFit/>
          </a:bodyPr>
          <a:lstStyle/>
          <a:p>
            <a:r>
              <a:rPr lang="en-US" sz="1800">
                <a:effectLst>
                  <a:outerShdw blurRad="38100" dist="38100" dir="2700000" algn="tl">
                    <a:srgbClr val="000000"/>
                  </a:outerShdw>
                </a:effectLst>
              </a:rPr>
              <a:t>Animals</a:t>
            </a:r>
          </a:p>
        </p:txBody>
      </p:sp>
      <p:sp>
        <p:nvSpPr>
          <p:cNvPr id="221209" name="Text Box 25"/>
          <p:cNvSpPr txBox="1">
            <a:spLocks noChangeArrowheads="1"/>
          </p:cNvSpPr>
          <p:nvPr/>
        </p:nvSpPr>
        <p:spPr bwMode="auto">
          <a:xfrm>
            <a:off x="215900" y="3994150"/>
            <a:ext cx="911225" cy="641350"/>
          </a:xfrm>
          <a:prstGeom prst="rect">
            <a:avLst/>
          </a:prstGeom>
          <a:noFill/>
          <a:ln w="9525">
            <a:noFill/>
            <a:miter lim="800000"/>
            <a:headEnd/>
            <a:tailEnd/>
          </a:ln>
          <a:effectLst/>
        </p:spPr>
        <p:txBody>
          <a:bodyPr wrap="none">
            <a:spAutoFit/>
          </a:bodyPr>
          <a:lstStyle/>
          <a:p>
            <a:r>
              <a:rPr lang="en-US" sz="1800">
                <a:effectLst>
                  <a:outerShdw blurRad="38100" dist="38100" dir="2700000" algn="tl">
                    <a:srgbClr val="000000"/>
                  </a:outerShdw>
                </a:effectLst>
              </a:rPr>
              <a:t>Human</a:t>
            </a:r>
          </a:p>
          <a:p>
            <a:r>
              <a:rPr lang="en-US" sz="1800">
                <a:effectLst>
                  <a:outerShdw blurRad="38100" dist="38100" dir="2700000" algn="tl">
                    <a:srgbClr val="000000"/>
                  </a:outerShdw>
                </a:effectLst>
              </a:rPr>
              <a:t> beings</a:t>
            </a:r>
          </a:p>
        </p:txBody>
      </p:sp>
      <p:sp>
        <p:nvSpPr>
          <p:cNvPr id="221210" name="Line 26"/>
          <p:cNvSpPr>
            <a:spLocks noChangeShapeType="1"/>
          </p:cNvSpPr>
          <p:nvPr/>
        </p:nvSpPr>
        <p:spPr bwMode="auto">
          <a:xfrm>
            <a:off x="685800" y="4572000"/>
            <a:ext cx="0" cy="381000"/>
          </a:xfrm>
          <a:prstGeom prst="line">
            <a:avLst/>
          </a:prstGeom>
          <a:noFill/>
          <a:ln w="9525">
            <a:solidFill>
              <a:schemeClr val="tx1"/>
            </a:solidFill>
            <a:round/>
            <a:headEnd/>
            <a:tailEnd type="triangle" w="med" len="med"/>
          </a:ln>
          <a:effectLst/>
        </p:spPr>
        <p:txBody>
          <a:bodyPr anchor="ctr"/>
          <a:lstStyle/>
          <a:p>
            <a:endParaRPr lang="en-GB"/>
          </a:p>
        </p:txBody>
      </p:sp>
      <p:sp>
        <p:nvSpPr>
          <p:cNvPr id="221211" name="Line 27"/>
          <p:cNvSpPr>
            <a:spLocks noChangeShapeType="1"/>
          </p:cNvSpPr>
          <p:nvPr/>
        </p:nvSpPr>
        <p:spPr bwMode="auto">
          <a:xfrm>
            <a:off x="304800" y="4953000"/>
            <a:ext cx="1447800" cy="0"/>
          </a:xfrm>
          <a:prstGeom prst="line">
            <a:avLst/>
          </a:prstGeom>
          <a:noFill/>
          <a:ln w="9525">
            <a:solidFill>
              <a:schemeClr val="tx1"/>
            </a:solidFill>
            <a:round/>
            <a:headEnd/>
            <a:tailEnd/>
          </a:ln>
          <a:effectLst/>
        </p:spPr>
        <p:txBody>
          <a:bodyPr anchor="ctr"/>
          <a:lstStyle/>
          <a:p>
            <a:endParaRPr lang="en-GB"/>
          </a:p>
        </p:txBody>
      </p:sp>
      <p:sp>
        <p:nvSpPr>
          <p:cNvPr id="221212" name="Line 28"/>
          <p:cNvSpPr>
            <a:spLocks noChangeShapeType="1"/>
          </p:cNvSpPr>
          <p:nvPr/>
        </p:nvSpPr>
        <p:spPr bwMode="auto">
          <a:xfrm>
            <a:off x="304800" y="4953000"/>
            <a:ext cx="0" cy="381000"/>
          </a:xfrm>
          <a:prstGeom prst="line">
            <a:avLst/>
          </a:prstGeom>
          <a:noFill/>
          <a:ln w="9525">
            <a:solidFill>
              <a:schemeClr val="tx1"/>
            </a:solidFill>
            <a:round/>
            <a:headEnd/>
            <a:tailEnd type="triangle" w="med" len="med"/>
          </a:ln>
          <a:effectLst/>
        </p:spPr>
        <p:txBody>
          <a:bodyPr anchor="ctr"/>
          <a:lstStyle/>
          <a:p>
            <a:endParaRPr lang="en-GB"/>
          </a:p>
        </p:txBody>
      </p:sp>
      <p:sp>
        <p:nvSpPr>
          <p:cNvPr id="221213" name="Line 29"/>
          <p:cNvSpPr>
            <a:spLocks noChangeShapeType="1"/>
          </p:cNvSpPr>
          <p:nvPr/>
        </p:nvSpPr>
        <p:spPr bwMode="auto">
          <a:xfrm>
            <a:off x="1752600" y="4953000"/>
            <a:ext cx="0" cy="381000"/>
          </a:xfrm>
          <a:prstGeom prst="line">
            <a:avLst/>
          </a:prstGeom>
          <a:noFill/>
          <a:ln w="9525">
            <a:solidFill>
              <a:schemeClr val="tx1"/>
            </a:solidFill>
            <a:round/>
            <a:headEnd/>
            <a:tailEnd type="triangle" w="med" len="med"/>
          </a:ln>
          <a:effectLst/>
        </p:spPr>
        <p:txBody>
          <a:bodyPr anchor="ctr"/>
          <a:lstStyle/>
          <a:p>
            <a:endParaRPr lang="en-GB"/>
          </a:p>
        </p:txBody>
      </p:sp>
      <p:sp>
        <p:nvSpPr>
          <p:cNvPr id="221214" name="Line 30"/>
          <p:cNvSpPr>
            <a:spLocks noChangeShapeType="1"/>
          </p:cNvSpPr>
          <p:nvPr/>
        </p:nvSpPr>
        <p:spPr bwMode="auto">
          <a:xfrm>
            <a:off x="6324600" y="3505200"/>
            <a:ext cx="2438400" cy="0"/>
          </a:xfrm>
          <a:prstGeom prst="line">
            <a:avLst/>
          </a:prstGeom>
          <a:noFill/>
          <a:ln w="9525">
            <a:solidFill>
              <a:schemeClr val="tx1"/>
            </a:solidFill>
            <a:round/>
            <a:headEnd/>
            <a:tailEnd/>
          </a:ln>
          <a:effectLst/>
        </p:spPr>
        <p:txBody>
          <a:bodyPr anchor="ctr"/>
          <a:lstStyle/>
          <a:p>
            <a:endParaRPr lang="en-GB"/>
          </a:p>
        </p:txBody>
      </p:sp>
      <p:sp>
        <p:nvSpPr>
          <p:cNvPr id="221215" name="Line 31"/>
          <p:cNvSpPr>
            <a:spLocks noChangeShapeType="1"/>
          </p:cNvSpPr>
          <p:nvPr/>
        </p:nvSpPr>
        <p:spPr bwMode="auto">
          <a:xfrm>
            <a:off x="7848600" y="3048000"/>
            <a:ext cx="0" cy="381000"/>
          </a:xfrm>
          <a:prstGeom prst="line">
            <a:avLst/>
          </a:prstGeom>
          <a:noFill/>
          <a:ln w="9525">
            <a:solidFill>
              <a:schemeClr val="tx1"/>
            </a:solidFill>
            <a:round/>
            <a:headEnd/>
            <a:tailEnd type="triangle" w="med" len="med"/>
          </a:ln>
          <a:effectLst/>
        </p:spPr>
        <p:txBody>
          <a:bodyPr anchor="ctr"/>
          <a:lstStyle/>
          <a:p>
            <a:endParaRPr lang="en-GB"/>
          </a:p>
        </p:txBody>
      </p:sp>
      <p:sp>
        <p:nvSpPr>
          <p:cNvPr id="221216" name="Line 32"/>
          <p:cNvSpPr>
            <a:spLocks noChangeShapeType="1"/>
          </p:cNvSpPr>
          <p:nvPr/>
        </p:nvSpPr>
        <p:spPr bwMode="auto">
          <a:xfrm>
            <a:off x="6324600" y="3505200"/>
            <a:ext cx="0" cy="381000"/>
          </a:xfrm>
          <a:prstGeom prst="line">
            <a:avLst/>
          </a:prstGeom>
          <a:noFill/>
          <a:ln w="9525">
            <a:solidFill>
              <a:schemeClr val="tx1"/>
            </a:solidFill>
            <a:round/>
            <a:headEnd/>
            <a:tailEnd type="triangle" w="med" len="med"/>
          </a:ln>
          <a:effectLst/>
        </p:spPr>
        <p:txBody>
          <a:bodyPr anchor="ctr"/>
          <a:lstStyle/>
          <a:p>
            <a:endParaRPr lang="en-GB"/>
          </a:p>
        </p:txBody>
      </p:sp>
      <p:sp>
        <p:nvSpPr>
          <p:cNvPr id="221217" name="Line 33"/>
          <p:cNvSpPr>
            <a:spLocks noChangeShapeType="1"/>
          </p:cNvSpPr>
          <p:nvPr/>
        </p:nvSpPr>
        <p:spPr bwMode="auto">
          <a:xfrm>
            <a:off x="8763000" y="3505200"/>
            <a:ext cx="0" cy="381000"/>
          </a:xfrm>
          <a:prstGeom prst="line">
            <a:avLst/>
          </a:prstGeom>
          <a:noFill/>
          <a:ln w="9525">
            <a:solidFill>
              <a:schemeClr val="tx1"/>
            </a:solidFill>
            <a:round/>
            <a:headEnd/>
            <a:tailEnd type="triangle" w="med" len="med"/>
          </a:ln>
          <a:effectLst/>
        </p:spPr>
        <p:txBody>
          <a:bodyPr anchor="ctr"/>
          <a:lstStyle/>
          <a:p>
            <a:endParaRPr lang="en-GB"/>
          </a:p>
        </p:txBody>
      </p:sp>
      <p:sp>
        <p:nvSpPr>
          <p:cNvPr id="221218" name="Text Box 34"/>
          <p:cNvSpPr txBox="1">
            <a:spLocks noChangeArrowheads="1"/>
          </p:cNvSpPr>
          <p:nvPr/>
        </p:nvSpPr>
        <p:spPr bwMode="auto">
          <a:xfrm>
            <a:off x="6080125" y="3917950"/>
            <a:ext cx="777875" cy="701675"/>
          </a:xfrm>
          <a:prstGeom prst="rect">
            <a:avLst/>
          </a:prstGeom>
          <a:noFill/>
          <a:ln w="9525">
            <a:noFill/>
            <a:miter lim="800000"/>
            <a:headEnd/>
            <a:tailEnd/>
          </a:ln>
          <a:effectLst/>
        </p:spPr>
        <p:txBody>
          <a:bodyPr>
            <a:spAutoFit/>
          </a:bodyPr>
          <a:lstStyle/>
          <a:p>
            <a:pPr eaLnBrk="1" hangingPunct="1">
              <a:spcBef>
                <a:spcPct val="20000"/>
              </a:spcBef>
              <a:buClr>
                <a:schemeClr val="hlink"/>
              </a:buClr>
              <a:buSzPct val="65000"/>
              <a:buFont typeface="Wingdings" pitchFamily="2" charset="2"/>
              <a:buNone/>
            </a:pPr>
            <a:r>
              <a:rPr lang="en-US" sz="2000">
                <a:effectLst>
                  <a:outerShdw blurRad="38100" dist="38100" dir="2700000" algn="tl">
                    <a:srgbClr val="000000"/>
                  </a:outerShdw>
                </a:effectLst>
              </a:rPr>
              <a:t>soil</a:t>
            </a:r>
          </a:p>
          <a:p>
            <a:endParaRPr lang="en-US" sz="2000"/>
          </a:p>
        </p:txBody>
      </p:sp>
      <p:sp>
        <p:nvSpPr>
          <p:cNvPr id="221220" name="Text Box 36"/>
          <p:cNvSpPr txBox="1">
            <a:spLocks noChangeArrowheads="1"/>
          </p:cNvSpPr>
          <p:nvPr/>
        </p:nvSpPr>
        <p:spPr bwMode="auto">
          <a:xfrm>
            <a:off x="7848600" y="3962400"/>
            <a:ext cx="1363663" cy="641350"/>
          </a:xfrm>
          <a:prstGeom prst="rect">
            <a:avLst/>
          </a:prstGeom>
          <a:noFill/>
          <a:ln w="9525">
            <a:noFill/>
            <a:miter lim="800000"/>
            <a:headEnd/>
            <a:tailEnd/>
          </a:ln>
          <a:effectLst/>
        </p:spPr>
        <p:txBody>
          <a:bodyPr wrap="none">
            <a:spAutoFit/>
          </a:bodyPr>
          <a:lstStyle/>
          <a:p>
            <a:pPr eaLnBrk="1" hangingPunct="1">
              <a:spcBef>
                <a:spcPct val="20000"/>
              </a:spcBef>
              <a:buClr>
                <a:schemeClr val="hlink"/>
              </a:buClr>
              <a:buSzPct val="65000"/>
              <a:buFont typeface="Wingdings" pitchFamily="2" charset="2"/>
              <a:buNone/>
            </a:pPr>
            <a:r>
              <a:rPr lang="en-US" sz="1800">
                <a:effectLst>
                  <a:outerShdw blurRad="38100" dist="38100" dir="2700000" algn="tl">
                    <a:srgbClr val="000000"/>
                  </a:outerShdw>
                </a:effectLst>
              </a:rPr>
              <a:t>substances </a:t>
            </a:r>
          </a:p>
          <a:p>
            <a:endParaRPr lang="en-US" sz="1800"/>
          </a:p>
        </p:txBody>
      </p:sp>
      <p:sp>
        <p:nvSpPr>
          <p:cNvPr id="221221" name="Line 37"/>
          <p:cNvSpPr>
            <a:spLocks noChangeShapeType="1"/>
          </p:cNvSpPr>
          <p:nvPr/>
        </p:nvSpPr>
        <p:spPr bwMode="auto">
          <a:xfrm>
            <a:off x="4343400" y="1371600"/>
            <a:ext cx="0" cy="457200"/>
          </a:xfrm>
          <a:prstGeom prst="line">
            <a:avLst/>
          </a:prstGeom>
          <a:noFill/>
          <a:ln w="9525">
            <a:solidFill>
              <a:schemeClr val="tx1"/>
            </a:solidFill>
            <a:round/>
            <a:headEnd/>
            <a:tailEnd type="triangle" w="med" len="med"/>
          </a:ln>
          <a:effectLst/>
        </p:spPr>
        <p:txBody>
          <a:bodyPr anchor="ctr"/>
          <a:lstStyle/>
          <a:p>
            <a:endParaRPr lang="en-GB"/>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21188"/>
                                        </p:tgtEl>
                                        <p:attrNameLst>
                                          <p:attrName>style.visibility</p:attrName>
                                        </p:attrNameLst>
                                      </p:cBhvr>
                                      <p:to>
                                        <p:strVal val="visible"/>
                                      </p:to>
                                    </p:set>
                                    <p:animEffect transition="in" filter="checkerboard(across)">
                                      <p:cBhvr>
                                        <p:cTn id="7" dur="500"/>
                                        <p:tgtEl>
                                          <p:spTgt spid="22118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21221"/>
                                        </p:tgtEl>
                                        <p:attrNameLst>
                                          <p:attrName>style.visibility</p:attrName>
                                        </p:attrNameLst>
                                      </p:cBhvr>
                                      <p:to>
                                        <p:strVal val="visible"/>
                                      </p:to>
                                    </p:set>
                                    <p:animEffect transition="in" filter="wipe(up)">
                                      <p:cBhvr>
                                        <p:cTn id="11" dur="500"/>
                                        <p:tgtEl>
                                          <p:spTgt spid="221221"/>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21194"/>
                                        </p:tgtEl>
                                        <p:attrNameLst>
                                          <p:attrName>style.visibility</p:attrName>
                                        </p:attrNameLst>
                                      </p:cBhvr>
                                      <p:to>
                                        <p:strVal val="visible"/>
                                      </p:to>
                                    </p:set>
                                    <p:animEffect transition="in" filter="wipe(down)">
                                      <p:cBhvr>
                                        <p:cTn id="15" dur="500"/>
                                        <p:tgtEl>
                                          <p:spTgt spid="221194"/>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221195"/>
                                        </p:tgtEl>
                                        <p:attrNameLst>
                                          <p:attrName>style.visibility</p:attrName>
                                        </p:attrNameLst>
                                      </p:cBhvr>
                                      <p:to>
                                        <p:strVal val="visible"/>
                                      </p:to>
                                    </p:set>
                                    <p:animEffect transition="in" filter="wipe(up)">
                                      <p:cBhvr>
                                        <p:cTn id="19" dur="500"/>
                                        <p:tgtEl>
                                          <p:spTgt spid="221195"/>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221198"/>
                                        </p:tgtEl>
                                        <p:attrNameLst>
                                          <p:attrName>style.visibility</p:attrName>
                                        </p:attrNameLst>
                                      </p:cBhvr>
                                      <p:to>
                                        <p:strVal val="visible"/>
                                      </p:to>
                                    </p:set>
                                    <p:animEffect transition="in" filter="checkerboard(across)">
                                      <p:cBhvr>
                                        <p:cTn id="22" dur="500"/>
                                        <p:tgtEl>
                                          <p:spTgt spid="221198"/>
                                        </p:tgtEl>
                                      </p:cBhvr>
                                    </p:animEffect>
                                  </p:childTnLst>
                                </p:cTn>
                              </p:par>
                            </p:childTnLst>
                          </p:cTn>
                        </p:par>
                        <p:par>
                          <p:cTn id="23" fill="hold">
                            <p:stCondLst>
                              <p:cond delay="2000"/>
                            </p:stCondLst>
                            <p:childTnLst>
                              <p:par>
                                <p:cTn id="24" presetID="22" presetClass="entr" presetSubtype="1" fill="hold" grpId="0" nodeType="afterEffect">
                                  <p:stCondLst>
                                    <p:cond delay="0"/>
                                  </p:stCondLst>
                                  <p:childTnLst>
                                    <p:set>
                                      <p:cBhvr>
                                        <p:cTn id="25" dur="1" fill="hold">
                                          <p:stCondLst>
                                            <p:cond delay="0"/>
                                          </p:stCondLst>
                                        </p:cTn>
                                        <p:tgtEl>
                                          <p:spTgt spid="221196"/>
                                        </p:tgtEl>
                                        <p:attrNameLst>
                                          <p:attrName>style.visibility</p:attrName>
                                        </p:attrNameLst>
                                      </p:cBhvr>
                                      <p:to>
                                        <p:strVal val="visible"/>
                                      </p:to>
                                    </p:set>
                                    <p:animEffect transition="in" filter="wipe(up)">
                                      <p:cBhvr>
                                        <p:cTn id="26" dur="500"/>
                                        <p:tgtEl>
                                          <p:spTgt spid="221196"/>
                                        </p:tgtEl>
                                      </p:cBhvr>
                                    </p:animEffect>
                                  </p:childTnLst>
                                </p:cTn>
                              </p:par>
                              <p:par>
                                <p:cTn id="27" presetID="5" presetClass="entr" presetSubtype="10" fill="hold" grpId="0" nodeType="withEffect">
                                  <p:stCondLst>
                                    <p:cond delay="0"/>
                                  </p:stCondLst>
                                  <p:childTnLst>
                                    <p:set>
                                      <p:cBhvr>
                                        <p:cTn id="28" dur="1" fill="hold">
                                          <p:stCondLst>
                                            <p:cond delay="0"/>
                                          </p:stCondLst>
                                        </p:cTn>
                                        <p:tgtEl>
                                          <p:spTgt spid="221199"/>
                                        </p:tgtEl>
                                        <p:attrNameLst>
                                          <p:attrName>style.visibility</p:attrName>
                                        </p:attrNameLst>
                                      </p:cBhvr>
                                      <p:to>
                                        <p:strVal val="visible"/>
                                      </p:to>
                                    </p:set>
                                    <p:animEffect transition="in" filter="checkerboard(across)">
                                      <p:cBhvr>
                                        <p:cTn id="29" dur="500"/>
                                        <p:tgtEl>
                                          <p:spTgt spid="221199"/>
                                        </p:tgtEl>
                                      </p:cBhvr>
                                    </p:animEffect>
                                  </p:childTnLst>
                                </p:cTn>
                              </p:par>
                            </p:childTnLst>
                          </p:cTn>
                        </p:par>
                        <p:par>
                          <p:cTn id="30" fill="hold">
                            <p:stCondLst>
                              <p:cond delay="2500"/>
                            </p:stCondLst>
                            <p:childTnLst>
                              <p:par>
                                <p:cTn id="31" presetID="22" presetClass="entr" presetSubtype="1" fill="hold" grpId="0" nodeType="afterEffect">
                                  <p:stCondLst>
                                    <p:cond delay="0"/>
                                  </p:stCondLst>
                                  <p:childTnLst>
                                    <p:set>
                                      <p:cBhvr>
                                        <p:cTn id="32" dur="1" fill="hold">
                                          <p:stCondLst>
                                            <p:cond delay="0"/>
                                          </p:stCondLst>
                                        </p:cTn>
                                        <p:tgtEl>
                                          <p:spTgt spid="221201"/>
                                        </p:tgtEl>
                                        <p:attrNameLst>
                                          <p:attrName>style.visibility</p:attrName>
                                        </p:attrNameLst>
                                      </p:cBhvr>
                                      <p:to>
                                        <p:strVal val="visible"/>
                                      </p:to>
                                    </p:set>
                                    <p:animEffect transition="in" filter="wipe(up)">
                                      <p:cBhvr>
                                        <p:cTn id="33" dur="500"/>
                                        <p:tgtEl>
                                          <p:spTgt spid="221201"/>
                                        </p:tgtEl>
                                      </p:cBhvr>
                                    </p:animEffect>
                                  </p:childTnLst>
                                </p:cTn>
                              </p:par>
                            </p:childTnLst>
                          </p:cTn>
                        </p:par>
                        <p:par>
                          <p:cTn id="34" fill="hold">
                            <p:stCondLst>
                              <p:cond delay="3000"/>
                            </p:stCondLst>
                            <p:childTnLst>
                              <p:par>
                                <p:cTn id="35" presetID="22" presetClass="entr" presetSubtype="4" fill="hold" grpId="0" nodeType="afterEffect">
                                  <p:stCondLst>
                                    <p:cond delay="0"/>
                                  </p:stCondLst>
                                  <p:childTnLst>
                                    <p:set>
                                      <p:cBhvr>
                                        <p:cTn id="36" dur="1" fill="hold">
                                          <p:stCondLst>
                                            <p:cond delay="0"/>
                                          </p:stCondLst>
                                        </p:cTn>
                                        <p:tgtEl>
                                          <p:spTgt spid="221200"/>
                                        </p:tgtEl>
                                        <p:attrNameLst>
                                          <p:attrName>style.visibility</p:attrName>
                                        </p:attrNameLst>
                                      </p:cBhvr>
                                      <p:to>
                                        <p:strVal val="visible"/>
                                      </p:to>
                                    </p:set>
                                    <p:animEffect transition="in" filter="wipe(down)">
                                      <p:cBhvr>
                                        <p:cTn id="37" dur="500"/>
                                        <p:tgtEl>
                                          <p:spTgt spid="221200"/>
                                        </p:tgtEl>
                                      </p:cBhvr>
                                    </p:animEffect>
                                  </p:childTnLst>
                                </p:cTn>
                              </p:par>
                            </p:childTnLst>
                          </p:cTn>
                        </p:par>
                        <p:par>
                          <p:cTn id="38" fill="hold">
                            <p:stCondLst>
                              <p:cond delay="3500"/>
                            </p:stCondLst>
                            <p:childTnLst>
                              <p:par>
                                <p:cTn id="39" presetID="22" presetClass="entr" presetSubtype="1" fill="hold" grpId="0" nodeType="afterEffect">
                                  <p:stCondLst>
                                    <p:cond delay="0"/>
                                  </p:stCondLst>
                                  <p:childTnLst>
                                    <p:set>
                                      <p:cBhvr>
                                        <p:cTn id="40" dur="1" fill="hold">
                                          <p:stCondLst>
                                            <p:cond delay="0"/>
                                          </p:stCondLst>
                                        </p:cTn>
                                        <p:tgtEl>
                                          <p:spTgt spid="221205"/>
                                        </p:tgtEl>
                                        <p:attrNameLst>
                                          <p:attrName>style.visibility</p:attrName>
                                        </p:attrNameLst>
                                      </p:cBhvr>
                                      <p:to>
                                        <p:strVal val="visible"/>
                                      </p:to>
                                    </p:set>
                                    <p:animEffect transition="in" filter="wipe(up)">
                                      <p:cBhvr>
                                        <p:cTn id="41" dur="500"/>
                                        <p:tgtEl>
                                          <p:spTgt spid="221205"/>
                                        </p:tgtEl>
                                      </p:cBhvr>
                                    </p:animEffect>
                                  </p:childTnLst>
                                </p:cTn>
                              </p:par>
                              <p:par>
                                <p:cTn id="42" presetID="5" presetClass="entr" presetSubtype="10" fill="hold" grpId="0" nodeType="withEffect">
                                  <p:stCondLst>
                                    <p:cond delay="0"/>
                                  </p:stCondLst>
                                  <p:childTnLst>
                                    <p:set>
                                      <p:cBhvr>
                                        <p:cTn id="43" dur="1" fill="hold">
                                          <p:stCondLst>
                                            <p:cond delay="0"/>
                                          </p:stCondLst>
                                        </p:cTn>
                                        <p:tgtEl>
                                          <p:spTgt spid="221209"/>
                                        </p:tgtEl>
                                        <p:attrNameLst>
                                          <p:attrName>style.visibility</p:attrName>
                                        </p:attrNameLst>
                                      </p:cBhvr>
                                      <p:to>
                                        <p:strVal val="visible"/>
                                      </p:to>
                                    </p:set>
                                    <p:animEffect transition="in" filter="checkerboard(across)">
                                      <p:cBhvr>
                                        <p:cTn id="44" dur="500"/>
                                        <p:tgtEl>
                                          <p:spTgt spid="221209"/>
                                        </p:tgtEl>
                                      </p:cBhvr>
                                    </p:animEffect>
                                  </p:childTnLst>
                                </p:cTn>
                              </p:par>
                            </p:childTnLst>
                          </p:cTn>
                        </p:par>
                        <p:par>
                          <p:cTn id="45" fill="hold">
                            <p:stCondLst>
                              <p:cond delay="4000"/>
                            </p:stCondLst>
                            <p:childTnLst>
                              <p:par>
                                <p:cTn id="46" presetID="22" presetClass="entr" presetSubtype="1" fill="hold" grpId="0" nodeType="afterEffect">
                                  <p:stCondLst>
                                    <p:cond delay="0"/>
                                  </p:stCondLst>
                                  <p:childTnLst>
                                    <p:set>
                                      <p:cBhvr>
                                        <p:cTn id="47" dur="1" fill="hold">
                                          <p:stCondLst>
                                            <p:cond delay="0"/>
                                          </p:stCondLst>
                                        </p:cTn>
                                        <p:tgtEl>
                                          <p:spTgt spid="221202"/>
                                        </p:tgtEl>
                                        <p:attrNameLst>
                                          <p:attrName>style.visibility</p:attrName>
                                        </p:attrNameLst>
                                      </p:cBhvr>
                                      <p:to>
                                        <p:strVal val="visible"/>
                                      </p:to>
                                    </p:set>
                                    <p:animEffect transition="in" filter="wipe(up)">
                                      <p:cBhvr>
                                        <p:cTn id="48" dur="500"/>
                                        <p:tgtEl>
                                          <p:spTgt spid="221202"/>
                                        </p:tgtEl>
                                      </p:cBhvr>
                                    </p:animEffect>
                                  </p:childTnLst>
                                </p:cTn>
                              </p:par>
                              <p:par>
                                <p:cTn id="49" presetID="5" presetClass="entr" presetSubtype="10" fill="hold" grpId="0" nodeType="withEffect">
                                  <p:stCondLst>
                                    <p:cond delay="0"/>
                                  </p:stCondLst>
                                  <p:childTnLst>
                                    <p:set>
                                      <p:cBhvr>
                                        <p:cTn id="50" dur="1" fill="hold">
                                          <p:stCondLst>
                                            <p:cond delay="0"/>
                                          </p:stCondLst>
                                        </p:cTn>
                                        <p:tgtEl>
                                          <p:spTgt spid="221208"/>
                                        </p:tgtEl>
                                        <p:attrNameLst>
                                          <p:attrName>style.visibility</p:attrName>
                                        </p:attrNameLst>
                                      </p:cBhvr>
                                      <p:to>
                                        <p:strVal val="visible"/>
                                      </p:to>
                                    </p:set>
                                    <p:animEffect transition="in" filter="checkerboard(across)">
                                      <p:cBhvr>
                                        <p:cTn id="51" dur="500"/>
                                        <p:tgtEl>
                                          <p:spTgt spid="221208"/>
                                        </p:tgtEl>
                                      </p:cBhvr>
                                    </p:animEffect>
                                  </p:childTnLst>
                                </p:cTn>
                              </p:par>
                            </p:childTnLst>
                          </p:cTn>
                        </p:par>
                        <p:par>
                          <p:cTn id="52" fill="hold">
                            <p:stCondLst>
                              <p:cond delay="4500"/>
                            </p:stCondLst>
                            <p:childTnLst>
                              <p:par>
                                <p:cTn id="53" presetID="22" presetClass="entr" presetSubtype="1" fill="hold" grpId="0" nodeType="afterEffect">
                                  <p:stCondLst>
                                    <p:cond delay="0"/>
                                  </p:stCondLst>
                                  <p:childTnLst>
                                    <p:set>
                                      <p:cBhvr>
                                        <p:cTn id="54" dur="1" fill="hold">
                                          <p:stCondLst>
                                            <p:cond delay="0"/>
                                          </p:stCondLst>
                                        </p:cTn>
                                        <p:tgtEl>
                                          <p:spTgt spid="221203"/>
                                        </p:tgtEl>
                                        <p:attrNameLst>
                                          <p:attrName>style.visibility</p:attrName>
                                        </p:attrNameLst>
                                      </p:cBhvr>
                                      <p:to>
                                        <p:strVal val="visible"/>
                                      </p:to>
                                    </p:set>
                                    <p:animEffect transition="in" filter="wipe(up)">
                                      <p:cBhvr>
                                        <p:cTn id="55" dur="500"/>
                                        <p:tgtEl>
                                          <p:spTgt spid="221203"/>
                                        </p:tgtEl>
                                      </p:cBhvr>
                                    </p:animEffect>
                                  </p:childTnLst>
                                </p:cTn>
                              </p:par>
                              <p:par>
                                <p:cTn id="56" presetID="5" presetClass="entr" presetSubtype="10" fill="hold" grpId="0" nodeType="withEffect">
                                  <p:stCondLst>
                                    <p:cond delay="0"/>
                                  </p:stCondLst>
                                  <p:childTnLst>
                                    <p:set>
                                      <p:cBhvr>
                                        <p:cTn id="57" dur="1" fill="hold">
                                          <p:stCondLst>
                                            <p:cond delay="0"/>
                                          </p:stCondLst>
                                        </p:cTn>
                                        <p:tgtEl>
                                          <p:spTgt spid="221207"/>
                                        </p:tgtEl>
                                        <p:attrNameLst>
                                          <p:attrName>style.visibility</p:attrName>
                                        </p:attrNameLst>
                                      </p:cBhvr>
                                      <p:to>
                                        <p:strVal val="visible"/>
                                      </p:to>
                                    </p:set>
                                    <p:animEffect transition="in" filter="checkerboard(across)">
                                      <p:cBhvr>
                                        <p:cTn id="58" dur="500"/>
                                        <p:tgtEl>
                                          <p:spTgt spid="221207"/>
                                        </p:tgtEl>
                                      </p:cBhvr>
                                    </p:animEffect>
                                  </p:childTnLst>
                                </p:cTn>
                              </p:par>
                            </p:childTnLst>
                          </p:cTn>
                        </p:par>
                        <p:par>
                          <p:cTn id="59" fill="hold">
                            <p:stCondLst>
                              <p:cond delay="5000"/>
                            </p:stCondLst>
                            <p:childTnLst>
                              <p:par>
                                <p:cTn id="60" presetID="22" presetClass="entr" presetSubtype="1" fill="hold" grpId="0" nodeType="afterEffect">
                                  <p:stCondLst>
                                    <p:cond delay="0"/>
                                  </p:stCondLst>
                                  <p:childTnLst>
                                    <p:set>
                                      <p:cBhvr>
                                        <p:cTn id="61" dur="1" fill="hold">
                                          <p:stCondLst>
                                            <p:cond delay="0"/>
                                          </p:stCondLst>
                                        </p:cTn>
                                        <p:tgtEl>
                                          <p:spTgt spid="221204"/>
                                        </p:tgtEl>
                                        <p:attrNameLst>
                                          <p:attrName>style.visibility</p:attrName>
                                        </p:attrNameLst>
                                      </p:cBhvr>
                                      <p:to>
                                        <p:strVal val="visible"/>
                                      </p:to>
                                    </p:set>
                                    <p:animEffect transition="in" filter="wipe(up)">
                                      <p:cBhvr>
                                        <p:cTn id="62" dur="500"/>
                                        <p:tgtEl>
                                          <p:spTgt spid="221204"/>
                                        </p:tgtEl>
                                      </p:cBhvr>
                                    </p:animEffect>
                                  </p:childTnLst>
                                </p:cTn>
                              </p:par>
                            </p:childTnLst>
                          </p:cTn>
                        </p:par>
                        <p:par>
                          <p:cTn id="63" fill="hold">
                            <p:stCondLst>
                              <p:cond delay="5500"/>
                            </p:stCondLst>
                            <p:childTnLst>
                              <p:par>
                                <p:cTn id="64" presetID="5" presetClass="entr" presetSubtype="10" fill="hold" grpId="0" nodeType="afterEffect">
                                  <p:stCondLst>
                                    <p:cond delay="0"/>
                                  </p:stCondLst>
                                  <p:childTnLst>
                                    <p:set>
                                      <p:cBhvr>
                                        <p:cTn id="65" dur="1" fill="hold">
                                          <p:stCondLst>
                                            <p:cond delay="0"/>
                                          </p:stCondLst>
                                        </p:cTn>
                                        <p:tgtEl>
                                          <p:spTgt spid="221206"/>
                                        </p:tgtEl>
                                        <p:attrNameLst>
                                          <p:attrName>style.visibility</p:attrName>
                                        </p:attrNameLst>
                                      </p:cBhvr>
                                      <p:to>
                                        <p:strVal val="visible"/>
                                      </p:to>
                                    </p:set>
                                    <p:animEffect transition="in" filter="checkerboard(across)">
                                      <p:cBhvr>
                                        <p:cTn id="66" dur="500"/>
                                        <p:tgtEl>
                                          <p:spTgt spid="221206"/>
                                        </p:tgtEl>
                                      </p:cBhvr>
                                    </p:animEffect>
                                  </p:childTnLst>
                                </p:cTn>
                              </p:par>
                            </p:childTnLst>
                          </p:cTn>
                        </p:par>
                        <p:par>
                          <p:cTn id="67" fill="hold">
                            <p:stCondLst>
                              <p:cond delay="6000"/>
                            </p:stCondLst>
                            <p:childTnLst>
                              <p:par>
                                <p:cTn id="68" presetID="22" presetClass="entr" presetSubtype="1" fill="hold" grpId="0" nodeType="afterEffect">
                                  <p:stCondLst>
                                    <p:cond delay="0"/>
                                  </p:stCondLst>
                                  <p:childTnLst>
                                    <p:set>
                                      <p:cBhvr>
                                        <p:cTn id="69" dur="1" fill="hold">
                                          <p:stCondLst>
                                            <p:cond delay="0"/>
                                          </p:stCondLst>
                                        </p:cTn>
                                        <p:tgtEl>
                                          <p:spTgt spid="221215"/>
                                        </p:tgtEl>
                                        <p:attrNameLst>
                                          <p:attrName>style.visibility</p:attrName>
                                        </p:attrNameLst>
                                      </p:cBhvr>
                                      <p:to>
                                        <p:strVal val="visible"/>
                                      </p:to>
                                    </p:set>
                                    <p:animEffect transition="in" filter="wipe(up)">
                                      <p:cBhvr>
                                        <p:cTn id="70" dur="500"/>
                                        <p:tgtEl>
                                          <p:spTgt spid="221215"/>
                                        </p:tgtEl>
                                      </p:cBhvr>
                                    </p:animEffect>
                                  </p:childTnLst>
                                </p:cTn>
                              </p:par>
                            </p:childTnLst>
                          </p:cTn>
                        </p:par>
                        <p:par>
                          <p:cTn id="71" fill="hold">
                            <p:stCondLst>
                              <p:cond delay="6500"/>
                            </p:stCondLst>
                            <p:childTnLst>
                              <p:par>
                                <p:cTn id="72" presetID="5" presetClass="entr" presetSubtype="10" fill="hold" grpId="0" nodeType="afterEffect">
                                  <p:stCondLst>
                                    <p:cond delay="0"/>
                                  </p:stCondLst>
                                  <p:childTnLst>
                                    <p:set>
                                      <p:cBhvr>
                                        <p:cTn id="73" dur="1" fill="hold">
                                          <p:stCondLst>
                                            <p:cond delay="0"/>
                                          </p:stCondLst>
                                        </p:cTn>
                                        <p:tgtEl>
                                          <p:spTgt spid="221214"/>
                                        </p:tgtEl>
                                        <p:attrNameLst>
                                          <p:attrName>style.visibility</p:attrName>
                                        </p:attrNameLst>
                                      </p:cBhvr>
                                      <p:to>
                                        <p:strVal val="visible"/>
                                      </p:to>
                                    </p:set>
                                    <p:animEffect transition="in" filter="checkerboard(across)">
                                      <p:cBhvr>
                                        <p:cTn id="74" dur="500"/>
                                        <p:tgtEl>
                                          <p:spTgt spid="221214"/>
                                        </p:tgtEl>
                                      </p:cBhvr>
                                    </p:animEffect>
                                  </p:childTnLst>
                                </p:cTn>
                              </p:par>
                            </p:childTnLst>
                          </p:cTn>
                        </p:par>
                        <p:par>
                          <p:cTn id="75" fill="hold">
                            <p:stCondLst>
                              <p:cond delay="7000"/>
                            </p:stCondLst>
                            <p:childTnLst>
                              <p:par>
                                <p:cTn id="76" presetID="22" presetClass="entr" presetSubtype="1" fill="hold" grpId="0" nodeType="afterEffect">
                                  <p:stCondLst>
                                    <p:cond delay="0"/>
                                  </p:stCondLst>
                                  <p:childTnLst>
                                    <p:set>
                                      <p:cBhvr>
                                        <p:cTn id="77" dur="1" fill="hold">
                                          <p:stCondLst>
                                            <p:cond delay="0"/>
                                          </p:stCondLst>
                                        </p:cTn>
                                        <p:tgtEl>
                                          <p:spTgt spid="221216"/>
                                        </p:tgtEl>
                                        <p:attrNameLst>
                                          <p:attrName>style.visibility</p:attrName>
                                        </p:attrNameLst>
                                      </p:cBhvr>
                                      <p:to>
                                        <p:strVal val="visible"/>
                                      </p:to>
                                    </p:set>
                                    <p:animEffect transition="in" filter="wipe(up)">
                                      <p:cBhvr>
                                        <p:cTn id="78" dur="500"/>
                                        <p:tgtEl>
                                          <p:spTgt spid="221216"/>
                                        </p:tgtEl>
                                      </p:cBhvr>
                                    </p:animEffect>
                                  </p:childTnLst>
                                </p:cTn>
                              </p:par>
                              <p:par>
                                <p:cTn id="79" presetID="5" presetClass="entr" presetSubtype="10" fill="hold" grpId="0" nodeType="withEffect">
                                  <p:stCondLst>
                                    <p:cond delay="0"/>
                                  </p:stCondLst>
                                  <p:childTnLst>
                                    <p:set>
                                      <p:cBhvr>
                                        <p:cTn id="80" dur="1" fill="hold">
                                          <p:stCondLst>
                                            <p:cond delay="0"/>
                                          </p:stCondLst>
                                        </p:cTn>
                                        <p:tgtEl>
                                          <p:spTgt spid="221218"/>
                                        </p:tgtEl>
                                        <p:attrNameLst>
                                          <p:attrName>style.visibility</p:attrName>
                                        </p:attrNameLst>
                                      </p:cBhvr>
                                      <p:to>
                                        <p:strVal val="visible"/>
                                      </p:to>
                                    </p:set>
                                    <p:animEffect transition="in" filter="checkerboard(across)">
                                      <p:cBhvr>
                                        <p:cTn id="81" dur="500"/>
                                        <p:tgtEl>
                                          <p:spTgt spid="221218"/>
                                        </p:tgtEl>
                                      </p:cBhvr>
                                    </p:animEffect>
                                  </p:childTnLst>
                                </p:cTn>
                              </p:par>
                            </p:childTnLst>
                          </p:cTn>
                        </p:par>
                        <p:par>
                          <p:cTn id="82" fill="hold">
                            <p:stCondLst>
                              <p:cond delay="7500"/>
                            </p:stCondLst>
                            <p:childTnLst>
                              <p:par>
                                <p:cTn id="83" presetID="22" presetClass="entr" presetSubtype="1" fill="hold" grpId="0" nodeType="afterEffect">
                                  <p:stCondLst>
                                    <p:cond delay="0"/>
                                  </p:stCondLst>
                                  <p:childTnLst>
                                    <p:set>
                                      <p:cBhvr>
                                        <p:cTn id="84" dur="1" fill="hold">
                                          <p:stCondLst>
                                            <p:cond delay="0"/>
                                          </p:stCondLst>
                                        </p:cTn>
                                        <p:tgtEl>
                                          <p:spTgt spid="221217"/>
                                        </p:tgtEl>
                                        <p:attrNameLst>
                                          <p:attrName>style.visibility</p:attrName>
                                        </p:attrNameLst>
                                      </p:cBhvr>
                                      <p:to>
                                        <p:strVal val="visible"/>
                                      </p:to>
                                    </p:set>
                                    <p:animEffect transition="in" filter="wipe(up)">
                                      <p:cBhvr>
                                        <p:cTn id="85" dur="500"/>
                                        <p:tgtEl>
                                          <p:spTgt spid="221217"/>
                                        </p:tgtEl>
                                      </p:cBhvr>
                                    </p:animEffect>
                                  </p:childTnLst>
                                </p:cTn>
                              </p:par>
                              <p:par>
                                <p:cTn id="86" presetID="5" presetClass="entr" presetSubtype="10" fill="hold" grpId="0" nodeType="withEffect">
                                  <p:stCondLst>
                                    <p:cond delay="0"/>
                                  </p:stCondLst>
                                  <p:childTnLst>
                                    <p:set>
                                      <p:cBhvr>
                                        <p:cTn id="87" dur="1" fill="hold">
                                          <p:stCondLst>
                                            <p:cond delay="0"/>
                                          </p:stCondLst>
                                        </p:cTn>
                                        <p:tgtEl>
                                          <p:spTgt spid="221220"/>
                                        </p:tgtEl>
                                        <p:attrNameLst>
                                          <p:attrName>style.visibility</p:attrName>
                                        </p:attrNameLst>
                                      </p:cBhvr>
                                      <p:to>
                                        <p:strVal val="visible"/>
                                      </p:to>
                                    </p:set>
                                    <p:animEffect transition="in" filter="checkerboard(across)">
                                      <p:cBhvr>
                                        <p:cTn id="88" dur="500"/>
                                        <p:tgtEl>
                                          <p:spTgt spid="221220"/>
                                        </p:tgtEl>
                                      </p:cBhvr>
                                    </p:animEffect>
                                  </p:childTnLst>
                                </p:cTn>
                              </p:par>
                            </p:childTnLst>
                          </p:cTn>
                        </p:par>
                        <p:par>
                          <p:cTn id="89" fill="hold">
                            <p:stCondLst>
                              <p:cond delay="8000"/>
                            </p:stCondLst>
                            <p:childTnLst>
                              <p:par>
                                <p:cTn id="90" presetID="22" presetClass="entr" presetSubtype="4" fill="hold" grpId="0" nodeType="afterEffect">
                                  <p:stCondLst>
                                    <p:cond delay="0"/>
                                  </p:stCondLst>
                                  <p:childTnLst>
                                    <p:set>
                                      <p:cBhvr>
                                        <p:cTn id="91" dur="1" fill="hold">
                                          <p:stCondLst>
                                            <p:cond delay="0"/>
                                          </p:stCondLst>
                                        </p:cTn>
                                        <p:tgtEl>
                                          <p:spTgt spid="221210"/>
                                        </p:tgtEl>
                                        <p:attrNameLst>
                                          <p:attrName>style.visibility</p:attrName>
                                        </p:attrNameLst>
                                      </p:cBhvr>
                                      <p:to>
                                        <p:strVal val="visible"/>
                                      </p:to>
                                    </p:set>
                                    <p:animEffect transition="in" filter="wipe(down)">
                                      <p:cBhvr>
                                        <p:cTn id="92" dur="500"/>
                                        <p:tgtEl>
                                          <p:spTgt spid="221210"/>
                                        </p:tgtEl>
                                      </p:cBhvr>
                                    </p:animEffect>
                                  </p:childTnLst>
                                </p:cTn>
                              </p:par>
                            </p:childTnLst>
                          </p:cTn>
                        </p:par>
                        <p:par>
                          <p:cTn id="93" fill="hold">
                            <p:stCondLst>
                              <p:cond delay="8500"/>
                            </p:stCondLst>
                            <p:childTnLst>
                              <p:par>
                                <p:cTn id="94" presetID="8" presetClass="entr" presetSubtype="16" fill="hold" grpId="0" nodeType="afterEffect">
                                  <p:stCondLst>
                                    <p:cond delay="0"/>
                                  </p:stCondLst>
                                  <p:childTnLst>
                                    <p:set>
                                      <p:cBhvr>
                                        <p:cTn id="95" dur="1" fill="hold">
                                          <p:stCondLst>
                                            <p:cond delay="0"/>
                                          </p:stCondLst>
                                        </p:cTn>
                                        <p:tgtEl>
                                          <p:spTgt spid="221211"/>
                                        </p:tgtEl>
                                        <p:attrNameLst>
                                          <p:attrName>style.visibility</p:attrName>
                                        </p:attrNameLst>
                                      </p:cBhvr>
                                      <p:to>
                                        <p:strVal val="visible"/>
                                      </p:to>
                                    </p:set>
                                    <p:animEffect transition="in" filter="diamond(in)">
                                      <p:cBhvr>
                                        <p:cTn id="96" dur="2000"/>
                                        <p:tgtEl>
                                          <p:spTgt spid="221211"/>
                                        </p:tgtEl>
                                      </p:cBhvr>
                                    </p:animEffect>
                                  </p:childTnLst>
                                </p:cTn>
                              </p:par>
                            </p:childTnLst>
                          </p:cTn>
                        </p:par>
                        <p:par>
                          <p:cTn id="97" fill="hold">
                            <p:stCondLst>
                              <p:cond delay="10500"/>
                            </p:stCondLst>
                            <p:childTnLst>
                              <p:par>
                                <p:cTn id="98" presetID="22" presetClass="entr" presetSubtype="1" fill="hold" grpId="0" nodeType="afterEffect">
                                  <p:stCondLst>
                                    <p:cond delay="0"/>
                                  </p:stCondLst>
                                  <p:childTnLst>
                                    <p:set>
                                      <p:cBhvr>
                                        <p:cTn id="99" dur="1" fill="hold">
                                          <p:stCondLst>
                                            <p:cond delay="0"/>
                                          </p:stCondLst>
                                        </p:cTn>
                                        <p:tgtEl>
                                          <p:spTgt spid="221212"/>
                                        </p:tgtEl>
                                        <p:attrNameLst>
                                          <p:attrName>style.visibility</p:attrName>
                                        </p:attrNameLst>
                                      </p:cBhvr>
                                      <p:to>
                                        <p:strVal val="visible"/>
                                      </p:to>
                                    </p:set>
                                    <p:animEffect transition="in" filter="wipe(up)">
                                      <p:cBhvr>
                                        <p:cTn id="100" dur="500"/>
                                        <p:tgtEl>
                                          <p:spTgt spid="221212"/>
                                        </p:tgtEl>
                                      </p:cBhvr>
                                    </p:animEffect>
                                  </p:childTnLst>
                                </p:cTn>
                              </p:par>
                              <p:par>
                                <p:cTn id="101" presetID="5" presetClass="entr" presetSubtype="10" fill="hold" grpId="0" nodeType="withEffect">
                                  <p:stCondLst>
                                    <p:cond delay="0"/>
                                  </p:stCondLst>
                                  <p:childTnLst>
                                    <p:set>
                                      <p:cBhvr>
                                        <p:cTn id="102" dur="1" fill="hold">
                                          <p:stCondLst>
                                            <p:cond delay="0"/>
                                          </p:stCondLst>
                                        </p:cTn>
                                        <p:tgtEl>
                                          <p:spTgt spid="221190"/>
                                        </p:tgtEl>
                                        <p:attrNameLst>
                                          <p:attrName>style.visibility</p:attrName>
                                        </p:attrNameLst>
                                      </p:cBhvr>
                                      <p:to>
                                        <p:strVal val="visible"/>
                                      </p:to>
                                    </p:set>
                                    <p:animEffect transition="in" filter="checkerboard(across)">
                                      <p:cBhvr>
                                        <p:cTn id="103" dur="500"/>
                                        <p:tgtEl>
                                          <p:spTgt spid="221190"/>
                                        </p:tgtEl>
                                      </p:cBhvr>
                                    </p:animEffect>
                                  </p:childTnLst>
                                </p:cTn>
                              </p:par>
                            </p:childTnLst>
                          </p:cTn>
                        </p:par>
                        <p:par>
                          <p:cTn id="104" fill="hold">
                            <p:stCondLst>
                              <p:cond delay="11000"/>
                            </p:stCondLst>
                            <p:childTnLst>
                              <p:par>
                                <p:cTn id="105" presetID="22" presetClass="entr" presetSubtype="1" fill="hold" grpId="0" nodeType="afterEffect">
                                  <p:stCondLst>
                                    <p:cond delay="0"/>
                                  </p:stCondLst>
                                  <p:childTnLst>
                                    <p:set>
                                      <p:cBhvr>
                                        <p:cTn id="106" dur="1" fill="hold">
                                          <p:stCondLst>
                                            <p:cond delay="0"/>
                                          </p:stCondLst>
                                        </p:cTn>
                                        <p:tgtEl>
                                          <p:spTgt spid="221213"/>
                                        </p:tgtEl>
                                        <p:attrNameLst>
                                          <p:attrName>style.visibility</p:attrName>
                                        </p:attrNameLst>
                                      </p:cBhvr>
                                      <p:to>
                                        <p:strVal val="visible"/>
                                      </p:to>
                                    </p:set>
                                    <p:animEffect transition="in" filter="wipe(up)">
                                      <p:cBhvr>
                                        <p:cTn id="107" dur="500"/>
                                        <p:tgtEl>
                                          <p:spTgt spid="221213"/>
                                        </p:tgtEl>
                                      </p:cBhvr>
                                    </p:animEffect>
                                  </p:childTnLst>
                                </p:cTn>
                              </p:par>
                              <p:par>
                                <p:cTn id="108" presetID="5" presetClass="entr" presetSubtype="10" fill="hold" grpId="0" nodeType="withEffect">
                                  <p:stCondLst>
                                    <p:cond delay="0"/>
                                  </p:stCondLst>
                                  <p:childTnLst>
                                    <p:set>
                                      <p:cBhvr>
                                        <p:cTn id="109" dur="1" fill="hold">
                                          <p:stCondLst>
                                            <p:cond delay="0"/>
                                          </p:stCondLst>
                                        </p:cTn>
                                        <p:tgtEl>
                                          <p:spTgt spid="221192"/>
                                        </p:tgtEl>
                                        <p:attrNameLst>
                                          <p:attrName>style.visibility</p:attrName>
                                        </p:attrNameLst>
                                      </p:cBhvr>
                                      <p:to>
                                        <p:strVal val="visible"/>
                                      </p:to>
                                    </p:set>
                                    <p:animEffect transition="in" filter="checkerboard(across)">
                                      <p:cBhvr>
                                        <p:cTn id="110" dur="500"/>
                                        <p:tgtEl>
                                          <p:spTgt spid="2211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188" grpId="0"/>
      <p:bldP spid="221190" grpId="0"/>
      <p:bldP spid="221192" grpId="0"/>
      <p:bldP spid="221194" grpId="0" animBg="1"/>
      <p:bldP spid="221195" grpId="0" animBg="1"/>
      <p:bldP spid="221196" grpId="0" animBg="1"/>
      <p:bldP spid="221198" grpId="0"/>
      <p:bldP spid="221199" grpId="0"/>
      <p:bldP spid="221200" grpId="0" animBg="1"/>
      <p:bldP spid="221201" grpId="0" animBg="1"/>
      <p:bldP spid="221202" grpId="0" animBg="1"/>
      <p:bldP spid="221203" grpId="0" animBg="1"/>
      <p:bldP spid="221204" grpId="0" animBg="1"/>
      <p:bldP spid="221205" grpId="0" animBg="1"/>
      <p:bldP spid="221206" grpId="0"/>
      <p:bldP spid="221207" grpId="0"/>
      <p:bldP spid="221208" grpId="0"/>
      <p:bldP spid="221209" grpId="0"/>
      <p:bldP spid="221210" grpId="0" animBg="1"/>
      <p:bldP spid="221211" grpId="0" animBg="1"/>
      <p:bldP spid="221212" grpId="0" animBg="1"/>
      <p:bldP spid="221213" grpId="0" animBg="1"/>
      <p:bldP spid="221214" grpId="0" animBg="1"/>
      <p:bldP spid="221215" grpId="0" animBg="1"/>
      <p:bldP spid="221216" grpId="0" animBg="1"/>
      <p:bldP spid="221217" grpId="0" animBg="1"/>
      <p:bldP spid="221218" grpId="0"/>
      <p:bldP spid="221220" grpId="0"/>
      <p:bldP spid="2212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a:xfrm>
            <a:off x="0" y="381000"/>
            <a:ext cx="7772400" cy="1143000"/>
          </a:xfrm>
        </p:spPr>
        <p:txBody>
          <a:bodyPr/>
          <a:lstStyle/>
          <a:p>
            <a:r>
              <a:rPr lang="en-US" u="sng"/>
              <a:t>Reservoir</a:t>
            </a:r>
          </a:p>
        </p:txBody>
      </p:sp>
      <p:sp>
        <p:nvSpPr>
          <p:cNvPr id="8195" name="Rectangle 3"/>
          <p:cNvSpPr>
            <a:spLocks noGrp="1" noChangeArrowheads="1"/>
          </p:cNvSpPr>
          <p:nvPr>
            <p:ph type="subTitle" idx="1"/>
          </p:nvPr>
        </p:nvSpPr>
        <p:spPr>
          <a:xfrm>
            <a:off x="0" y="1676400"/>
            <a:ext cx="9144000" cy="4267200"/>
          </a:xfrm>
        </p:spPr>
        <p:txBody>
          <a:bodyPr/>
          <a:lstStyle/>
          <a:p>
            <a:pPr algn="l"/>
            <a:r>
              <a:rPr lang="en-US" sz="3600">
                <a:solidFill>
                  <a:schemeClr val="tx2"/>
                </a:solidFill>
              </a:rPr>
              <a:t>Any person, animal, arthropod, plant, soil or substance (or combination of these) in which an infectious agent normally lives and multiplies, on which it depends primarily for a prolonged survival and where it reproduces itself in such a manner that it can be transmitted to a susceptible host.</a:t>
            </a:r>
          </a:p>
        </p:txBody>
      </p:sp>
    </p:spTree>
  </p:cSld>
  <p:clrMapOvr>
    <a:masterClrMapping/>
  </p:clrMapOvr>
  <p:transition>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diamond(in)">
                                      <p:cBhvr>
                                        <p:cTn id="7" dur="2000"/>
                                        <p:tgtEl>
                                          <p:spTgt spid="8194"/>
                                        </p:tgtEl>
                                      </p:cBhvr>
                                    </p:animEffect>
                                  </p:childTnLst>
                                </p:cTn>
                              </p:par>
                            </p:childTnLst>
                          </p:cTn>
                        </p:par>
                        <p:par>
                          <p:cTn id="8" fill="hold">
                            <p:stCondLst>
                              <p:cond delay="2000"/>
                            </p:stCondLst>
                            <p:childTnLst>
                              <p:par>
                                <p:cTn id="9" presetID="2" presetClass="entr" presetSubtype="4" fill="hold" grpId="0" nodeType="afterEffect">
                                  <p:stCondLst>
                                    <p:cond delay="0"/>
                                  </p:stCondLst>
                                  <p:childTnLst>
                                    <p:set>
                                      <p:cBhvr>
                                        <p:cTn id="10" dur="1" fill="hold">
                                          <p:stCondLst>
                                            <p:cond delay="0"/>
                                          </p:stCondLst>
                                        </p:cTn>
                                        <p:tgtEl>
                                          <p:spTgt spid="8195">
                                            <p:txEl>
                                              <p:pRg st="0" end="0"/>
                                            </p:txEl>
                                          </p:spTgt>
                                        </p:tgtEl>
                                        <p:attrNameLst>
                                          <p:attrName>style.visibility</p:attrName>
                                        </p:attrNameLst>
                                      </p:cBhvr>
                                      <p:to>
                                        <p:strVal val="visible"/>
                                      </p:to>
                                    </p:set>
                                    <p:anim calcmode="lin" valueType="num">
                                      <p:cBhvr additive="base">
                                        <p:cTn id="11" dur="500" fill="hold"/>
                                        <p:tgtEl>
                                          <p:spTgt spid="8195">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19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20" name="Oval 12"/>
          <p:cNvSpPr>
            <a:spLocks noChangeArrowheads="1"/>
          </p:cNvSpPr>
          <p:nvPr/>
        </p:nvSpPr>
        <p:spPr bwMode="auto">
          <a:xfrm>
            <a:off x="5105400" y="3810000"/>
            <a:ext cx="2971800" cy="838200"/>
          </a:xfrm>
          <a:prstGeom prst="ellipse">
            <a:avLst/>
          </a:prstGeom>
          <a:gradFill rotWithShape="1">
            <a:gsLst>
              <a:gs pos="0">
                <a:schemeClr val="bg2"/>
              </a:gs>
              <a:gs pos="100000">
                <a:srgbClr val="763656"/>
              </a:gs>
            </a:gsLst>
            <a:lin ang="5400000" scaled="1"/>
          </a:gradFill>
          <a:ln w="9525">
            <a:solidFill>
              <a:schemeClr val="tx1"/>
            </a:solidFill>
            <a:round/>
            <a:headEnd/>
            <a:tailEnd/>
          </a:ln>
          <a:effectLst/>
        </p:spPr>
        <p:txBody>
          <a:bodyPr wrap="none" anchor="ctr"/>
          <a:lstStyle/>
          <a:p>
            <a:endParaRPr lang="en-GB"/>
          </a:p>
        </p:txBody>
      </p:sp>
      <p:sp>
        <p:nvSpPr>
          <p:cNvPr id="222219" name="Oval 11"/>
          <p:cNvSpPr>
            <a:spLocks noChangeArrowheads="1"/>
          </p:cNvSpPr>
          <p:nvPr/>
        </p:nvSpPr>
        <p:spPr bwMode="auto">
          <a:xfrm>
            <a:off x="1447800" y="3810000"/>
            <a:ext cx="2895600" cy="762000"/>
          </a:xfrm>
          <a:prstGeom prst="ellipse">
            <a:avLst/>
          </a:prstGeom>
          <a:gradFill rotWithShape="1">
            <a:gsLst>
              <a:gs pos="0">
                <a:srgbClr val="336600"/>
              </a:gs>
              <a:gs pos="100000">
                <a:srgbClr val="763656"/>
              </a:gs>
            </a:gsLst>
            <a:lin ang="5400000" scaled="1"/>
          </a:gradFill>
          <a:ln w="9525">
            <a:solidFill>
              <a:schemeClr val="tx1"/>
            </a:solidFill>
            <a:round/>
            <a:headEnd/>
            <a:tailEnd/>
          </a:ln>
          <a:effectLst/>
        </p:spPr>
        <p:txBody>
          <a:bodyPr wrap="none" anchor="ctr"/>
          <a:lstStyle/>
          <a:p>
            <a:endParaRPr lang="en-GB"/>
          </a:p>
        </p:txBody>
      </p:sp>
      <p:sp>
        <p:nvSpPr>
          <p:cNvPr id="222210" name="Rectangle 2"/>
          <p:cNvSpPr>
            <a:spLocks noGrp="1" noChangeArrowheads="1"/>
          </p:cNvSpPr>
          <p:nvPr>
            <p:ph type="title"/>
          </p:nvPr>
        </p:nvSpPr>
        <p:spPr/>
        <p:txBody>
          <a:bodyPr/>
          <a:lstStyle/>
          <a:p>
            <a:r>
              <a:rPr lang="en-US" u="sng"/>
              <a:t>Human reservoirs</a:t>
            </a:r>
          </a:p>
        </p:txBody>
      </p:sp>
      <p:pic>
        <p:nvPicPr>
          <p:cNvPr id="222221" name="Picture 13"/>
          <p:cNvPicPr>
            <a:picLocks noGrp="1" noChangeAspect="1" noChangeArrowheads="1"/>
          </p:cNvPicPr>
          <p:nvPr>
            <p:ph sz="half" idx="1"/>
          </p:nvPr>
        </p:nvPicPr>
        <p:blipFill>
          <a:blip r:embed="rId2" cstate="print"/>
          <a:srcRect/>
          <a:stretch>
            <a:fillRect/>
          </a:stretch>
        </p:blipFill>
        <p:spPr>
          <a:xfrm>
            <a:off x="1905000" y="4572000"/>
            <a:ext cx="1968500" cy="2286000"/>
          </a:xfrm>
          <a:noFill/>
          <a:ln/>
        </p:spPr>
      </p:pic>
      <p:sp>
        <p:nvSpPr>
          <p:cNvPr id="222212" name="Line 4"/>
          <p:cNvSpPr>
            <a:spLocks noChangeShapeType="1"/>
          </p:cNvSpPr>
          <p:nvPr/>
        </p:nvSpPr>
        <p:spPr bwMode="auto">
          <a:xfrm>
            <a:off x="4495800" y="1371600"/>
            <a:ext cx="0" cy="1752600"/>
          </a:xfrm>
          <a:prstGeom prst="line">
            <a:avLst/>
          </a:prstGeom>
          <a:noFill/>
          <a:ln w="44450">
            <a:solidFill>
              <a:schemeClr val="bg2"/>
            </a:solidFill>
            <a:round/>
            <a:headEnd/>
            <a:tailEnd type="triangle" w="med" len="med"/>
          </a:ln>
          <a:effectLst/>
        </p:spPr>
        <p:txBody>
          <a:bodyPr anchor="ctr"/>
          <a:lstStyle/>
          <a:p>
            <a:endParaRPr lang="en-GB"/>
          </a:p>
        </p:txBody>
      </p:sp>
      <p:sp>
        <p:nvSpPr>
          <p:cNvPr id="222213" name="Line 5"/>
          <p:cNvSpPr>
            <a:spLocks noChangeShapeType="1"/>
          </p:cNvSpPr>
          <p:nvPr/>
        </p:nvSpPr>
        <p:spPr bwMode="auto">
          <a:xfrm>
            <a:off x="2743200" y="3124200"/>
            <a:ext cx="3581400" cy="0"/>
          </a:xfrm>
          <a:prstGeom prst="line">
            <a:avLst/>
          </a:prstGeom>
          <a:noFill/>
          <a:ln w="44450">
            <a:solidFill>
              <a:srgbClr val="99CC00"/>
            </a:solidFill>
            <a:round/>
            <a:headEnd/>
            <a:tailEnd/>
          </a:ln>
          <a:effectLst/>
        </p:spPr>
        <p:txBody>
          <a:bodyPr anchor="ctr"/>
          <a:lstStyle/>
          <a:p>
            <a:endParaRPr lang="en-GB"/>
          </a:p>
        </p:txBody>
      </p:sp>
      <p:sp>
        <p:nvSpPr>
          <p:cNvPr id="222214" name="Line 6"/>
          <p:cNvSpPr>
            <a:spLocks noChangeShapeType="1"/>
          </p:cNvSpPr>
          <p:nvPr/>
        </p:nvSpPr>
        <p:spPr bwMode="auto">
          <a:xfrm>
            <a:off x="2743200" y="3124200"/>
            <a:ext cx="0" cy="685800"/>
          </a:xfrm>
          <a:prstGeom prst="line">
            <a:avLst/>
          </a:prstGeom>
          <a:noFill/>
          <a:ln w="28575">
            <a:solidFill>
              <a:srgbClr val="A50021"/>
            </a:solidFill>
            <a:round/>
            <a:headEnd/>
            <a:tailEnd type="triangle" w="med" len="med"/>
          </a:ln>
          <a:effectLst/>
        </p:spPr>
        <p:txBody>
          <a:bodyPr anchor="ctr"/>
          <a:lstStyle/>
          <a:p>
            <a:endParaRPr lang="en-GB"/>
          </a:p>
        </p:txBody>
      </p:sp>
      <p:sp>
        <p:nvSpPr>
          <p:cNvPr id="222215" name="Line 7"/>
          <p:cNvSpPr>
            <a:spLocks noChangeShapeType="1"/>
          </p:cNvSpPr>
          <p:nvPr/>
        </p:nvSpPr>
        <p:spPr bwMode="auto">
          <a:xfrm>
            <a:off x="6324600" y="3124200"/>
            <a:ext cx="0" cy="685800"/>
          </a:xfrm>
          <a:prstGeom prst="line">
            <a:avLst/>
          </a:prstGeom>
          <a:noFill/>
          <a:ln w="28575">
            <a:solidFill>
              <a:srgbClr val="A50021"/>
            </a:solidFill>
            <a:round/>
            <a:headEnd/>
            <a:tailEnd type="triangle" w="med" len="med"/>
          </a:ln>
          <a:effectLst/>
        </p:spPr>
        <p:txBody>
          <a:bodyPr anchor="ctr"/>
          <a:lstStyle/>
          <a:p>
            <a:endParaRPr lang="en-GB"/>
          </a:p>
        </p:txBody>
      </p:sp>
      <p:sp>
        <p:nvSpPr>
          <p:cNvPr id="222217" name="Text Box 9"/>
          <p:cNvSpPr txBox="1">
            <a:spLocks noChangeArrowheads="1"/>
          </p:cNvSpPr>
          <p:nvPr/>
        </p:nvSpPr>
        <p:spPr bwMode="auto">
          <a:xfrm>
            <a:off x="2133600" y="3900488"/>
            <a:ext cx="1430338" cy="519112"/>
          </a:xfrm>
          <a:prstGeom prst="rect">
            <a:avLst/>
          </a:prstGeom>
          <a:noFill/>
          <a:ln w="9525">
            <a:noFill/>
            <a:miter lim="800000"/>
            <a:headEnd/>
            <a:tailEnd/>
          </a:ln>
          <a:effectLst/>
        </p:spPr>
        <p:txBody>
          <a:bodyPr wrap="none">
            <a:spAutoFit/>
          </a:bodyPr>
          <a:lstStyle/>
          <a:p>
            <a:r>
              <a:rPr lang="en-US" sz="2800">
                <a:effectLst>
                  <a:outerShdw blurRad="38100" dist="38100" dir="2700000" algn="tl">
                    <a:srgbClr val="000000"/>
                  </a:outerShdw>
                </a:effectLst>
              </a:rPr>
              <a:t>Patients</a:t>
            </a:r>
          </a:p>
        </p:txBody>
      </p:sp>
      <p:sp>
        <p:nvSpPr>
          <p:cNvPr id="222218" name="Text Box 10"/>
          <p:cNvSpPr txBox="1">
            <a:spLocks noChangeArrowheads="1"/>
          </p:cNvSpPr>
          <p:nvPr/>
        </p:nvSpPr>
        <p:spPr bwMode="auto">
          <a:xfrm>
            <a:off x="5805488" y="3930650"/>
            <a:ext cx="1509712" cy="946150"/>
          </a:xfrm>
          <a:prstGeom prst="rect">
            <a:avLst/>
          </a:prstGeom>
          <a:noFill/>
          <a:ln w="9525">
            <a:noFill/>
            <a:miter lim="800000"/>
            <a:headEnd/>
            <a:tailEnd/>
          </a:ln>
          <a:effectLst/>
        </p:spPr>
        <p:txBody>
          <a:bodyPr wrap="none">
            <a:spAutoFit/>
          </a:bodyPr>
          <a:lstStyle/>
          <a:p>
            <a:pPr eaLnBrk="1" hangingPunct="1">
              <a:spcBef>
                <a:spcPct val="20000"/>
              </a:spcBef>
              <a:buClr>
                <a:schemeClr val="hlink"/>
              </a:buClr>
              <a:buSzPct val="65000"/>
              <a:buFont typeface="Wingdings" pitchFamily="2" charset="2"/>
              <a:buNone/>
            </a:pPr>
            <a:r>
              <a:rPr lang="en-US" sz="2800">
                <a:effectLst>
                  <a:outerShdw blurRad="38100" dist="38100" dir="2700000" algn="tl">
                    <a:srgbClr val="000000"/>
                  </a:outerShdw>
                </a:effectLst>
              </a:rPr>
              <a:t>Carriers </a:t>
            </a:r>
          </a:p>
          <a:p>
            <a:endParaRPr lang="en-US" sz="2800"/>
          </a:p>
        </p:txBody>
      </p:sp>
      <p:pic>
        <p:nvPicPr>
          <p:cNvPr id="222223" name="Picture 15"/>
          <p:cNvPicPr>
            <a:picLocks noGrp="1" noChangeAspect="1" noChangeArrowheads="1"/>
          </p:cNvPicPr>
          <p:nvPr>
            <p:ph sz="half" idx="2"/>
          </p:nvPr>
        </p:nvPicPr>
        <p:blipFill>
          <a:blip r:embed="rId3" cstate="print"/>
          <a:srcRect/>
          <a:stretch>
            <a:fillRect/>
          </a:stretch>
        </p:blipFill>
        <p:spPr>
          <a:xfrm>
            <a:off x="9363075" y="4724400"/>
            <a:ext cx="2447925" cy="1871663"/>
          </a:xfrm>
          <a:noFill/>
          <a:ln/>
        </p:spPr>
      </p:pic>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22210"/>
                                        </p:tgtEl>
                                        <p:attrNameLst>
                                          <p:attrName>style.visibility</p:attrName>
                                        </p:attrNameLst>
                                      </p:cBhvr>
                                      <p:to>
                                        <p:strVal val="visible"/>
                                      </p:to>
                                    </p:set>
                                    <p:animEffect transition="in" filter="checkerboard(across)">
                                      <p:cBhvr>
                                        <p:cTn id="7" dur="500"/>
                                        <p:tgtEl>
                                          <p:spTgt spid="222210"/>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22212"/>
                                        </p:tgtEl>
                                        <p:attrNameLst>
                                          <p:attrName>style.visibility</p:attrName>
                                        </p:attrNameLst>
                                      </p:cBhvr>
                                      <p:to>
                                        <p:strVal val="visible"/>
                                      </p:to>
                                    </p:set>
                                    <p:animEffect transition="in" filter="wipe(up)">
                                      <p:cBhvr>
                                        <p:cTn id="11" dur="500"/>
                                        <p:tgtEl>
                                          <p:spTgt spid="222212"/>
                                        </p:tgtEl>
                                      </p:cBhvr>
                                    </p:animEffect>
                                  </p:childTnLst>
                                </p:cTn>
                              </p:par>
                            </p:childTnLst>
                          </p:cTn>
                        </p:par>
                        <p:par>
                          <p:cTn id="12" fill="hold">
                            <p:stCondLst>
                              <p:cond delay="1000"/>
                            </p:stCondLst>
                            <p:childTnLst>
                              <p:par>
                                <p:cTn id="13" presetID="5" presetClass="entr" presetSubtype="10" fill="hold" grpId="0" nodeType="afterEffect">
                                  <p:stCondLst>
                                    <p:cond delay="0"/>
                                  </p:stCondLst>
                                  <p:childTnLst>
                                    <p:set>
                                      <p:cBhvr>
                                        <p:cTn id="14" dur="1" fill="hold">
                                          <p:stCondLst>
                                            <p:cond delay="0"/>
                                          </p:stCondLst>
                                        </p:cTn>
                                        <p:tgtEl>
                                          <p:spTgt spid="222213"/>
                                        </p:tgtEl>
                                        <p:attrNameLst>
                                          <p:attrName>style.visibility</p:attrName>
                                        </p:attrNameLst>
                                      </p:cBhvr>
                                      <p:to>
                                        <p:strVal val="visible"/>
                                      </p:to>
                                    </p:set>
                                    <p:animEffect transition="in" filter="checkerboard(across)">
                                      <p:cBhvr>
                                        <p:cTn id="15" dur="500"/>
                                        <p:tgtEl>
                                          <p:spTgt spid="222213"/>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222214"/>
                                        </p:tgtEl>
                                        <p:attrNameLst>
                                          <p:attrName>style.visibility</p:attrName>
                                        </p:attrNameLst>
                                      </p:cBhvr>
                                      <p:to>
                                        <p:strVal val="visible"/>
                                      </p:to>
                                    </p:set>
                                    <p:animEffect transition="in" filter="wipe(up)">
                                      <p:cBhvr>
                                        <p:cTn id="18" dur="500"/>
                                        <p:tgtEl>
                                          <p:spTgt spid="222214"/>
                                        </p:tgtEl>
                                      </p:cBhvr>
                                    </p:animEffect>
                                  </p:childTnLst>
                                </p:cTn>
                              </p:par>
                              <p:par>
                                <p:cTn id="19" presetID="8" presetClass="entr" presetSubtype="16" fill="hold" grpId="0" nodeType="withEffect">
                                  <p:stCondLst>
                                    <p:cond delay="0"/>
                                  </p:stCondLst>
                                  <p:childTnLst>
                                    <p:set>
                                      <p:cBhvr>
                                        <p:cTn id="20" dur="1" fill="hold">
                                          <p:stCondLst>
                                            <p:cond delay="0"/>
                                          </p:stCondLst>
                                        </p:cTn>
                                        <p:tgtEl>
                                          <p:spTgt spid="222217"/>
                                        </p:tgtEl>
                                        <p:attrNameLst>
                                          <p:attrName>style.visibility</p:attrName>
                                        </p:attrNameLst>
                                      </p:cBhvr>
                                      <p:to>
                                        <p:strVal val="visible"/>
                                      </p:to>
                                    </p:set>
                                    <p:animEffect transition="in" filter="diamond(in)">
                                      <p:cBhvr>
                                        <p:cTn id="21" dur="2000"/>
                                        <p:tgtEl>
                                          <p:spTgt spid="222217"/>
                                        </p:tgtEl>
                                      </p:cBhvr>
                                    </p:animEffect>
                                  </p:childTnLst>
                                </p:cTn>
                              </p:par>
                              <p:par>
                                <p:cTn id="22" presetID="8" presetClass="entr" presetSubtype="16" fill="hold" grpId="0" nodeType="withEffect">
                                  <p:stCondLst>
                                    <p:cond delay="0"/>
                                  </p:stCondLst>
                                  <p:childTnLst>
                                    <p:set>
                                      <p:cBhvr>
                                        <p:cTn id="23" dur="1" fill="hold">
                                          <p:stCondLst>
                                            <p:cond delay="0"/>
                                          </p:stCondLst>
                                        </p:cTn>
                                        <p:tgtEl>
                                          <p:spTgt spid="222219"/>
                                        </p:tgtEl>
                                        <p:attrNameLst>
                                          <p:attrName>style.visibility</p:attrName>
                                        </p:attrNameLst>
                                      </p:cBhvr>
                                      <p:to>
                                        <p:strVal val="visible"/>
                                      </p:to>
                                    </p:set>
                                    <p:animEffect transition="in" filter="diamond(in)">
                                      <p:cBhvr>
                                        <p:cTn id="24" dur="2000"/>
                                        <p:tgtEl>
                                          <p:spTgt spid="222219"/>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222215"/>
                                        </p:tgtEl>
                                        <p:attrNameLst>
                                          <p:attrName>style.visibility</p:attrName>
                                        </p:attrNameLst>
                                      </p:cBhvr>
                                      <p:to>
                                        <p:strVal val="visible"/>
                                      </p:to>
                                    </p:set>
                                    <p:animEffect transition="in" filter="wipe(up)">
                                      <p:cBhvr>
                                        <p:cTn id="27" dur="500"/>
                                        <p:tgtEl>
                                          <p:spTgt spid="222215"/>
                                        </p:tgtEl>
                                      </p:cBhvr>
                                    </p:animEffect>
                                  </p:childTnLst>
                                </p:cTn>
                              </p:par>
                              <p:par>
                                <p:cTn id="28" presetID="8" presetClass="entr" presetSubtype="16" fill="hold" grpId="0" nodeType="withEffect">
                                  <p:stCondLst>
                                    <p:cond delay="0"/>
                                  </p:stCondLst>
                                  <p:childTnLst>
                                    <p:set>
                                      <p:cBhvr>
                                        <p:cTn id="29" dur="1" fill="hold">
                                          <p:stCondLst>
                                            <p:cond delay="0"/>
                                          </p:stCondLst>
                                        </p:cTn>
                                        <p:tgtEl>
                                          <p:spTgt spid="222220"/>
                                        </p:tgtEl>
                                        <p:attrNameLst>
                                          <p:attrName>style.visibility</p:attrName>
                                        </p:attrNameLst>
                                      </p:cBhvr>
                                      <p:to>
                                        <p:strVal val="visible"/>
                                      </p:to>
                                    </p:set>
                                    <p:animEffect transition="in" filter="diamond(in)">
                                      <p:cBhvr>
                                        <p:cTn id="30" dur="2000"/>
                                        <p:tgtEl>
                                          <p:spTgt spid="222220"/>
                                        </p:tgtEl>
                                      </p:cBhvr>
                                    </p:animEffect>
                                  </p:childTnLst>
                                </p:cTn>
                              </p:par>
                              <p:par>
                                <p:cTn id="31" presetID="8" presetClass="entr" presetSubtype="16" fill="hold" grpId="0" nodeType="withEffect">
                                  <p:stCondLst>
                                    <p:cond delay="0"/>
                                  </p:stCondLst>
                                  <p:childTnLst>
                                    <p:set>
                                      <p:cBhvr>
                                        <p:cTn id="32" dur="1" fill="hold">
                                          <p:stCondLst>
                                            <p:cond delay="0"/>
                                          </p:stCondLst>
                                        </p:cTn>
                                        <p:tgtEl>
                                          <p:spTgt spid="222218"/>
                                        </p:tgtEl>
                                        <p:attrNameLst>
                                          <p:attrName>style.visibility</p:attrName>
                                        </p:attrNameLst>
                                      </p:cBhvr>
                                      <p:to>
                                        <p:strVal val="visible"/>
                                      </p:to>
                                    </p:set>
                                    <p:animEffect transition="in" filter="diamond(in)">
                                      <p:cBhvr>
                                        <p:cTn id="33" dur="2000"/>
                                        <p:tgtEl>
                                          <p:spTgt spid="222218"/>
                                        </p:tgtEl>
                                      </p:cBhvr>
                                    </p:animEffect>
                                  </p:childTnLst>
                                </p:cTn>
                              </p:par>
                            </p:childTnLst>
                          </p:cTn>
                        </p:par>
                        <p:par>
                          <p:cTn id="34" fill="hold">
                            <p:stCondLst>
                              <p:cond delay="3000"/>
                            </p:stCondLst>
                            <p:childTnLst>
                              <p:par>
                                <p:cTn id="35" presetID="5" presetClass="entr" presetSubtype="10" fill="hold" nodeType="afterEffect">
                                  <p:stCondLst>
                                    <p:cond delay="0"/>
                                  </p:stCondLst>
                                  <p:childTnLst>
                                    <p:set>
                                      <p:cBhvr>
                                        <p:cTn id="36" dur="1" fill="hold">
                                          <p:stCondLst>
                                            <p:cond delay="0"/>
                                          </p:stCondLst>
                                        </p:cTn>
                                        <p:tgtEl>
                                          <p:spTgt spid="222221"/>
                                        </p:tgtEl>
                                        <p:attrNameLst>
                                          <p:attrName>style.visibility</p:attrName>
                                        </p:attrNameLst>
                                      </p:cBhvr>
                                      <p:to>
                                        <p:strVal val="visible"/>
                                      </p:to>
                                    </p:set>
                                    <p:animEffect transition="in" filter="checkerboard(across)">
                                      <p:cBhvr>
                                        <p:cTn id="37" dur="500"/>
                                        <p:tgtEl>
                                          <p:spTgt spid="222221"/>
                                        </p:tgtEl>
                                      </p:cBhvr>
                                    </p:animEffect>
                                  </p:childTnLst>
                                </p:cTn>
                              </p:par>
                            </p:childTnLst>
                          </p:cTn>
                        </p:par>
                        <p:par>
                          <p:cTn id="38" fill="hold">
                            <p:stCondLst>
                              <p:cond delay="3500"/>
                            </p:stCondLst>
                            <p:childTnLst>
                              <p:par>
                                <p:cTn id="39" presetID="26" presetClass="emph" presetSubtype="0" repeatCount="indefinite" fill="hold" nodeType="afterEffect">
                                  <p:stCondLst>
                                    <p:cond delay="0"/>
                                  </p:stCondLst>
                                  <p:childTnLst>
                                    <p:animEffect transition="out" filter="fade">
                                      <p:cBhvr>
                                        <p:cTn id="40" dur="500" tmFilter="0, 0; .2, .5; .8, .5; 1, 0"/>
                                        <p:tgtEl>
                                          <p:spTgt spid="222221"/>
                                        </p:tgtEl>
                                      </p:cBhvr>
                                    </p:animEffect>
                                    <p:animScale>
                                      <p:cBhvr>
                                        <p:cTn id="41" dur="250" autoRev="1" fill="hold"/>
                                        <p:tgtEl>
                                          <p:spTgt spid="222221"/>
                                        </p:tgtEl>
                                      </p:cBhvr>
                                      <p:by x="105000" y="105000"/>
                                    </p:animScale>
                                  </p:childTnLst>
                                </p:cTn>
                              </p:par>
                            </p:childTnLst>
                          </p:cTn>
                        </p:par>
                        <p:par>
                          <p:cTn id="42" fill="hold">
                            <p:stCondLst>
                              <p:cond delay="4000"/>
                            </p:stCondLst>
                            <p:childTnLst>
                              <p:par>
                                <p:cTn id="43" presetID="35" presetClass="path" presetSubtype="0" accel="50000" decel="50000" fill="hold" nodeType="afterEffect">
                                  <p:stCondLst>
                                    <p:cond delay="0"/>
                                  </p:stCondLst>
                                  <p:childTnLst>
                                    <p:animMotion origin="layout" path="M -2.5E-6 3.08368E-6 L -0.44948 -0.00301 " pathEditMode="relative" rAng="0" ptsTypes="AA">
                                      <p:cBhvr>
                                        <p:cTn id="44" dur="2000" fill="hold"/>
                                        <p:tgtEl>
                                          <p:spTgt spid="222223"/>
                                        </p:tgtEl>
                                        <p:attrNameLst>
                                          <p:attrName>ppt_x</p:attrName>
                                          <p:attrName>ppt_y</p:attrName>
                                        </p:attrNameLst>
                                      </p:cBhvr>
                                      <p:rCtr x="-225" y="-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220" grpId="0" animBg="1"/>
      <p:bldP spid="222219" grpId="0" animBg="1"/>
      <p:bldP spid="222210" grpId="0"/>
      <p:bldP spid="222212" grpId="0" animBg="1"/>
      <p:bldP spid="222213" grpId="0" animBg="1"/>
      <p:bldP spid="222214" grpId="0" animBg="1"/>
      <p:bldP spid="222215" grpId="0" animBg="1"/>
      <p:bldP spid="222217" grpId="0"/>
      <p:bldP spid="2222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152400" y="2667000"/>
            <a:ext cx="8839200" cy="2514600"/>
          </a:xfrm>
        </p:spPr>
        <p:txBody>
          <a:bodyPr/>
          <a:lstStyle/>
          <a:p>
            <a:pPr algn="l"/>
            <a:r>
              <a:rPr lang="en-US" sz="3200"/>
              <a:t>A person or animal that harbours a specific infectious agent in the absence of discernable clinical disease and serves as a potential source of infection. </a:t>
            </a:r>
          </a:p>
        </p:txBody>
      </p:sp>
      <p:sp>
        <p:nvSpPr>
          <p:cNvPr id="9220" name="Text Box 4"/>
          <p:cNvSpPr txBox="1">
            <a:spLocks noChangeArrowheads="1"/>
          </p:cNvSpPr>
          <p:nvPr/>
        </p:nvSpPr>
        <p:spPr bwMode="auto">
          <a:xfrm>
            <a:off x="762000" y="4876800"/>
            <a:ext cx="6492875" cy="1190625"/>
          </a:xfrm>
          <a:prstGeom prst="rect">
            <a:avLst/>
          </a:prstGeom>
          <a:noFill/>
          <a:ln w="9525">
            <a:noFill/>
            <a:miter lim="800000"/>
            <a:headEnd/>
            <a:tailEnd/>
          </a:ln>
          <a:effectLst/>
        </p:spPr>
        <p:txBody>
          <a:bodyPr>
            <a:spAutoFit/>
          </a:bodyPr>
          <a:lstStyle/>
          <a:p>
            <a:pPr marL="457200" indent="-457200">
              <a:buFontTx/>
              <a:buAutoNum type="alphaLcPeriod"/>
            </a:pPr>
            <a:endParaRPr lang="en-US" sz="1800"/>
          </a:p>
          <a:p>
            <a:pPr marL="457200" indent="-457200">
              <a:buFontTx/>
              <a:buAutoNum type="alphaLcPeriod"/>
            </a:pPr>
            <a:endParaRPr lang="en-US" sz="1800"/>
          </a:p>
          <a:p>
            <a:pPr marL="457200" indent="-457200">
              <a:buFontTx/>
              <a:buAutoNum type="alphaLcPeriod"/>
            </a:pPr>
            <a:endParaRPr lang="en-US" sz="1800"/>
          </a:p>
          <a:p>
            <a:pPr marL="457200" indent="-457200">
              <a:buFontTx/>
              <a:buAutoNum type="alphaLcPeriod"/>
            </a:pPr>
            <a:endParaRPr lang="en-US" sz="1800"/>
          </a:p>
        </p:txBody>
      </p:sp>
      <p:sp>
        <p:nvSpPr>
          <p:cNvPr id="9222" name="chair1"/>
          <p:cNvSpPr>
            <a:spLocks noEditPoints="1" noChangeArrowheads="1"/>
          </p:cNvSpPr>
          <p:nvPr/>
        </p:nvSpPr>
        <p:spPr bwMode="auto">
          <a:xfrm>
            <a:off x="838200" y="304800"/>
            <a:ext cx="6781800" cy="1905000"/>
          </a:xfrm>
          <a:custGeom>
            <a:avLst/>
            <a:gdLst>
              <a:gd name="T0" fmla="*/ 10800 w 21600"/>
              <a:gd name="T1" fmla="*/ 0 h 21600"/>
              <a:gd name="T2" fmla="*/ 21600 w 21600"/>
              <a:gd name="T3" fmla="*/ 10800 h 21600"/>
              <a:gd name="T4" fmla="*/ 10800 w 21600"/>
              <a:gd name="T5" fmla="*/ 21600 h 21600"/>
              <a:gd name="T6" fmla="*/ 0 w 21600"/>
              <a:gd name="T7" fmla="*/ 10800 h 21600"/>
              <a:gd name="T8" fmla="*/ 1593 w 21600"/>
              <a:gd name="T9" fmla="*/ 7848 h 21600"/>
              <a:gd name="T10" fmla="*/ 20317 w 21600"/>
              <a:gd name="T11" fmla="*/ 17575 h 21600"/>
            </a:gdLst>
            <a:ahLst/>
            <a:cxnLst>
              <a:cxn ang="0">
                <a:pos x="T0" y="T1"/>
              </a:cxn>
              <a:cxn ang="0">
                <a:pos x="T2" y="T3"/>
              </a:cxn>
              <a:cxn ang="0">
                <a:pos x="T4" y="T5"/>
              </a:cxn>
              <a:cxn ang="0">
                <a:pos x="T6" y="T7"/>
              </a:cxn>
            </a:cxnLst>
            <a:rect l="T8" t="T9" r="T10" b="T11"/>
            <a:pathLst>
              <a:path w="21600" h="21600" extrusionOk="0">
                <a:moveTo>
                  <a:pt x="17752" y="5993"/>
                </a:moveTo>
                <a:lnTo>
                  <a:pt x="13862" y="5993"/>
                </a:lnTo>
                <a:lnTo>
                  <a:pt x="13862" y="3443"/>
                </a:lnTo>
                <a:lnTo>
                  <a:pt x="18455" y="3443"/>
                </a:lnTo>
                <a:lnTo>
                  <a:pt x="18952" y="3443"/>
                </a:lnTo>
                <a:lnTo>
                  <a:pt x="19448" y="3354"/>
                </a:lnTo>
                <a:lnTo>
                  <a:pt x="19697" y="3220"/>
                </a:lnTo>
                <a:lnTo>
                  <a:pt x="20234" y="3041"/>
                </a:lnTo>
                <a:lnTo>
                  <a:pt x="20566" y="2817"/>
                </a:lnTo>
                <a:lnTo>
                  <a:pt x="20731" y="2460"/>
                </a:lnTo>
                <a:lnTo>
                  <a:pt x="20897" y="2102"/>
                </a:lnTo>
                <a:lnTo>
                  <a:pt x="20897" y="1744"/>
                </a:lnTo>
                <a:lnTo>
                  <a:pt x="20897" y="1431"/>
                </a:lnTo>
                <a:lnTo>
                  <a:pt x="20731" y="1073"/>
                </a:lnTo>
                <a:lnTo>
                  <a:pt x="20566" y="716"/>
                </a:lnTo>
                <a:lnTo>
                  <a:pt x="20234" y="492"/>
                </a:lnTo>
                <a:lnTo>
                  <a:pt x="19697" y="224"/>
                </a:lnTo>
                <a:lnTo>
                  <a:pt x="19448" y="134"/>
                </a:lnTo>
                <a:lnTo>
                  <a:pt x="18952" y="0"/>
                </a:lnTo>
                <a:lnTo>
                  <a:pt x="18455" y="0"/>
                </a:lnTo>
                <a:lnTo>
                  <a:pt x="10966" y="0"/>
                </a:lnTo>
                <a:lnTo>
                  <a:pt x="3641" y="0"/>
                </a:lnTo>
                <a:lnTo>
                  <a:pt x="3145" y="0"/>
                </a:lnTo>
                <a:lnTo>
                  <a:pt x="2648" y="134"/>
                </a:lnTo>
                <a:lnTo>
                  <a:pt x="2276" y="224"/>
                </a:lnTo>
                <a:lnTo>
                  <a:pt x="1945" y="492"/>
                </a:lnTo>
                <a:lnTo>
                  <a:pt x="1697" y="716"/>
                </a:lnTo>
                <a:lnTo>
                  <a:pt x="1366" y="1073"/>
                </a:lnTo>
                <a:lnTo>
                  <a:pt x="1200" y="1431"/>
                </a:lnTo>
                <a:lnTo>
                  <a:pt x="1200" y="1744"/>
                </a:lnTo>
                <a:lnTo>
                  <a:pt x="1200" y="2102"/>
                </a:lnTo>
                <a:lnTo>
                  <a:pt x="1366" y="2460"/>
                </a:lnTo>
                <a:lnTo>
                  <a:pt x="1697" y="2817"/>
                </a:lnTo>
                <a:lnTo>
                  <a:pt x="1945" y="3041"/>
                </a:lnTo>
                <a:lnTo>
                  <a:pt x="2276" y="3220"/>
                </a:lnTo>
                <a:lnTo>
                  <a:pt x="2648" y="3354"/>
                </a:lnTo>
                <a:lnTo>
                  <a:pt x="3145" y="3443"/>
                </a:lnTo>
                <a:lnTo>
                  <a:pt x="3641" y="3443"/>
                </a:lnTo>
                <a:lnTo>
                  <a:pt x="8152" y="3443"/>
                </a:lnTo>
                <a:lnTo>
                  <a:pt x="8152" y="5993"/>
                </a:lnTo>
                <a:lnTo>
                  <a:pt x="3890" y="5993"/>
                </a:lnTo>
                <a:lnTo>
                  <a:pt x="3145" y="6127"/>
                </a:lnTo>
                <a:lnTo>
                  <a:pt x="2276" y="6306"/>
                </a:lnTo>
                <a:lnTo>
                  <a:pt x="1697" y="6663"/>
                </a:lnTo>
                <a:lnTo>
                  <a:pt x="1200" y="7155"/>
                </a:lnTo>
                <a:lnTo>
                  <a:pt x="662" y="7737"/>
                </a:lnTo>
                <a:lnTo>
                  <a:pt x="166" y="8273"/>
                </a:lnTo>
                <a:lnTo>
                  <a:pt x="0" y="8989"/>
                </a:lnTo>
                <a:lnTo>
                  <a:pt x="0" y="9525"/>
                </a:lnTo>
                <a:lnTo>
                  <a:pt x="0" y="10822"/>
                </a:lnTo>
                <a:lnTo>
                  <a:pt x="0" y="15831"/>
                </a:lnTo>
                <a:lnTo>
                  <a:pt x="166" y="16547"/>
                </a:lnTo>
                <a:lnTo>
                  <a:pt x="662" y="17307"/>
                </a:lnTo>
                <a:lnTo>
                  <a:pt x="1697" y="18380"/>
                </a:lnTo>
                <a:lnTo>
                  <a:pt x="2814" y="19275"/>
                </a:lnTo>
                <a:lnTo>
                  <a:pt x="3641" y="19766"/>
                </a:lnTo>
                <a:lnTo>
                  <a:pt x="4428" y="20169"/>
                </a:lnTo>
                <a:lnTo>
                  <a:pt x="5421" y="20527"/>
                </a:lnTo>
                <a:lnTo>
                  <a:pt x="6372" y="20884"/>
                </a:lnTo>
                <a:lnTo>
                  <a:pt x="7572" y="21242"/>
                </a:lnTo>
                <a:lnTo>
                  <a:pt x="8648" y="21466"/>
                </a:lnTo>
                <a:lnTo>
                  <a:pt x="9766" y="21600"/>
                </a:lnTo>
                <a:lnTo>
                  <a:pt x="11131" y="21600"/>
                </a:lnTo>
                <a:lnTo>
                  <a:pt x="12414" y="21600"/>
                </a:lnTo>
                <a:lnTo>
                  <a:pt x="13779" y="21466"/>
                </a:lnTo>
                <a:lnTo>
                  <a:pt x="14855" y="21242"/>
                </a:lnTo>
                <a:lnTo>
                  <a:pt x="15807" y="20884"/>
                </a:lnTo>
                <a:lnTo>
                  <a:pt x="16841" y="20527"/>
                </a:lnTo>
                <a:lnTo>
                  <a:pt x="17669" y="20169"/>
                </a:lnTo>
                <a:lnTo>
                  <a:pt x="18455" y="19766"/>
                </a:lnTo>
                <a:lnTo>
                  <a:pt x="19117" y="19275"/>
                </a:lnTo>
                <a:lnTo>
                  <a:pt x="20234" y="18380"/>
                </a:lnTo>
                <a:lnTo>
                  <a:pt x="21062" y="17307"/>
                </a:lnTo>
                <a:lnTo>
                  <a:pt x="21600" y="16547"/>
                </a:lnTo>
                <a:lnTo>
                  <a:pt x="21600" y="15831"/>
                </a:lnTo>
                <a:lnTo>
                  <a:pt x="21600" y="10733"/>
                </a:lnTo>
                <a:lnTo>
                  <a:pt x="21600" y="9525"/>
                </a:lnTo>
                <a:lnTo>
                  <a:pt x="21600" y="8989"/>
                </a:lnTo>
                <a:lnTo>
                  <a:pt x="21434" y="8273"/>
                </a:lnTo>
                <a:lnTo>
                  <a:pt x="21062" y="7737"/>
                </a:lnTo>
                <a:lnTo>
                  <a:pt x="20566" y="7155"/>
                </a:lnTo>
                <a:lnTo>
                  <a:pt x="19903" y="6663"/>
                </a:lnTo>
                <a:lnTo>
                  <a:pt x="19283" y="6306"/>
                </a:lnTo>
                <a:lnTo>
                  <a:pt x="18621" y="6127"/>
                </a:lnTo>
                <a:lnTo>
                  <a:pt x="17752" y="5993"/>
                </a:lnTo>
                <a:close/>
              </a:path>
              <a:path w="21600" h="21600" extrusionOk="0">
                <a:moveTo>
                  <a:pt x="8152" y="3443"/>
                </a:moveTo>
                <a:lnTo>
                  <a:pt x="13862" y="3443"/>
                </a:lnTo>
              </a:path>
              <a:path w="21600" h="21600" extrusionOk="0">
                <a:moveTo>
                  <a:pt x="8152" y="5993"/>
                </a:moveTo>
                <a:lnTo>
                  <a:pt x="13862" y="5993"/>
                </a:lnTo>
              </a:path>
            </a:pathLst>
          </a:custGeom>
          <a:gradFill rotWithShape="1">
            <a:gsLst>
              <a:gs pos="0">
                <a:srgbClr val="763656"/>
              </a:gs>
              <a:gs pos="50000">
                <a:srgbClr val="339966"/>
              </a:gs>
              <a:gs pos="100000">
                <a:srgbClr val="763656"/>
              </a:gs>
            </a:gsLst>
            <a:lin ang="5400000" scaled="1"/>
          </a:gradFill>
          <a:ln w="9525">
            <a:solidFill>
              <a:srgbClr val="000000"/>
            </a:solidFill>
            <a:miter lim="800000"/>
            <a:headEnd/>
            <a:tailEnd/>
          </a:ln>
          <a:effectLst>
            <a:outerShdw dist="107763" dir="2700000" algn="ctr" rotWithShape="0">
              <a:srgbClr val="808080"/>
            </a:outerShdw>
          </a:effectLst>
        </p:spPr>
        <p:txBody>
          <a:bodyPr/>
          <a:lstStyle/>
          <a:p>
            <a:pPr algn="ctr"/>
            <a:r>
              <a:rPr lang="en-US" sz="5400">
                <a:solidFill>
                  <a:srgbClr val="000000"/>
                </a:solidFill>
              </a:rPr>
              <a:t>Carrier</a:t>
            </a:r>
          </a:p>
        </p:txBody>
      </p:sp>
    </p:spTree>
  </p:cSld>
  <p:clrMapOvr>
    <a:masterClrMapping/>
  </p:clrMapOvr>
  <p:transition>
    <p:cover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wedge">
                                      <p:cBhvr>
                                        <p:cTn id="7" dur="1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7707" name="Oval 11"/>
          <p:cNvSpPr>
            <a:spLocks noChangeArrowheads="1"/>
          </p:cNvSpPr>
          <p:nvPr/>
        </p:nvSpPr>
        <p:spPr bwMode="auto">
          <a:xfrm>
            <a:off x="3429000" y="4953000"/>
            <a:ext cx="5562600" cy="1143000"/>
          </a:xfrm>
          <a:prstGeom prst="ellipse">
            <a:avLst/>
          </a:prstGeom>
          <a:gradFill rotWithShape="1">
            <a:gsLst>
              <a:gs pos="0">
                <a:srgbClr val="99CC00"/>
              </a:gs>
              <a:gs pos="50000">
                <a:srgbClr val="99CC00">
                  <a:gamma/>
                  <a:shade val="46275"/>
                  <a:invGamma/>
                </a:srgbClr>
              </a:gs>
              <a:gs pos="100000">
                <a:srgbClr val="99CC00"/>
              </a:gs>
            </a:gsLst>
            <a:lin ang="5400000" scaled="1"/>
          </a:gradFill>
          <a:ln w="9525">
            <a:solidFill>
              <a:schemeClr val="tx1"/>
            </a:solidFill>
            <a:round/>
            <a:headEnd/>
            <a:tailEnd/>
          </a:ln>
          <a:effectLst/>
        </p:spPr>
        <p:txBody>
          <a:bodyPr wrap="none" anchor="ctr"/>
          <a:lstStyle/>
          <a:p>
            <a:pPr algn="ctr"/>
            <a:r>
              <a:rPr lang="en-US"/>
              <a:t>Based on the duration</a:t>
            </a:r>
          </a:p>
        </p:txBody>
      </p:sp>
      <p:sp>
        <p:nvSpPr>
          <p:cNvPr id="157706" name="Oval 10"/>
          <p:cNvSpPr>
            <a:spLocks noChangeArrowheads="1"/>
          </p:cNvSpPr>
          <p:nvPr/>
        </p:nvSpPr>
        <p:spPr bwMode="auto">
          <a:xfrm>
            <a:off x="3429000" y="3581400"/>
            <a:ext cx="5562600" cy="1143000"/>
          </a:xfrm>
          <a:prstGeom prst="ellipse">
            <a:avLst/>
          </a:prstGeom>
          <a:gradFill rotWithShape="1">
            <a:gsLst>
              <a:gs pos="0">
                <a:srgbClr val="0000FF"/>
              </a:gs>
              <a:gs pos="100000">
                <a:srgbClr val="0000FF">
                  <a:gamma/>
                  <a:shade val="46275"/>
                  <a:invGamma/>
                </a:srgbClr>
              </a:gs>
            </a:gsLst>
            <a:lin ang="5400000" scaled="1"/>
          </a:gradFill>
          <a:ln w="9525">
            <a:solidFill>
              <a:schemeClr val="tx1"/>
            </a:solidFill>
            <a:round/>
            <a:headEnd/>
            <a:tailEnd/>
          </a:ln>
          <a:effectLst/>
        </p:spPr>
        <p:txBody>
          <a:bodyPr wrap="none" anchor="ctr"/>
          <a:lstStyle/>
          <a:p>
            <a:pPr algn="ctr"/>
            <a:r>
              <a:rPr lang="en-US"/>
              <a:t>Based on the portal of exit of infection</a:t>
            </a:r>
          </a:p>
        </p:txBody>
      </p:sp>
      <p:sp>
        <p:nvSpPr>
          <p:cNvPr id="157704" name="Oval 8"/>
          <p:cNvSpPr>
            <a:spLocks noChangeArrowheads="1"/>
          </p:cNvSpPr>
          <p:nvPr/>
        </p:nvSpPr>
        <p:spPr bwMode="auto">
          <a:xfrm>
            <a:off x="3429000" y="2362200"/>
            <a:ext cx="5257800" cy="1143000"/>
          </a:xfrm>
          <a:prstGeom prst="ellipse">
            <a:avLst/>
          </a:prstGeom>
          <a:gradFill rotWithShape="1">
            <a:gsLst>
              <a:gs pos="0">
                <a:schemeClr val="bg1"/>
              </a:gs>
              <a:gs pos="50000">
                <a:srgbClr val="FF6600"/>
              </a:gs>
              <a:gs pos="100000">
                <a:schemeClr val="bg1"/>
              </a:gs>
            </a:gsLst>
            <a:lin ang="5400000" scaled="1"/>
          </a:gradFill>
          <a:ln w="9525">
            <a:solidFill>
              <a:schemeClr val="tx1"/>
            </a:solidFill>
            <a:round/>
            <a:headEnd/>
            <a:tailEnd/>
          </a:ln>
          <a:effectLst/>
        </p:spPr>
        <p:txBody>
          <a:bodyPr wrap="none" anchor="ctr"/>
          <a:lstStyle/>
          <a:p>
            <a:pPr algn="ctr" eaLnBrk="1" hangingPunct="1">
              <a:spcBef>
                <a:spcPct val="20000"/>
              </a:spcBef>
              <a:buClr>
                <a:schemeClr val="hlink"/>
              </a:buClr>
              <a:buSzPct val="65000"/>
              <a:buFont typeface="Wingdings" pitchFamily="2" charset="2"/>
              <a:buNone/>
            </a:pPr>
            <a:r>
              <a:rPr lang="en-US"/>
              <a:t>Based on the stage of  disease</a:t>
            </a:r>
          </a:p>
        </p:txBody>
      </p:sp>
      <p:sp useBgFill="1">
        <p:nvSpPr>
          <p:cNvPr id="157701" name="Rectangle 5"/>
          <p:cNvSpPr>
            <a:spLocks noChangeArrowheads="1"/>
          </p:cNvSpPr>
          <p:nvPr/>
        </p:nvSpPr>
        <p:spPr bwMode="auto">
          <a:xfrm>
            <a:off x="762000" y="457200"/>
            <a:ext cx="6629400" cy="1524000"/>
          </a:xfrm>
          <a:prstGeom prst="rect">
            <a:avLst/>
          </a:prstGeom>
          <a:ln w="9525">
            <a:solidFill>
              <a:schemeClr val="tx1"/>
            </a:solidFill>
            <a:miter lim="800000"/>
            <a:headEnd/>
            <a:tailEnd/>
          </a:ln>
          <a:effectLst/>
        </p:spPr>
        <p:txBody>
          <a:bodyPr wrap="none" anchor="ctr"/>
          <a:lstStyle/>
          <a:p>
            <a:endParaRPr lang="en-GB"/>
          </a:p>
        </p:txBody>
      </p:sp>
      <p:sp>
        <p:nvSpPr>
          <p:cNvPr id="157698" name="Rectangle 2"/>
          <p:cNvSpPr>
            <a:spLocks noGrp="1" noChangeArrowheads="1"/>
          </p:cNvSpPr>
          <p:nvPr>
            <p:ph type="title"/>
          </p:nvPr>
        </p:nvSpPr>
        <p:spPr>
          <a:xfrm>
            <a:off x="-76200" y="609600"/>
            <a:ext cx="8686800" cy="1371600"/>
          </a:xfrm>
        </p:spPr>
        <p:txBody>
          <a:bodyPr/>
          <a:lstStyle/>
          <a:p>
            <a:r>
              <a:rPr lang="en-US" u="sng"/>
              <a:t>Classification of carriers</a:t>
            </a:r>
          </a:p>
        </p:txBody>
      </p:sp>
      <p:sp>
        <p:nvSpPr>
          <p:cNvPr id="157699" name="Rectangle 3"/>
          <p:cNvSpPr>
            <a:spLocks noGrp="1" noChangeArrowheads="1"/>
          </p:cNvSpPr>
          <p:nvPr>
            <p:ph type="body" idx="1"/>
          </p:nvPr>
        </p:nvSpPr>
        <p:spPr>
          <a:xfrm>
            <a:off x="228600" y="2743200"/>
            <a:ext cx="8229600" cy="1447800"/>
          </a:xfrm>
        </p:spPr>
        <p:txBody>
          <a:bodyPr/>
          <a:lstStyle/>
          <a:p>
            <a:pPr marL="609600" indent="-609600">
              <a:lnSpc>
                <a:spcPct val="80000"/>
              </a:lnSpc>
              <a:buFontTx/>
              <a:buNone/>
            </a:pPr>
            <a:endParaRPr lang="en-US" sz="7200"/>
          </a:p>
          <a:p>
            <a:pPr marL="609600" indent="-609600">
              <a:lnSpc>
                <a:spcPct val="80000"/>
              </a:lnSpc>
              <a:buFontTx/>
              <a:buNone/>
            </a:pPr>
            <a:r>
              <a:rPr lang="en-US" sz="200"/>
              <a:t> </a:t>
            </a:r>
          </a:p>
        </p:txBody>
      </p:sp>
      <p:sp>
        <p:nvSpPr>
          <p:cNvPr id="157700" name="Text Box 4"/>
          <p:cNvSpPr txBox="1">
            <a:spLocks noChangeArrowheads="1"/>
          </p:cNvSpPr>
          <p:nvPr/>
        </p:nvSpPr>
        <p:spPr bwMode="auto">
          <a:xfrm>
            <a:off x="3962400" y="6019800"/>
            <a:ext cx="641350" cy="3140075"/>
          </a:xfrm>
          <a:prstGeom prst="rect">
            <a:avLst/>
          </a:prstGeom>
          <a:noFill/>
          <a:ln w="9525">
            <a:noFill/>
            <a:miter lim="800000"/>
            <a:headEnd/>
            <a:tailEnd/>
          </a:ln>
          <a:effectLst/>
        </p:spPr>
        <p:txBody>
          <a:bodyPr wrap="none">
            <a:spAutoFit/>
          </a:bodyPr>
          <a:lstStyle/>
          <a:p>
            <a:pPr lvl="1"/>
            <a:endParaRPr lang="en-US" sz="4000"/>
          </a:p>
          <a:p>
            <a:pPr lvl="1"/>
            <a:endParaRPr lang="en-US" sz="4000"/>
          </a:p>
          <a:p>
            <a:pPr lvl="1"/>
            <a:endParaRPr lang="en-US" sz="4000"/>
          </a:p>
          <a:p>
            <a:pPr lvl="1"/>
            <a:endParaRPr lang="en-US" sz="4000"/>
          </a:p>
          <a:p>
            <a:pPr lvl="1"/>
            <a:endParaRPr lang="en-US" sz="4000"/>
          </a:p>
        </p:txBody>
      </p:sp>
      <p:sp>
        <p:nvSpPr>
          <p:cNvPr id="157702" name="Line 6"/>
          <p:cNvSpPr>
            <a:spLocks noChangeShapeType="1"/>
          </p:cNvSpPr>
          <p:nvPr/>
        </p:nvSpPr>
        <p:spPr bwMode="auto">
          <a:xfrm>
            <a:off x="1447800" y="2057400"/>
            <a:ext cx="0" cy="4343400"/>
          </a:xfrm>
          <a:prstGeom prst="line">
            <a:avLst/>
          </a:prstGeom>
          <a:noFill/>
          <a:ln w="50800">
            <a:solidFill>
              <a:schemeClr val="tx1"/>
            </a:solidFill>
            <a:round/>
            <a:headEnd type="oval" w="med" len="med"/>
            <a:tailEnd type="oval" w="med" len="med"/>
          </a:ln>
          <a:effectLst/>
        </p:spPr>
        <p:txBody>
          <a:bodyPr anchor="ctr"/>
          <a:lstStyle/>
          <a:p>
            <a:endParaRPr lang="en-GB"/>
          </a:p>
        </p:txBody>
      </p:sp>
      <p:sp>
        <p:nvSpPr>
          <p:cNvPr id="157703" name="Line 7"/>
          <p:cNvSpPr>
            <a:spLocks noChangeShapeType="1"/>
          </p:cNvSpPr>
          <p:nvPr/>
        </p:nvSpPr>
        <p:spPr bwMode="auto">
          <a:xfrm>
            <a:off x="1447800" y="2971800"/>
            <a:ext cx="1905000" cy="0"/>
          </a:xfrm>
          <a:prstGeom prst="line">
            <a:avLst/>
          </a:prstGeom>
          <a:noFill/>
          <a:ln w="38100">
            <a:solidFill>
              <a:srgbClr val="000000"/>
            </a:solidFill>
            <a:round/>
            <a:headEnd type="oval" w="med" len="med"/>
            <a:tailEnd type="oval" w="med" len="med"/>
          </a:ln>
          <a:effectLst/>
        </p:spPr>
        <p:txBody>
          <a:bodyPr anchor="ctr"/>
          <a:lstStyle/>
          <a:p>
            <a:endParaRPr lang="en-GB"/>
          </a:p>
        </p:txBody>
      </p:sp>
      <p:sp>
        <p:nvSpPr>
          <p:cNvPr id="157712" name="Line 16"/>
          <p:cNvSpPr>
            <a:spLocks noChangeShapeType="1"/>
          </p:cNvSpPr>
          <p:nvPr/>
        </p:nvSpPr>
        <p:spPr bwMode="auto">
          <a:xfrm>
            <a:off x="1447800" y="4114800"/>
            <a:ext cx="1905000" cy="0"/>
          </a:xfrm>
          <a:prstGeom prst="line">
            <a:avLst/>
          </a:prstGeom>
          <a:noFill/>
          <a:ln w="38100">
            <a:solidFill>
              <a:srgbClr val="000000"/>
            </a:solidFill>
            <a:round/>
            <a:headEnd type="oval" w="med" len="med"/>
            <a:tailEnd type="oval" w="med" len="med"/>
          </a:ln>
          <a:effectLst/>
        </p:spPr>
        <p:txBody>
          <a:bodyPr anchor="ctr"/>
          <a:lstStyle/>
          <a:p>
            <a:endParaRPr lang="en-GB"/>
          </a:p>
        </p:txBody>
      </p:sp>
      <p:sp>
        <p:nvSpPr>
          <p:cNvPr id="157713" name="Line 17"/>
          <p:cNvSpPr>
            <a:spLocks noChangeShapeType="1"/>
          </p:cNvSpPr>
          <p:nvPr/>
        </p:nvSpPr>
        <p:spPr bwMode="auto">
          <a:xfrm>
            <a:off x="1447800" y="5562600"/>
            <a:ext cx="1905000" cy="0"/>
          </a:xfrm>
          <a:prstGeom prst="line">
            <a:avLst/>
          </a:prstGeom>
          <a:noFill/>
          <a:ln w="38100">
            <a:solidFill>
              <a:srgbClr val="000000"/>
            </a:solidFill>
            <a:round/>
            <a:headEnd type="oval" w="med" len="med"/>
            <a:tailEnd type="oval" w="med" len="med"/>
          </a:ln>
          <a:effectLst/>
        </p:spPr>
        <p:txBody>
          <a:bodyPr anchor="ctr"/>
          <a:lstStyle/>
          <a:p>
            <a:endParaRPr lang="en-GB"/>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7698"/>
                                        </p:tgtEl>
                                        <p:attrNameLst>
                                          <p:attrName>style.visibility</p:attrName>
                                        </p:attrNameLst>
                                      </p:cBhvr>
                                      <p:to>
                                        <p:strVal val="visible"/>
                                      </p:to>
                                    </p:set>
                                    <p:anim calcmode="lin" valueType="num">
                                      <p:cBhvr additive="base">
                                        <p:cTn id="7" dur="500" fill="hold"/>
                                        <p:tgtEl>
                                          <p:spTgt spid="157698"/>
                                        </p:tgtEl>
                                        <p:attrNameLst>
                                          <p:attrName>ppt_x</p:attrName>
                                        </p:attrNameLst>
                                      </p:cBhvr>
                                      <p:tavLst>
                                        <p:tav tm="0">
                                          <p:val>
                                            <p:strVal val="#ppt_x"/>
                                          </p:val>
                                        </p:tav>
                                        <p:tav tm="100000">
                                          <p:val>
                                            <p:strVal val="#ppt_x"/>
                                          </p:val>
                                        </p:tav>
                                      </p:tavLst>
                                    </p:anim>
                                    <p:anim calcmode="lin" valueType="num">
                                      <p:cBhvr additive="base">
                                        <p:cTn id="8" dur="500" fill="hold"/>
                                        <p:tgtEl>
                                          <p:spTgt spid="15769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7701"/>
                                        </p:tgtEl>
                                        <p:attrNameLst>
                                          <p:attrName>style.visibility</p:attrName>
                                        </p:attrNameLst>
                                      </p:cBhvr>
                                      <p:to>
                                        <p:strVal val="visible"/>
                                      </p:to>
                                    </p:set>
                                    <p:anim calcmode="lin" valueType="num">
                                      <p:cBhvr additive="base">
                                        <p:cTn id="11" dur="500" fill="hold"/>
                                        <p:tgtEl>
                                          <p:spTgt spid="157701"/>
                                        </p:tgtEl>
                                        <p:attrNameLst>
                                          <p:attrName>ppt_x</p:attrName>
                                        </p:attrNameLst>
                                      </p:cBhvr>
                                      <p:tavLst>
                                        <p:tav tm="0">
                                          <p:val>
                                            <p:strVal val="#ppt_x"/>
                                          </p:val>
                                        </p:tav>
                                        <p:tav tm="100000">
                                          <p:val>
                                            <p:strVal val="#ppt_x"/>
                                          </p:val>
                                        </p:tav>
                                      </p:tavLst>
                                    </p:anim>
                                    <p:anim calcmode="lin" valueType="num">
                                      <p:cBhvr additive="base">
                                        <p:cTn id="12" dur="500" fill="hold"/>
                                        <p:tgtEl>
                                          <p:spTgt spid="157701"/>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157702"/>
                                        </p:tgtEl>
                                        <p:attrNameLst>
                                          <p:attrName>style.visibility</p:attrName>
                                        </p:attrNameLst>
                                      </p:cBhvr>
                                      <p:to>
                                        <p:strVal val="visible"/>
                                      </p:to>
                                    </p:set>
                                    <p:animEffect transition="in" filter="wipe(up)">
                                      <p:cBhvr>
                                        <p:cTn id="16" dur="500"/>
                                        <p:tgtEl>
                                          <p:spTgt spid="157702"/>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57703"/>
                                        </p:tgtEl>
                                        <p:attrNameLst>
                                          <p:attrName>style.visibility</p:attrName>
                                        </p:attrNameLst>
                                      </p:cBhvr>
                                      <p:to>
                                        <p:strVal val="visible"/>
                                      </p:to>
                                    </p:set>
                                    <p:animEffect transition="in" filter="wipe(left)">
                                      <p:cBhvr>
                                        <p:cTn id="20" dur="500"/>
                                        <p:tgtEl>
                                          <p:spTgt spid="157703"/>
                                        </p:tgtEl>
                                      </p:cBhvr>
                                    </p:animEffect>
                                  </p:childTnLst>
                                </p:cTn>
                              </p:par>
                            </p:childTnLst>
                          </p:cTn>
                        </p:par>
                        <p:par>
                          <p:cTn id="21" fill="hold">
                            <p:stCondLst>
                              <p:cond delay="1500"/>
                            </p:stCondLst>
                            <p:childTnLst>
                              <p:par>
                                <p:cTn id="22" presetID="6" presetClass="entr" presetSubtype="16" fill="hold" grpId="0" nodeType="afterEffect">
                                  <p:stCondLst>
                                    <p:cond delay="0"/>
                                  </p:stCondLst>
                                  <p:childTnLst>
                                    <p:set>
                                      <p:cBhvr>
                                        <p:cTn id="23" dur="1" fill="hold">
                                          <p:stCondLst>
                                            <p:cond delay="0"/>
                                          </p:stCondLst>
                                        </p:cTn>
                                        <p:tgtEl>
                                          <p:spTgt spid="157704"/>
                                        </p:tgtEl>
                                        <p:attrNameLst>
                                          <p:attrName>style.visibility</p:attrName>
                                        </p:attrNameLst>
                                      </p:cBhvr>
                                      <p:to>
                                        <p:strVal val="visible"/>
                                      </p:to>
                                    </p:set>
                                    <p:animEffect transition="in" filter="circle(in)">
                                      <p:cBhvr>
                                        <p:cTn id="24" dur="1000"/>
                                        <p:tgtEl>
                                          <p:spTgt spid="157704"/>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57712"/>
                                        </p:tgtEl>
                                        <p:attrNameLst>
                                          <p:attrName>style.visibility</p:attrName>
                                        </p:attrNameLst>
                                      </p:cBhvr>
                                      <p:to>
                                        <p:strVal val="visible"/>
                                      </p:to>
                                    </p:set>
                                    <p:animEffect transition="in" filter="wipe(left)">
                                      <p:cBhvr>
                                        <p:cTn id="28" dur="500"/>
                                        <p:tgtEl>
                                          <p:spTgt spid="157712"/>
                                        </p:tgtEl>
                                      </p:cBhvr>
                                    </p:animEffect>
                                  </p:childTnLst>
                                </p:cTn>
                              </p:par>
                            </p:childTnLst>
                          </p:cTn>
                        </p:par>
                        <p:par>
                          <p:cTn id="29" fill="hold">
                            <p:stCondLst>
                              <p:cond delay="3000"/>
                            </p:stCondLst>
                            <p:childTnLst>
                              <p:par>
                                <p:cTn id="30" presetID="21" presetClass="entr" presetSubtype="4" fill="hold" grpId="0" nodeType="afterEffect">
                                  <p:stCondLst>
                                    <p:cond delay="0"/>
                                  </p:stCondLst>
                                  <p:childTnLst>
                                    <p:set>
                                      <p:cBhvr>
                                        <p:cTn id="31" dur="1" fill="hold">
                                          <p:stCondLst>
                                            <p:cond delay="0"/>
                                          </p:stCondLst>
                                        </p:cTn>
                                        <p:tgtEl>
                                          <p:spTgt spid="157706"/>
                                        </p:tgtEl>
                                        <p:attrNameLst>
                                          <p:attrName>style.visibility</p:attrName>
                                        </p:attrNameLst>
                                      </p:cBhvr>
                                      <p:to>
                                        <p:strVal val="visible"/>
                                      </p:to>
                                    </p:set>
                                    <p:animEffect transition="in" filter="wheel(4)">
                                      <p:cBhvr>
                                        <p:cTn id="32" dur="1000"/>
                                        <p:tgtEl>
                                          <p:spTgt spid="157706"/>
                                        </p:tgtEl>
                                      </p:cBhvr>
                                    </p:animEffect>
                                  </p:childTnLst>
                                </p:cTn>
                              </p:par>
                            </p:childTnLst>
                          </p:cTn>
                        </p:par>
                        <p:par>
                          <p:cTn id="33" fill="hold">
                            <p:stCondLst>
                              <p:cond delay="4000"/>
                            </p:stCondLst>
                            <p:childTnLst>
                              <p:par>
                                <p:cTn id="34" presetID="22" presetClass="entr" presetSubtype="8" fill="hold" grpId="0" nodeType="afterEffect">
                                  <p:stCondLst>
                                    <p:cond delay="0"/>
                                  </p:stCondLst>
                                  <p:childTnLst>
                                    <p:set>
                                      <p:cBhvr>
                                        <p:cTn id="35" dur="1" fill="hold">
                                          <p:stCondLst>
                                            <p:cond delay="0"/>
                                          </p:stCondLst>
                                        </p:cTn>
                                        <p:tgtEl>
                                          <p:spTgt spid="157713"/>
                                        </p:tgtEl>
                                        <p:attrNameLst>
                                          <p:attrName>style.visibility</p:attrName>
                                        </p:attrNameLst>
                                      </p:cBhvr>
                                      <p:to>
                                        <p:strVal val="visible"/>
                                      </p:to>
                                    </p:set>
                                    <p:animEffect transition="in" filter="wipe(left)">
                                      <p:cBhvr>
                                        <p:cTn id="36" dur="500"/>
                                        <p:tgtEl>
                                          <p:spTgt spid="157713"/>
                                        </p:tgtEl>
                                      </p:cBhvr>
                                    </p:animEffect>
                                  </p:childTnLst>
                                </p:cTn>
                              </p:par>
                            </p:childTnLst>
                          </p:cTn>
                        </p:par>
                        <p:par>
                          <p:cTn id="37" fill="hold">
                            <p:stCondLst>
                              <p:cond delay="4500"/>
                            </p:stCondLst>
                            <p:childTnLst>
                              <p:par>
                                <p:cTn id="38" presetID="16" presetClass="entr" presetSubtype="26" fill="hold" grpId="0" nodeType="afterEffect">
                                  <p:stCondLst>
                                    <p:cond delay="0"/>
                                  </p:stCondLst>
                                  <p:childTnLst>
                                    <p:set>
                                      <p:cBhvr>
                                        <p:cTn id="39" dur="1" fill="hold">
                                          <p:stCondLst>
                                            <p:cond delay="0"/>
                                          </p:stCondLst>
                                        </p:cTn>
                                        <p:tgtEl>
                                          <p:spTgt spid="157707"/>
                                        </p:tgtEl>
                                        <p:attrNameLst>
                                          <p:attrName>style.visibility</p:attrName>
                                        </p:attrNameLst>
                                      </p:cBhvr>
                                      <p:to>
                                        <p:strVal val="visible"/>
                                      </p:to>
                                    </p:set>
                                    <p:animEffect transition="in" filter="barn(inHorizontal)">
                                      <p:cBhvr>
                                        <p:cTn id="40" dur="500"/>
                                        <p:tgtEl>
                                          <p:spTgt spid="1577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707" grpId="0" animBg="1"/>
      <p:bldP spid="157706" grpId="0" animBg="1"/>
      <p:bldP spid="157704" grpId="0" animBg="1"/>
      <p:bldP spid="157701" grpId="0" animBg="1"/>
      <p:bldP spid="157698" grpId="0"/>
      <p:bldP spid="157702" grpId="0" animBg="1"/>
      <p:bldP spid="157703" grpId="0" animBg="1"/>
      <p:bldP spid="157712" grpId="0" animBg="1"/>
      <p:bldP spid="1577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4" name="Rectangle 4"/>
          <p:cNvSpPr>
            <a:spLocks noChangeArrowheads="1"/>
          </p:cNvSpPr>
          <p:nvPr/>
        </p:nvSpPr>
        <p:spPr bwMode="auto">
          <a:xfrm>
            <a:off x="0" y="990600"/>
            <a:ext cx="8610600" cy="2959100"/>
          </a:xfrm>
          <a:prstGeom prst="rect">
            <a:avLst/>
          </a:prstGeom>
          <a:noFill/>
          <a:ln w="9525">
            <a:noFill/>
            <a:miter lim="800000"/>
            <a:headEnd/>
            <a:tailEnd/>
          </a:ln>
          <a:effectLst/>
        </p:spPr>
        <p:txBody>
          <a:bodyPr>
            <a:spAutoFit/>
          </a:bodyPr>
          <a:lstStyle/>
          <a:p>
            <a:pPr marL="457200" indent="-457200">
              <a:buFontTx/>
              <a:buAutoNum type="arabicPeriod"/>
            </a:pPr>
            <a:r>
              <a:rPr lang="en-US" sz="4000" u="sng">
                <a:effectLst>
                  <a:outerShdw blurRad="38100" dist="38100" dir="2700000" algn="tl">
                    <a:srgbClr val="000000"/>
                  </a:outerShdw>
                </a:effectLst>
              </a:rPr>
              <a:t>Based on the stage of  disease</a:t>
            </a:r>
          </a:p>
          <a:p>
            <a:pPr marL="457200" indent="-457200"/>
            <a:endParaRPr lang="en-US" sz="4000" u="sng">
              <a:effectLst>
                <a:outerShdw blurRad="38100" dist="38100" dir="2700000" algn="tl">
                  <a:srgbClr val="000000"/>
                </a:outerShdw>
              </a:effectLst>
            </a:endParaRPr>
          </a:p>
          <a:p>
            <a:pPr marL="457200" indent="-457200"/>
            <a:r>
              <a:rPr lang="en-US" b="1">
                <a:effectLst>
                  <a:outerShdw blurRad="38100" dist="38100" dir="2700000" algn="tl">
                    <a:srgbClr val="000000"/>
                  </a:outerShdw>
                </a:effectLst>
              </a:rPr>
              <a:t>        </a:t>
            </a:r>
            <a:r>
              <a:rPr lang="en-US" sz="3600">
                <a:effectLst>
                  <a:outerShdw blurRad="38100" dist="38100" dir="2700000" algn="tl">
                    <a:srgbClr val="000000"/>
                  </a:outerShdw>
                </a:effectLst>
              </a:rPr>
              <a:t>a.  Incubatory carriers e.g. Hepatitis</a:t>
            </a:r>
          </a:p>
          <a:p>
            <a:pPr marL="457200" indent="-457200"/>
            <a:r>
              <a:rPr lang="en-US" sz="3600">
                <a:effectLst>
                  <a:outerShdw blurRad="38100" dist="38100" dir="2700000" algn="tl">
                    <a:srgbClr val="000000"/>
                  </a:outerShdw>
                </a:effectLst>
              </a:rPr>
              <a:t>     b. Convalescent carrier e.g. typhoid</a:t>
            </a:r>
          </a:p>
          <a:p>
            <a:pPr marL="457200" indent="-457200"/>
            <a:r>
              <a:rPr lang="en-US" sz="3600">
                <a:effectLst>
                  <a:outerShdw blurRad="38100" dist="38100" dir="2700000" algn="tl">
                    <a:srgbClr val="000000"/>
                  </a:outerShdw>
                </a:effectLst>
              </a:rPr>
              <a:t>     c.  Healthy carrier e.g. Typhoid</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25284"/>
                                        </p:tgtEl>
                                        <p:attrNameLst>
                                          <p:attrName>style.visibility</p:attrName>
                                        </p:attrNameLst>
                                      </p:cBhvr>
                                      <p:to>
                                        <p:strVal val="visible"/>
                                      </p:to>
                                    </p:set>
                                    <p:anim calcmode="lin" valueType="num">
                                      <p:cBhvr additive="base">
                                        <p:cTn id="7" dur="500" fill="hold"/>
                                        <p:tgtEl>
                                          <p:spTgt spid="225284"/>
                                        </p:tgtEl>
                                        <p:attrNameLst>
                                          <p:attrName>ppt_x</p:attrName>
                                        </p:attrNameLst>
                                      </p:cBhvr>
                                      <p:tavLst>
                                        <p:tav tm="0">
                                          <p:val>
                                            <p:strVal val="#ppt_x"/>
                                          </p:val>
                                        </p:tav>
                                        <p:tav tm="100000">
                                          <p:val>
                                            <p:strVal val="#ppt_x"/>
                                          </p:val>
                                        </p:tav>
                                      </p:tavLst>
                                    </p:anim>
                                    <p:anim calcmode="lin" valueType="num">
                                      <p:cBhvr additive="base">
                                        <p:cTn id="8" dur="500" fill="hold"/>
                                        <p:tgtEl>
                                          <p:spTgt spid="2252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8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a:xfrm>
            <a:off x="457200" y="609600"/>
            <a:ext cx="7848600" cy="1905000"/>
          </a:xfrm>
        </p:spPr>
        <p:txBody>
          <a:bodyPr/>
          <a:lstStyle/>
          <a:p>
            <a:pPr algn="l"/>
            <a:r>
              <a:rPr lang="en-US" sz="4000"/>
              <a:t>a</a:t>
            </a:r>
            <a:r>
              <a:rPr lang="en-US"/>
              <a:t>. </a:t>
            </a:r>
            <a:r>
              <a:rPr lang="en-US" u="sng"/>
              <a:t>Incubatory Carrier</a:t>
            </a:r>
            <a:r>
              <a:rPr lang="en-US"/>
              <a:t/>
            </a:r>
            <a:br>
              <a:rPr lang="en-US"/>
            </a:br>
            <a:r>
              <a:rPr lang="en-US" sz="2800"/>
              <a:t>It is that type of the carrier which transmits micro-organism during incubation period of the disease.</a:t>
            </a:r>
            <a:endParaRPr lang="en-US"/>
          </a:p>
        </p:txBody>
      </p:sp>
      <p:sp>
        <p:nvSpPr>
          <p:cNvPr id="11267" name="Rectangle 3"/>
          <p:cNvSpPr>
            <a:spLocks noGrp="1" noChangeArrowheads="1"/>
          </p:cNvSpPr>
          <p:nvPr>
            <p:ph type="subTitle" idx="1"/>
          </p:nvPr>
        </p:nvSpPr>
        <p:spPr>
          <a:xfrm>
            <a:off x="457200" y="2743200"/>
            <a:ext cx="7924800" cy="3124200"/>
          </a:xfrm>
        </p:spPr>
        <p:txBody>
          <a:bodyPr/>
          <a:lstStyle/>
          <a:p>
            <a:pPr algn="l"/>
            <a:r>
              <a:rPr lang="en-US" sz="4000"/>
              <a:t>b</a:t>
            </a:r>
            <a:r>
              <a:rPr lang="en-US" sz="4400"/>
              <a:t>. </a:t>
            </a:r>
            <a:r>
              <a:rPr lang="en-US" sz="4400" u="sng"/>
              <a:t>Healthy Carrier.</a:t>
            </a:r>
          </a:p>
          <a:p>
            <a:pPr algn="l"/>
            <a:r>
              <a:rPr lang="en-US" sz="2800"/>
              <a:t>An individual with an infection that is in- apparent throughout its course but can transmit infection to others, is commonly known as a healthy carrier.</a:t>
            </a:r>
          </a:p>
          <a:p>
            <a:pPr algn="l"/>
            <a:endParaRPr lang="en-US" sz="2800"/>
          </a:p>
        </p:txBody>
      </p:sp>
    </p:spTree>
  </p:cSld>
  <p:clrMapOvr>
    <a:masterClrMapping/>
  </p:clrMapOvr>
  <p:transition>
    <p:cover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500" fill="hold"/>
                                        <p:tgtEl>
                                          <p:spTgt spid="11266"/>
                                        </p:tgtEl>
                                        <p:attrNameLst>
                                          <p:attrName>ppt_x</p:attrName>
                                        </p:attrNameLst>
                                      </p:cBhvr>
                                      <p:tavLst>
                                        <p:tav tm="0">
                                          <p:val>
                                            <p:strVal val="#ppt_x"/>
                                          </p:val>
                                        </p:tav>
                                        <p:tav tm="100000">
                                          <p:val>
                                            <p:strVal val="#ppt_x"/>
                                          </p:val>
                                        </p:tav>
                                      </p:tavLst>
                                    </p:anim>
                                    <p:anim calcmode="lin" valueType="num">
                                      <p:cBhvr additive="base">
                                        <p:cTn id="8" dur="500" fill="hold"/>
                                        <p:tgtEl>
                                          <p:spTgt spid="1126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1267">
                                            <p:txEl>
                                              <p:pRg st="0" end="0"/>
                                            </p:txEl>
                                          </p:spTgt>
                                        </p:tgtEl>
                                        <p:attrNameLst>
                                          <p:attrName>style.visibility</p:attrName>
                                        </p:attrNameLst>
                                      </p:cBhvr>
                                      <p:to>
                                        <p:strVal val="visible"/>
                                      </p:to>
                                    </p:set>
                                    <p:anim calcmode="lin" valueType="num">
                                      <p:cBhvr additive="base">
                                        <p:cTn id="12" dur="500" fill="hold"/>
                                        <p:tgtEl>
                                          <p:spTgt spid="11267">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1267">
                                            <p:txEl>
                                              <p:pRg st="0" end="0"/>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1267">
                                            <p:txEl>
                                              <p:pRg st="1" end="1"/>
                                            </p:txEl>
                                          </p:spTgt>
                                        </p:tgtEl>
                                        <p:attrNameLst>
                                          <p:attrName>style.visibility</p:attrName>
                                        </p:attrNameLst>
                                      </p:cBhvr>
                                      <p:to>
                                        <p:strVal val="visible"/>
                                      </p:to>
                                    </p:set>
                                    <p:anim calcmode="lin" valueType="num">
                                      <p:cBhvr additive="base">
                                        <p:cTn id="17" dur="500" fill="hold"/>
                                        <p:tgtEl>
                                          <p:spTgt spid="11267">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126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ctrTitle"/>
          </p:nvPr>
        </p:nvSpPr>
        <p:spPr>
          <a:xfrm>
            <a:off x="-228600" y="1371600"/>
            <a:ext cx="7772400" cy="1143000"/>
          </a:xfrm>
        </p:spPr>
        <p:txBody>
          <a:bodyPr/>
          <a:lstStyle/>
          <a:p>
            <a:r>
              <a:rPr lang="en-US" sz="4800"/>
              <a:t>c. </a:t>
            </a:r>
            <a:r>
              <a:rPr lang="en-US" sz="4800" u="sng"/>
              <a:t>Convalescent carrier</a:t>
            </a:r>
            <a:r>
              <a:rPr lang="en-US" u="sng"/>
              <a:t/>
            </a:r>
            <a:br>
              <a:rPr lang="en-US" u="sng"/>
            </a:br>
            <a:endParaRPr lang="en-US" sz="2800" u="sng">
              <a:solidFill>
                <a:schemeClr val="hlink"/>
              </a:solidFill>
            </a:endParaRPr>
          </a:p>
        </p:txBody>
      </p:sp>
      <p:sp>
        <p:nvSpPr>
          <p:cNvPr id="12291" name="Rectangle 3"/>
          <p:cNvSpPr>
            <a:spLocks noGrp="1" noChangeArrowheads="1"/>
          </p:cNvSpPr>
          <p:nvPr>
            <p:ph type="subTitle" idx="1"/>
          </p:nvPr>
        </p:nvSpPr>
        <p:spPr>
          <a:xfrm>
            <a:off x="0" y="2667000"/>
            <a:ext cx="8534400" cy="1752600"/>
          </a:xfrm>
        </p:spPr>
        <p:txBody>
          <a:bodyPr/>
          <a:lstStyle/>
          <a:p>
            <a:pPr algn="l"/>
            <a:r>
              <a:rPr lang="en-US"/>
              <a:t>This carrier transmits micro-organisms during the period of convalescence or recovery.</a:t>
            </a:r>
          </a:p>
        </p:txBody>
      </p:sp>
    </p:spTree>
  </p:cSld>
  <p:clrMapOvr>
    <a:masterClrMapping/>
  </p:clrMapOvr>
  <p:transition>
    <p:cover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ppt_x"/>
                                          </p:val>
                                        </p:tav>
                                        <p:tav tm="100000">
                                          <p:val>
                                            <p:strVal val="#ppt_x"/>
                                          </p:val>
                                        </p:tav>
                                      </p:tavLst>
                                    </p:anim>
                                    <p:anim calcmode="lin" valueType="num">
                                      <p:cBhvr additive="base">
                                        <p:cTn id="8" dur="500" fill="hold"/>
                                        <p:tgtEl>
                                          <p:spTgt spid="1229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2291">
                                            <p:txEl>
                                              <p:pRg st="0" end="0"/>
                                            </p:txEl>
                                          </p:spTgt>
                                        </p:tgtEl>
                                        <p:attrNameLst>
                                          <p:attrName>style.visibility</p:attrName>
                                        </p:attrNameLst>
                                      </p:cBhvr>
                                      <p:to>
                                        <p:strVal val="visible"/>
                                      </p:to>
                                    </p:set>
                                    <p:anim calcmode="lin" valueType="num">
                                      <p:cBhvr additive="base">
                                        <p:cTn id="12" dur="500" fill="hold"/>
                                        <p:tgtEl>
                                          <p:spTgt spid="12291">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229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4" name="Rectangle 4"/>
          <p:cNvSpPr>
            <a:spLocks noGrp="1" noChangeArrowheads="1"/>
          </p:cNvSpPr>
          <p:nvPr>
            <p:ph type="ctrTitle"/>
          </p:nvPr>
        </p:nvSpPr>
        <p:spPr>
          <a:xfrm>
            <a:off x="685800" y="152400"/>
            <a:ext cx="7772400" cy="1143000"/>
          </a:xfrm>
        </p:spPr>
        <p:txBody>
          <a:bodyPr/>
          <a:lstStyle/>
          <a:p>
            <a:r>
              <a:rPr lang="en-US" sz="4000" u="sng">
                <a:effectLst/>
              </a:rPr>
              <a:t>2. Based on the portal of exit of infection</a:t>
            </a:r>
          </a:p>
        </p:txBody>
      </p:sp>
      <p:sp>
        <p:nvSpPr>
          <p:cNvPr id="10245" name="Rectangle 5"/>
          <p:cNvSpPr>
            <a:spLocks noGrp="1" noChangeArrowheads="1"/>
          </p:cNvSpPr>
          <p:nvPr>
            <p:ph type="subTitle" idx="1"/>
          </p:nvPr>
        </p:nvSpPr>
        <p:spPr>
          <a:xfrm>
            <a:off x="762000" y="1524000"/>
            <a:ext cx="6400800" cy="1752600"/>
          </a:xfrm>
        </p:spPr>
        <p:txBody>
          <a:bodyPr/>
          <a:lstStyle/>
          <a:p>
            <a:pPr marL="609600" indent="-609600" algn="l">
              <a:lnSpc>
                <a:spcPct val="80000"/>
              </a:lnSpc>
              <a:buClr>
                <a:schemeClr val="tx1"/>
              </a:buClr>
              <a:buFontTx/>
              <a:buAutoNum type="alphaLcPeriod"/>
            </a:pPr>
            <a:r>
              <a:rPr lang="en-US" sz="2800"/>
              <a:t>Nasal e.g. Streptococcal</a:t>
            </a:r>
          </a:p>
          <a:p>
            <a:pPr marL="609600" indent="-609600" algn="l">
              <a:lnSpc>
                <a:spcPct val="80000"/>
              </a:lnSpc>
              <a:buClr>
                <a:schemeClr val="tx1"/>
              </a:buClr>
              <a:buFontTx/>
              <a:buAutoNum type="alphaLcPeriod"/>
            </a:pPr>
            <a:r>
              <a:rPr lang="en-US" sz="2800"/>
              <a:t>Oral e.g. Meningococcal</a:t>
            </a:r>
          </a:p>
          <a:p>
            <a:pPr marL="609600" indent="-609600" algn="l">
              <a:lnSpc>
                <a:spcPct val="80000"/>
              </a:lnSpc>
              <a:buClr>
                <a:schemeClr val="tx1"/>
              </a:buClr>
              <a:buFontTx/>
              <a:buAutoNum type="alphaLcPeriod"/>
            </a:pPr>
            <a:r>
              <a:rPr lang="en-US" sz="2800"/>
              <a:t>Urinary tract e.g. Typhoid</a:t>
            </a:r>
          </a:p>
          <a:p>
            <a:pPr marL="609600" indent="-609600" algn="l">
              <a:lnSpc>
                <a:spcPct val="80000"/>
              </a:lnSpc>
              <a:buClr>
                <a:schemeClr val="tx1"/>
              </a:buClr>
              <a:buFontTx/>
              <a:buAutoNum type="alphaLcPeriod"/>
            </a:pPr>
            <a:r>
              <a:rPr lang="en-US" sz="2800"/>
              <a:t>Intestinal e.g. Cholera</a:t>
            </a:r>
          </a:p>
          <a:p>
            <a:pPr marL="609600" indent="-609600" algn="l">
              <a:lnSpc>
                <a:spcPct val="80000"/>
              </a:lnSpc>
              <a:buClr>
                <a:schemeClr val="tx1"/>
              </a:buClr>
              <a:buFontTx/>
              <a:buAutoNum type="alphaLcPeriod"/>
            </a:pPr>
            <a:r>
              <a:rPr lang="en-US" sz="2800"/>
              <a:t>Genital e.g. HIV</a:t>
            </a:r>
          </a:p>
        </p:txBody>
      </p:sp>
      <p:sp>
        <p:nvSpPr>
          <p:cNvPr id="10246" name="Text Box 6"/>
          <p:cNvSpPr txBox="1">
            <a:spLocks noChangeArrowheads="1"/>
          </p:cNvSpPr>
          <p:nvPr/>
        </p:nvSpPr>
        <p:spPr bwMode="auto">
          <a:xfrm>
            <a:off x="838200" y="3733800"/>
            <a:ext cx="6283325" cy="762000"/>
          </a:xfrm>
          <a:prstGeom prst="rect">
            <a:avLst/>
          </a:prstGeom>
          <a:noFill/>
          <a:ln w="9525">
            <a:noFill/>
            <a:miter lim="800000"/>
            <a:headEnd/>
            <a:tailEnd/>
          </a:ln>
          <a:effectLst/>
        </p:spPr>
        <p:txBody>
          <a:bodyPr wrap="none">
            <a:spAutoFit/>
          </a:bodyPr>
          <a:lstStyle/>
          <a:p>
            <a:r>
              <a:rPr lang="en-US" sz="4400" u="sng"/>
              <a:t>3. Based on the duration</a:t>
            </a:r>
          </a:p>
        </p:txBody>
      </p:sp>
      <p:sp>
        <p:nvSpPr>
          <p:cNvPr id="10247" name="Text Box 7"/>
          <p:cNvSpPr txBox="1">
            <a:spLocks noChangeArrowheads="1"/>
          </p:cNvSpPr>
          <p:nvPr/>
        </p:nvSpPr>
        <p:spPr bwMode="auto">
          <a:xfrm>
            <a:off x="762000" y="4724400"/>
            <a:ext cx="7075488" cy="946150"/>
          </a:xfrm>
          <a:prstGeom prst="rect">
            <a:avLst/>
          </a:prstGeom>
          <a:noFill/>
          <a:ln w="9525">
            <a:noFill/>
            <a:miter lim="800000"/>
            <a:headEnd/>
            <a:tailEnd/>
          </a:ln>
          <a:effectLst/>
        </p:spPr>
        <p:txBody>
          <a:bodyPr wrap="none">
            <a:spAutoFit/>
          </a:bodyPr>
          <a:lstStyle/>
          <a:p>
            <a:pPr marL="457200" indent="-457200">
              <a:buFontTx/>
              <a:buAutoNum type="alphaLcPeriod"/>
            </a:pPr>
            <a:r>
              <a:rPr lang="en-US" sz="2800"/>
              <a:t>Temporary (duration&lt;12 months) carrier</a:t>
            </a:r>
          </a:p>
          <a:p>
            <a:pPr marL="457200" indent="-457200">
              <a:buFontTx/>
              <a:buAutoNum type="alphaLcPeriod"/>
            </a:pPr>
            <a:r>
              <a:rPr lang="en-US" sz="2800"/>
              <a:t>Chronic (duration&gt; 12 months) carrier</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fade">
                                      <p:cBhvr>
                                        <p:cTn id="7" dur="768" decel="100000"/>
                                        <p:tgtEl>
                                          <p:spTgt spid="10244"/>
                                        </p:tgtEl>
                                      </p:cBhvr>
                                    </p:animEffect>
                                    <p:animScale>
                                      <p:cBhvr>
                                        <p:cTn id="8" dur="768" decel="100000"/>
                                        <p:tgtEl>
                                          <p:spTgt spid="10244"/>
                                        </p:tgtEl>
                                      </p:cBhvr>
                                      <p:from x="10000" y="10000"/>
                                      <p:to x="200000" y="450000"/>
                                    </p:animScale>
                                    <p:animScale>
                                      <p:cBhvr>
                                        <p:cTn id="9" dur="1230" accel="100000" fill="hold">
                                          <p:stCondLst>
                                            <p:cond delay="768"/>
                                          </p:stCondLst>
                                        </p:cTn>
                                        <p:tgtEl>
                                          <p:spTgt spid="10244"/>
                                        </p:tgtEl>
                                      </p:cBhvr>
                                      <p:from x="200000" y="450000"/>
                                      <p:to x="100000" y="100000"/>
                                    </p:animScale>
                                    <p:set>
                                      <p:cBhvr>
                                        <p:cTn id="10" dur="768" fill="hold"/>
                                        <p:tgtEl>
                                          <p:spTgt spid="10244"/>
                                        </p:tgtEl>
                                        <p:attrNameLst>
                                          <p:attrName>ppt_x</p:attrName>
                                        </p:attrNameLst>
                                      </p:cBhvr>
                                      <p:to>
                                        <p:strVal val="(0.5)"/>
                                      </p:to>
                                    </p:set>
                                    <p:anim from="(0.5)" to="(#ppt_x)" calcmode="lin" valueType="num">
                                      <p:cBhvr>
                                        <p:cTn id="11" dur="1230" accel="100000" fill="hold">
                                          <p:stCondLst>
                                            <p:cond delay="768"/>
                                          </p:stCondLst>
                                        </p:cTn>
                                        <p:tgtEl>
                                          <p:spTgt spid="10244"/>
                                        </p:tgtEl>
                                        <p:attrNameLst>
                                          <p:attrName>ppt_x</p:attrName>
                                        </p:attrNameLst>
                                      </p:cBhvr>
                                    </p:anim>
                                    <p:set>
                                      <p:cBhvr>
                                        <p:cTn id="12" dur="768" fill="hold"/>
                                        <p:tgtEl>
                                          <p:spTgt spid="10244"/>
                                        </p:tgtEl>
                                        <p:attrNameLst>
                                          <p:attrName>ppt_y</p:attrName>
                                        </p:attrNameLst>
                                      </p:cBhvr>
                                      <p:to>
                                        <p:strVal val="(#ppt_y+0.4)"/>
                                      </p:to>
                                    </p:set>
                                    <p:anim from="(#ppt_y+0.4)" to="(#ppt_y)" calcmode="lin" valueType="num">
                                      <p:cBhvr>
                                        <p:cTn id="13" dur="1230" accel="100000" fill="hold">
                                          <p:stCondLst>
                                            <p:cond delay="768"/>
                                          </p:stCondLst>
                                        </p:cTn>
                                        <p:tgtEl>
                                          <p:spTgt spid="10244"/>
                                        </p:tgtEl>
                                        <p:attrNameLst>
                                          <p:attrName>ppt_y</p:attrName>
                                        </p:attrNameLst>
                                      </p:cBhvr>
                                    </p:anim>
                                  </p:childTnLst>
                                </p:cTn>
                              </p:par>
                            </p:childTnLst>
                          </p:cTn>
                        </p:par>
                        <p:par>
                          <p:cTn id="14" fill="hold">
                            <p:stCondLst>
                              <p:cond delay="1998"/>
                            </p:stCondLst>
                            <p:childTnLst>
                              <p:par>
                                <p:cTn id="15" presetID="53" presetClass="entr" presetSubtype="0" fill="hold" grpId="0" nodeType="afterEffect">
                                  <p:stCondLst>
                                    <p:cond delay="0"/>
                                  </p:stCondLst>
                                  <p:childTnLst>
                                    <p:set>
                                      <p:cBhvr>
                                        <p:cTn id="16" dur="1" fill="hold">
                                          <p:stCondLst>
                                            <p:cond delay="0"/>
                                          </p:stCondLst>
                                        </p:cTn>
                                        <p:tgtEl>
                                          <p:spTgt spid="10245">
                                            <p:txEl>
                                              <p:pRg st="0" end="0"/>
                                            </p:txEl>
                                          </p:spTgt>
                                        </p:tgtEl>
                                        <p:attrNameLst>
                                          <p:attrName>style.visibility</p:attrName>
                                        </p:attrNameLst>
                                      </p:cBhvr>
                                      <p:to>
                                        <p:strVal val="visible"/>
                                      </p:to>
                                    </p:set>
                                    <p:anim calcmode="lin" valueType="num">
                                      <p:cBhvr>
                                        <p:cTn id="17" dur="500" fill="hold"/>
                                        <p:tgtEl>
                                          <p:spTgt spid="10245">
                                            <p:txEl>
                                              <p:pRg st="0" end="0"/>
                                            </p:txEl>
                                          </p:spTgt>
                                        </p:tgtEl>
                                        <p:attrNameLst>
                                          <p:attrName>ppt_w</p:attrName>
                                        </p:attrNameLst>
                                      </p:cBhvr>
                                      <p:tavLst>
                                        <p:tav tm="0">
                                          <p:val>
                                            <p:fltVal val="0"/>
                                          </p:val>
                                        </p:tav>
                                        <p:tav tm="100000">
                                          <p:val>
                                            <p:strVal val="#ppt_w"/>
                                          </p:val>
                                        </p:tav>
                                      </p:tavLst>
                                    </p:anim>
                                    <p:anim calcmode="lin" valueType="num">
                                      <p:cBhvr>
                                        <p:cTn id="18" dur="500" fill="hold"/>
                                        <p:tgtEl>
                                          <p:spTgt spid="10245">
                                            <p:txEl>
                                              <p:pRg st="0" end="0"/>
                                            </p:txEl>
                                          </p:spTgt>
                                        </p:tgtEl>
                                        <p:attrNameLst>
                                          <p:attrName>ppt_h</p:attrName>
                                        </p:attrNameLst>
                                      </p:cBhvr>
                                      <p:tavLst>
                                        <p:tav tm="0">
                                          <p:val>
                                            <p:fltVal val="0"/>
                                          </p:val>
                                        </p:tav>
                                        <p:tav tm="100000">
                                          <p:val>
                                            <p:strVal val="#ppt_h"/>
                                          </p:val>
                                        </p:tav>
                                      </p:tavLst>
                                    </p:anim>
                                    <p:animEffect transition="in" filter="fade">
                                      <p:cBhvr>
                                        <p:cTn id="19" dur="500"/>
                                        <p:tgtEl>
                                          <p:spTgt spid="10245">
                                            <p:txEl>
                                              <p:pRg st="0" end="0"/>
                                            </p:txEl>
                                          </p:spTgt>
                                        </p:tgtEl>
                                      </p:cBhvr>
                                    </p:animEffect>
                                  </p:childTnLst>
                                </p:cTn>
                              </p:par>
                            </p:childTnLst>
                          </p:cTn>
                        </p:par>
                        <p:par>
                          <p:cTn id="20" fill="hold">
                            <p:stCondLst>
                              <p:cond delay="2498"/>
                            </p:stCondLst>
                            <p:childTnLst>
                              <p:par>
                                <p:cTn id="21" presetID="53" presetClass="entr" presetSubtype="0" fill="hold" grpId="0" nodeType="afterEffect">
                                  <p:stCondLst>
                                    <p:cond delay="0"/>
                                  </p:stCondLst>
                                  <p:childTnLst>
                                    <p:set>
                                      <p:cBhvr>
                                        <p:cTn id="22" dur="1" fill="hold">
                                          <p:stCondLst>
                                            <p:cond delay="0"/>
                                          </p:stCondLst>
                                        </p:cTn>
                                        <p:tgtEl>
                                          <p:spTgt spid="10245">
                                            <p:txEl>
                                              <p:pRg st="1" end="1"/>
                                            </p:txEl>
                                          </p:spTgt>
                                        </p:tgtEl>
                                        <p:attrNameLst>
                                          <p:attrName>style.visibility</p:attrName>
                                        </p:attrNameLst>
                                      </p:cBhvr>
                                      <p:to>
                                        <p:strVal val="visible"/>
                                      </p:to>
                                    </p:set>
                                    <p:anim calcmode="lin" valueType="num">
                                      <p:cBhvr>
                                        <p:cTn id="23" dur="500" fill="hold"/>
                                        <p:tgtEl>
                                          <p:spTgt spid="10245">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45">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45">
                                            <p:txEl>
                                              <p:pRg st="1" end="1"/>
                                            </p:txEl>
                                          </p:spTgt>
                                        </p:tgtEl>
                                      </p:cBhvr>
                                    </p:animEffect>
                                  </p:childTnLst>
                                </p:cTn>
                              </p:par>
                            </p:childTnLst>
                          </p:cTn>
                        </p:par>
                        <p:par>
                          <p:cTn id="26" fill="hold">
                            <p:stCondLst>
                              <p:cond delay="2998"/>
                            </p:stCondLst>
                            <p:childTnLst>
                              <p:par>
                                <p:cTn id="27" presetID="53" presetClass="entr" presetSubtype="0" fill="hold" grpId="0" nodeType="afterEffect">
                                  <p:stCondLst>
                                    <p:cond delay="0"/>
                                  </p:stCondLst>
                                  <p:childTnLst>
                                    <p:set>
                                      <p:cBhvr>
                                        <p:cTn id="28" dur="1" fill="hold">
                                          <p:stCondLst>
                                            <p:cond delay="0"/>
                                          </p:stCondLst>
                                        </p:cTn>
                                        <p:tgtEl>
                                          <p:spTgt spid="10245">
                                            <p:txEl>
                                              <p:pRg st="2" end="2"/>
                                            </p:txEl>
                                          </p:spTgt>
                                        </p:tgtEl>
                                        <p:attrNameLst>
                                          <p:attrName>style.visibility</p:attrName>
                                        </p:attrNameLst>
                                      </p:cBhvr>
                                      <p:to>
                                        <p:strVal val="visible"/>
                                      </p:to>
                                    </p:set>
                                    <p:anim calcmode="lin" valueType="num">
                                      <p:cBhvr>
                                        <p:cTn id="29" dur="500" fill="hold"/>
                                        <p:tgtEl>
                                          <p:spTgt spid="10245">
                                            <p:txEl>
                                              <p:pRg st="2" end="2"/>
                                            </p:txEl>
                                          </p:spTgt>
                                        </p:tgtEl>
                                        <p:attrNameLst>
                                          <p:attrName>ppt_w</p:attrName>
                                        </p:attrNameLst>
                                      </p:cBhvr>
                                      <p:tavLst>
                                        <p:tav tm="0">
                                          <p:val>
                                            <p:fltVal val="0"/>
                                          </p:val>
                                        </p:tav>
                                        <p:tav tm="100000">
                                          <p:val>
                                            <p:strVal val="#ppt_w"/>
                                          </p:val>
                                        </p:tav>
                                      </p:tavLst>
                                    </p:anim>
                                    <p:anim calcmode="lin" valueType="num">
                                      <p:cBhvr>
                                        <p:cTn id="30" dur="500" fill="hold"/>
                                        <p:tgtEl>
                                          <p:spTgt spid="10245">
                                            <p:txEl>
                                              <p:pRg st="2" end="2"/>
                                            </p:txEl>
                                          </p:spTgt>
                                        </p:tgtEl>
                                        <p:attrNameLst>
                                          <p:attrName>ppt_h</p:attrName>
                                        </p:attrNameLst>
                                      </p:cBhvr>
                                      <p:tavLst>
                                        <p:tav tm="0">
                                          <p:val>
                                            <p:fltVal val="0"/>
                                          </p:val>
                                        </p:tav>
                                        <p:tav tm="100000">
                                          <p:val>
                                            <p:strVal val="#ppt_h"/>
                                          </p:val>
                                        </p:tav>
                                      </p:tavLst>
                                    </p:anim>
                                    <p:animEffect transition="in" filter="fade">
                                      <p:cBhvr>
                                        <p:cTn id="31" dur="500"/>
                                        <p:tgtEl>
                                          <p:spTgt spid="10245">
                                            <p:txEl>
                                              <p:pRg st="2" end="2"/>
                                            </p:txEl>
                                          </p:spTgt>
                                        </p:tgtEl>
                                      </p:cBhvr>
                                    </p:animEffect>
                                  </p:childTnLst>
                                </p:cTn>
                              </p:par>
                            </p:childTnLst>
                          </p:cTn>
                        </p:par>
                        <p:par>
                          <p:cTn id="32" fill="hold">
                            <p:stCondLst>
                              <p:cond delay="3498"/>
                            </p:stCondLst>
                            <p:childTnLst>
                              <p:par>
                                <p:cTn id="33" presetID="53" presetClass="entr" presetSubtype="0" fill="hold" grpId="0" nodeType="afterEffect">
                                  <p:stCondLst>
                                    <p:cond delay="0"/>
                                  </p:stCondLst>
                                  <p:childTnLst>
                                    <p:set>
                                      <p:cBhvr>
                                        <p:cTn id="34" dur="1" fill="hold">
                                          <p:stCondLst>
                                            <p:cond delay="0"/>
                                          </p:stCondLst>
                                        </p:cTn>
                                        <p:tgtEl>
                                          <p:spTgt spid="10245">
                                            <p:txEl>
                                              <p:pRg st="3" end="3"/>
                                            </p:txEl>
                                          </p:spTgt>
                                        </p:tgtEl>
                                        <p:attrNameLst>
                                          <p:attrName>style.visibility</p:attrName>
                                        </p:attrNameLst>
                                      </p:cBhvr>
                                      <p:to>
                                        <p:strVal val="visible"/>
                                      </p:to>
                                    </p:set>
                                    <p:anim calcmode="lin" valueType="num">
                                      <p:cBhvr>
                                        <p:cTn id="35" dur="500" fill="hold"/>
                                        <p:tgtEl>
                                          <p:spTgt spid="10245">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10245">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10245">
                                            <p:txEl>
                                              <p:pRg st="3" end="3"/>
                                            </p:txEl>
                                          </p:spTgt>
                                        </p:tgtEl>
                                      </p:cBhvr>
                                    </p:animEffect>
                                  </p:childTnLst>
                                </p:cTn>
                              </p:par>
                            </p:childTnLst>
                          </p:cTn>
                        </p:par>
                        <p:par>
                          <p:cTn id="38" fill="hold">
                            <p:stCondLst>
                              <p:cond delay="3998"/>
                            </p:stCondLst>
                            <p:childTnLst>
                              <p:par>
                                <p:cTn id="39" presetID="53" presetClass="entr" presetSubtype="0" fill="hold" grpId="0" nodeType="afterEffect">
                                  <p:stCondLst>
                                    <p:cond delay="0"/>
                                  </p:stCondLst>
                                  <p:childTnLst>
                                    <p:set>
                                      <p:cBhvr>
                                        <p:cTn id="40" dur="1" fill="hold">
                                          <p:stCondLst>
                                            <p:cond delay="0"/>
                                          </p:stCondLst>
                                        </p:cTn>
                                        <p:tgtEl>
                                          <p:spTgt spid="10245">
                                            <p:txEl>
                                              <p:pRg st="4" end="4"/>
                                            </p:txEl>
                                          </p:spTgt>
                                        </p:tgtEl>
                                        <p:attrNameLst>
                                          <p:attrName>style.visibility</p:attrName>
                                        </p:attrNameLst>
                                      </p:cBhvr>
                                      <p:to>
                                        <p:strVal val="visible"/>
                                      </p:to>
                                    </p:set>
                                    <p:anim calcmode="lin" valueType="num">
                                      <p:cBhvr>
                                        <p:cTn id="41" dur="500" fill="hold"/>
                                        <p:tgtEl>
                                          <p:spTgt spid="10245">
                                            <p:txEl>
                                              <p:pRg st="4" end="4"/>
                                            </p:txEl>
                                          </p:spTgt>
                                        </p:tgtEl>
                                        <p:attrNameLst>
                                          <p:attrName>ppt_w</p:attrName>
                                        </p:attrNameLst>
                                      </p:cBhvr>
                                      <p:tavLst>
                                        <p:tav tm="0">
                                          <p:val>
                                            <p:fltVal val="0"/>
                                          </p:val>
                                        </p:tav>
                                        <p:tav tm="100000">
                                          <p:val>
                                            <p:strVal val="#ppt_w"/>
                                          </p:val>
                                        </p:tav>
                                      </p:tavLst>
                                    </p:anim>
                                    <p:anim calcmode="lin" valueType="num">
                                      <p:cBhvr>
                                        <p:cTn id="42" dur="500" fill="hold"/>
                                        <p:tgtEl>
                                          <p:spTgt spid="10245">
                                            <p:txEl>
                                              <p:pRg st="4" end="4"/>
                                            </p:txEl>
                                          </p:spTgt>
                                        </p:tgtEl>
                                        <p:attrNameLst>
                                          <p:attrName>ppt_h</p:attrName>
                                        </p:attrNameLst>
                                      </p:cBhvr>
                                      <p:tavLst>
                                        <p:tav tm="0">
                                          <p:val>
                                            <p:fltVal val="0"/>
                                          </p:val>
                                        </p:tav>
                                        <p:tav tm="100000">
                                          <p:val>
                                            <p:strVal val="#ppt_h"/>
                                          </p:val>
                                        </p:tav>
                                      </p:tavLst>
                                    </p:anim>
                                    <p:animEffect transition="in" filter="fade">
                                      <p:cBhvr>
                                        <p:cTn id="43" dur="500"/>
                                        <p:tgtEl>
                                          <p:spTgt spid="10245">
                                            <p:txEl>
                                              <p:pRg st="4" end="4"/>
                                            </p:txEl>
                                          </p:spTgt>
                                        </p:tgtEl>
                                      </p:cBhvr>
                                    </p:animEffect>
                                  </p:childTnLst>
                                </p:cTn>
                              </p:par>
                            </p:childTnLst>
                          </p:cTn>
                        </p:par>
                        <p:par>
                          <p:cTn id="44" fill="hold">
                            <p:stCondLst>
                              <p:cond delay="4498"/>
                            </p:stCondLst>
                            <p:childTnLst>
                              <p:par>
                                <p:cTn id="45" presetID="2" presetClass="entr" presetSubtype="4" fill="hold" grpId="0" nodeType="afterEffect">
                                  <p:stCondLst>
                                    <p:cond delay="0"/>
                                  </p:stCondLst>
                                  <p:childTnLst>
                                    <p:set>
                                      <p:cBhvr>
                                        <p:cTn id="46" dur="1" fill="hold">
                                          <p:stCondLst>
                                            <p:cond delay="0"/>
                                          </p:stCondLst>
                                        </p:cTn>
                                        <p:tgtEl>
                                          <p:spTgt spid="10246"/>
                                        </p:tgtEl>
                                        <p:attrNameLst>
                                          <p:attrName>style.visibility</p:attrName>
                                        </p:attrNameLst>
                                      </p:cBhvr>
                                      <p:to>
                                        <p:strVal val="visible"/>
                                      </p:to>
                                    </p:set>
                                    <p:anim calcmode="lin" valueType="num">
                                      <p:cBhvr additive="base">
                                        <p:cTn id="47" dur="500" fill="hold"/>
                                        <p:tgtEl>
                                          <p:spTgt spid="10246"/>
                                        </p:tgtEl>
                                        <p:attrNameLst>
                                          <p:attrName>ppt_x</p:attrName>
                                        </p:attrNameLst>
                                      </p:cBhvr>
                                      <p:tavLst>
                                        <p:tav tm="0">
                                          <p:val>
                                            <p:strVal val="#ppt_x"/>
                                          </p:val>
                                        </p:tav>
                                        <p:tav tm="100000">
                                          <p:val>
                                            <p:strVal val="#ppt_x"/>
                                          </p:val>
                                        </p:tav>
                                      </p:tavLst>
                                    </p:anim>
                                    <p:anim calcmode="lin" valueType="num">
                                      <p:cBhvr additive="base">
                                        <p:cTn id="48" dur="500" fill="hold"/>
                                        <p:tgtEl>
                                          <p:spTgt spid="10246"/>
                                        </p:tgtEl>
                                        <p:attrNameLst>
                                          <p:attrName>ppt_y</p:attrName>
                                        </p:attrNameLst>
                                      </p:cBhvr>
                                      <p:tavLst>
                                        <p:tav tm="0">
                                          <p:val>
                                            <p:strVal val="1+#ppt_h/2"/>
                                          </p:val>
                                        </p:tav>
                                        <p:tav tm="100000">
                                          <p:val>
                                            <p:strVal val="#ppt_y"/>
                                          </p:val>
                                        </p:tav>
                                      </p:tavLst>
                                    </p:anim>
                                  </p:childTnLst>
                                </p:cTn>
                              </p:par>
                            </p:childTnLst>
                          </p:cTn>
                        </p:par>
                        <p:par>
                          <p:cTn id="49" fill="hold">
                            <p:stCondLst>
                              <p:cond delay="4998"/>
                            </p:stCondLst>
                            <p:childTnLst>
                              <p:par>
                                <p:cTn id="50" presetID="2" presetClass="entr" presetSubtype="4" fill="hold" grpId="0" nodeType="afterEffect">
                                  <p:stCondLst>
                                    <p:cond delay="0"/>
                                  </p:stCondLst>
                                  <p:childTnLst>
                                    <p:set>
                                      <p:cBhvr>
                                        <p:cTn id="51" dur="1" fill="hold">
                                          <p:stCondLst>
                                            <p:cond delay="0"/>
                                          </p:stCondLst>
                                        </p:cTn>
                                        <p:tgtEl>
                                          <p:spTgt spid="10247"/>
                                        </p:tgtEl>
                                        <p:attrNameLst>
                                          <p:attrName>style.visibility</p:attrName>
                                        </p:attrNameLst>
                                      </p:cBhvr>
                                      <p:to>
                                        <p:strVal val="visible"/>
                                      </p:to>
                                    </p:set>
                                    <p:anim calcmode="lin" valueType="num">
                                      <p:cBhvr additive="base">
                                        <p:cTn id="52" dur="500" fill="hold"/>
                                        <p:tgtEl>
                                          <p:spTgt spid="10247"/>
                                        </p:tgtEl>
                                        <p:attrNameLst>
                                          <p:attrName>ppt_x</p:attrName>
                                        </p:attrNameLst>
                                      </p:cBhvr>
                                      <p:tavLst>
                                        <p:tav tm="0">
                                          <p:val>
                                            <p:strVal val="#ppt_x"/>
                                          </p:val>
                                        </p:tav>
                                        <p:tav tm="100000">
                                          <p:val>
                                            <p:strVal val="#ppt_x"/>
                                          </p:val>
                                        </p:tav>
                                      </p:tavLst>
                                    </p:anim>
                                    <p:anim calcmode="lin" valueType="num">
                                      <p:cBhvr additive="base">
                                        <p:cTn id="53" dur="500" fill="hold"/>
                                        <p:tgtEl>
                                          <p:spTgt spid="102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P spid="10245" grpId="0" build="p"/>
      <p:bldP spid="10246" grpId="0"/>
      <p:bldP spid="10247" grpId="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0292" name="AutoShape 4"/>
          <p:cNvSpPr>
            <a:spLocks noChangeArrowheads="1"/>
          </p:cNvSpPr>
          <p:nvPr/>
        </p:nvSpPr>
        <p:spPr bwMode="auto">
          <a:xfrm>
            <a:off x="2743200" y="1752600"/>
            <a:ext cx="3276600" cy="2895600"/>
          </a:xfrm>
          <a:prstGeom prst="irregularSeal1">
            <a:avLst/>
          </a:prstGeom>
          <a:gradFill rotWithShape="1">
            <a:gsLst>
              <a:gs pos="0">
                <a:srgbClr val="A50021"/>
              </a:gs>
              <a:gs pos="100000">
                <a:schemeClr val="bg1"/>
              </a:gs>
            </a:gsLst>
            <a:path path="shape">
              <a:fillToRect l="50000" t="50000" r="50000" b="50000"/>
            </a:path>
          </a:gradFill>
          <a:ln w="9525">
            <a:solidFill>
              <a:schemeClr val="tx1"/>
            </a:solidFill>
            <a:miter lim="800000"/>
            <a:headEnd/>
            <a:tailEnd/>
          </a:ln>
          <a:effectLst/>
        </p:spPr>
        <p:txBody>
          <a:bodyPr wrap="none" anchor="ctr"/>
          <a:lstStyle/>
          <a:p>
            <a:pPr algn="ctr"/>
            <a:r>
              <a:rPr lang="en-US" sz="4400" u="sng">
                <a:solidFill>
                  <a:schemeClr val="tx2"/>
                </a:solidFill>
                <a:effectLst>
                  <a:outerShdw blurRad="38100" dist="38100" dir="2700000" algn="tl">
                    <a:srgbClr val="000000"/>
                  </a:outerShdw>
                </a:effectLst>
              </a:rPr>
              <a:t>Host</a:t>
            </a:r>
          </a:p>
        </p:txBody>
      </p:sp>
      <p:sp>
        <p:nvSpPr>
          <p:cNvPr id="140294" name="Oval 6"/>
          <p:cNvSpPr>
            <a:spLocks noChangeArrowheads="1"/>
          </p:cNvSpPr>
          <p:nvPr/>
        </p:nvSpPr>
        <p:spPr bwMode="auto">
          <a:xfrm>
            <a:off x="304800" y="533400"/>
            <a:ext cx="2438400" cy="1524000"/>
          </a:xfrm>
          <a:prstGeom prst="ellipse">
            <a:avLst/>
          </a:prstGeom>
          <a:gradFill rotWithShape="1">
            <a:gsLst>
              <a:gs pos="0">
                <a:srgbClr val="800080"/>
              </a:gs>
              <a:gs pos="100000">
                <a:schemeClr val="bg1"/>
              </a:gs>
            </a:gsLst>
            <a:lin ang="0" scaled="1"/>
          </a:gradFill>
          <a:ln w="9525">
            <a:solidFill>
              <a:schemeClr val="tx1"/>
            </a:solidFill>
            <a:round/>
            <a:headEnd/>
            <a:tailEnd/>
          </a:ln>
          <a:effectLst/>
        </p:spPr>
        <p:txBody>
          <a:bodyPr wrap="none" anchor="ctr"/>
          <a:lstStyle/>
          <a:p>
            <a:pPr algn="ctr" eaLnBrk="1" hangingPunct="1">
              <a:spcBef>
                <a:spcPct val="20000"/>
              </a:spcBef>
              <a:buClr>
                <a:schemeClr val="hlink"/>
              </a:buClr>
              <a:buSzPct val="65000"/>
              <a:buFont typeface="Wingdings" pitchFamily="2" charset="2"/>
              <a:buNone/>
            </a:pPr>
            <a:r>
              <a:rPr lang="en-US" sz="3200">
                <a:effectLst>
                  <a:outerShdw blurRad="38100" dist="38100" dir="2700000" algn="tl">
                    <a:srgbClr val="000000"/>
                  </a:outerShdw>
                </a:effectLst>
              </a:rPr>
              <a:t>Types</a:t>
            </a:r>
            <a:r>
              <a:rPr lang="en-US">
                <a:effectLst>
                  <a:outerShdw blurRad="38100" dist="38100" dir="2700000" algn="tl">
                    <a:srgbClr val="000000"/>
                  </a:outerShdw>
                </a:effectLst>
              </a:rPr>
              <a:t> </a:t>
            </a:r>
          </a:p>
          <a:p>
            <a:pPr algn="ctr" eaLnBrk="1" hangingPunct="1">
              <a:spcBef>
                <a:spcPct val="20000"/>
              </a:spcBef>
              <a:buClr>
                <a:schemeClr val="hlink"/>
              </a:buClr>
              <a:buSzPct val="65000"/>
              <a:buFont typeface="Wingdings" pitchFamily="2" charset="2"/>
              <a:buNone/>
            </a:pPr>
            <a:r>
              <a:rPr lang="en-US" sz="3200">
                <a:effectLst>
                  <a:outerShdw blurRad="38100" dist="38100" dir="2700000" algn="tl">
                    <a:srgbClr val="000000"/>
                  </a:outerShdw>
                </a:effectLst>
              </a:rPr>
              <a:t>of host</a:t>
            </a:r>
          </a:p>
          <a:p>
            <a:pPr algn="ctr"/>
            <a:endParaRPr lang="en-US"/>
          </a:p>
        </p:txBody>
      </p:sp>
      <p:sp>
        <p:nvSpPr>
          <p:cNvPr id="140296" name="Oval 8"/>
          <p:cNvSpPr>
            <a:spLocks noChangeArrowheads="1"/>
          </p:cNvSpPr>
          <p:nvPr/>
        </p:nvSpPr>
        <p:spPr bwMode="auto">
          <a:xfrm>
            <a:off x="228600" y="4495800"/>
            <a:ext cx="2438400" cy="1524000"/>
          </a:xfrm>
          <a:prstGeom prst="ellipse">
            <a:avLst/>
          </a:prstGeom>
          <a:gradFill rotWithShape="1">
            <a:gsLst>
              <a:gs pos="0">
                <a:schemeClr val="bg1"/>
              </a:gs>
              <a:gs pos="100000">
                <a:srgbClr val="993300"/>
              </a:gs>
            </a:gsLst>
            <a:path path="shape">
              <a:fillToRect l="50000" t="50000" r="50000" b="50000"/>
            </a:path>
          </a:gradFill>
          <a:ln w="9525">
            <a:solidFill>
              <a:schemeClr val="tx1"/>
            </a:solidFill>
            <a:round/>
            <a:headEnd/>
            <a:tailEnd/>
          </a:ln>
          <a:effectLst/>
        </p:spPr>
        <p:txBody>
          <a:bodyPr wrap="none" anchor="ctr"/>
          <a:lstStyle/>
          <a:p>
            <a:pPr algn="ctr"/>
            <a:r>
              <a:rPr lang="en-US" sz="3200">
                <a:effectLst>
                  <a:outerShdw blurRad="38100" dist="38100" dir="2700000" algn="tl">
                    <a:srgbClr val="000000"/>
                  </a:outerShdw>
                </a:effectLst>
              </a:rPr>
              <a:t>Immunity</a:t>
            </a:r>
          </a:p>
        </p:txBody>
      </p:sp>
      <p:sp>
        <p:nvSpPr>
          <p:cNvPr id="140297" name="Oval 9"/>
          <p:cNvSpPr>
            <a:spLocks noChangeArrowheads="1"/>
          </p:cNvSpPr>
          <p:nvPr/>
        </p:nvSpPr>
        <p:spPr bwMode="auto">
          <a:xfrm>
            <a:off x="6172200" y="4495800"/>
            <a:ext cx="2438400" cy="1524000"/>
          </a:xfrm>
          <a:prstGeom prst="ellipse">
            <a:avLst/>
          </a:prstGeom>
          <a:gradFill rotWithShape="1">
            <a:gsLst>
              <a:gs pos="0">
                <a:srgbClr val="808000"/>
              </a:gs>
              <a:gs pos="100000">
                <a:srgbClr val="808000">
                  <a:gamma/>
                  <a:shade val="46275"/>
                  <a:invGamma/>
                </a:srgbClr>
              </a:gs>
            </a:gsLst>
            <a:path path="shape">
              <a:fillToRect l="50000" t="50000" r="50000" b="50000"/>
            </a:path>
          </a:gradFill>
          <a:ln w="9525">
            <a:solidFill>
              <a:schemeClr val="tx1"/>
            </a:solidFill>
            <a:round/>
            <a:headEnd/>
            <a:tailEnd/>
          </a:ln>
          <a:effectLst/>
        </p:spPr>
        <p:txBody>
          <a:bodyPr wrap="none" anchor="ctr"/>
          <a:lstStyle/>
          <a:p>
            <a:pPr algn="ctr" eaLnBrk="1" hangingPunct="1">
              <a:spcBef>
                <a:spcPct val="20000"/>
              </a:spcBef>
              <a:buClr>
                <a:schemeClr val="hlink"/>
              </a:buClr>
              <a:buSzPct val="65000"/>
              <a:buFont typeface="Wingdings" pitchFamily="2" charset="2"/>
              <a:buNone/>
            </a:pPr>
            <a:endParaRPr lang="en-US" sz="3200">
              <a:effectLst>
                <a:outerShdw blurRad="38100" dist="38100" dir="2700000" algn="tl">
                  <a:srgbClr val="000000"/>
                </a:outerShdw>
              </a:effectLst>
            </a:endParaRPr>
          </a:p>
          <a:p>
            <a:pPr algn="ctr" eaLnBrk="1" hangingPunct="1">
              <a:spcBef>
                <a:spcPct val="20000"/>
              </a:spcBef>
              <a:buClr>
                <a:schemeClr val="hlink"/>
              </a:buClr>
              <a:buSzPct val="65000"/>
              <a:buFont typeface="Wingdings" pitchFamily="2" charset="2"/>
              <a:buNone/>
            </a:pPr>
            <a:r>
              <a:rPr lang="en-US" sz="3200">
                <a:effectLst>
                  <a:outerShdw blurRad="38100" dist="38100" dir="2700000" algn="tl">
                    <a:srgbClr val="000000"/>
                  </a:outerShdw>
                </a:effectLst>
              </a:rPr>
              <a:t>Resistance</a:t>
            </a:r>
          </a:p>
          <a:p>
            <a:pPr algn="ctr"/>
            <a:endParaRPr lang="en-US" sz="3200"/>
          </a:p>
        </p:txBody>
      </p:sp>
      <p:sp>
        <p:nvSpPr>
          <p:cNvPr id="140298" name="Oval 10"/>
          <p:cNvSpPr>
            <a:spLocks noChangeArrowheads="1"/>
          </p:cNvSpPr>
          <p:nvPr/>
        </p:nvSpPr>
        <p:spPr bwMode="auto">
          <a:xfrm>
            <a:off x="6248400" y="533400"/>
            <a:ext cx="2438400" cy="1524000"/>
          </a:xfrm>
          <a:prstGeom prst="ellipse">
            <a:avLst/>
          </a:prstGeom>
          <a:gradFill rotWithShape="1">
            <a:gsLst>
              <a:gs pos="0">
                <a:srgbClr val="336600"/>
              </a:gs>
              <a:gs pos="100000">
                <a:schemeClr val="bg1"/>
              </a:gs>
            </a:gsLst>
            <a:path path="shape">
              <a:fillToRect l="50000" t="50000" r="50000" b="50000"/>
            </a:path>
          </a:gradFill>
          <a:ln w="9525">
            <a:solidFill>
              <a:schemeClr val="tx1"/>
            </a:solidFill>
            <a:round/>
            <a:headEnd/>
            <a:tailEnd/>
          </a:ln>
          <a:effectLst/>
        </p:spPr>
        <p:txBody>
          <a:bodyPr wrap="none" anchor="ctr"/>
          <a:lstStyle/>
          <a:p>
            <a:pPr algn="ctr"/>
            <a:r>
              <a:rPr lang="en-US" sz="3200">
                <a:effectLst>
                  <a:outerShdw blurRad="38100" dist="38100" dir="2700000" algn="tl">
                    <a:srgbClr val="000000"/>
                  </a:outerShdw>
                </a:effectLst>
              </a:rPr>
              <a:t>Susceptible</a:t>
            </a:r>
          </a:p>
        </p:txBody>
      </p:sp>
      <p:sp>
        <p:nvSpPr>
          <p:cNvPr id="140300" name="Line 12"/>
          <p:cNvSpPr>
            <a:spLocks noChangeShapeType="1"/>
          </p:cNvSpPr>
          <p:nvPr/>
        </p:nvSpPr>
        <p:spPr bwMode="auto">
          <a:xfrm>
            <a:off x="5562600" y="3657600"/>
            <a:ext cx="1219200" cy="914400"/>
          </a:xfrm>
          <a:prstGeom prst="line">
            <a:avLst/>
          </a:prstGeom>
          <a:noFill/>
          <a:ln w="9525">
            <a:solidFill>
              <a:schemeClr val="tx1"/>
            </a:solidFill>
            <a:round/>
            <a:headEnd/>
            <a:tailEnd type="triangle" w="med" len="med"/>
          </a:ln>
          <a:effectLst/>
        </p:spPr>
        <p:txBody>
          <a:bodyPr anchor="ctr"/>
          <a:lstStyle/>
          <a:p>
            <a:endParaRPr lang="en-GB"/>
          </a:p>
        </p:txBody>
      </p:sp>
      <p:sp>
        <p:nvSpPr>
          <p:cNvPr id="140301" name="Line 13"/>
          <p:cNvSpPr>
            <a:spLocks noChangeShapeType="1"/>
          </p:cNvSpPr>
          <p:nvPr/>
        </p:nvSpPr>
        <p:spPr bwMode="auto">
          <a:xfrm flipH="1">
            <a:off x="2057400" y="3810000"/>
            <a:ext cx="1219200" cy="762000"/>
          </a:xfrm>
          <a:prstGeom prst="line">
            <a:avLst/>
          </a:prstGeom>
          <a:noFill/>
          <a:ln w="9525">
            <a:solidFill>
              <a:schemeClr val="tx1"/>
            </a:solidFill>
            <a:round/>
            <a:headEnd/>
            <a:tailEnd type="triangle" w="med" len="med"/>
          </a:ln>
          <a:effectLst/>
        </p:spPr>
        <p:txBody>
          <a:bodyPr anchor="ctr"/>
          <a:lstStyle/>
          <a:p>
            <a:endParaRPr lang="en-GB"/>
          </a:p>
        </p:txBody>
      </p:sp>
      <p:sp>
        <p:nvSpPr>
          <p:cNvPr id="140302" name="Line 14"/>
          <p:cNvSpPr>
            <a:spLocks noChangeShapeType="1"/>
          </p:cNvSpPr>
          <p:nvPr/>
        </p:nvSpPr>
        <p:spPr bwMode="auto">
          <a:xfrm flipV="1">
            <a:off x="5029200" y="1676400"/>
            <a:ext cx="1295400" cy="609600"/>
          </a:xfrm>
          <a:prstGeom prst="line">
            <a:avLst/>
          </a:prstGeom>
          <a:noFill/>
          <a:ln w="9525">
            <a:solidFill>
              <a:schemeClr val="tx1"/>
            </a:solidFill>
            <a:round/>
            <a:headEnd/>
            <a:tailEnd type="triangle" w="med" len="med"/>
          </a:ln>
          <a:effectLst/>
        </p:spPr>
        <p:txBody>
          <a:bodyPr anchor="ctr"/>
          <a:lstStyle/>
          <a:p>
            <a:endParaRPr lang="en-GB"/>
          </a:p>
        </p:txBody>
      </p:sp>
      <p:sp>
        <p:nvSpPr>
          <p:cNvPr id="140303" name="Line 15"/>
          <p:cNvSpPr>
            <a:spLocks noChangeShapeType="1"/>
          </p:cNvSpPr>
          <p:nvPr/>
        </p:nvSpPr>
        <p:spPr bwMode="auto">
          <a:xfrm flipH="1" flipV="1">
            <a:off x="2743200" y="1600200"/>
            <a:ext cx="914400" cy="609600"/>
          </a:xfrm>
          <a:prstGeom prst="line">
            <a:avLst/>
          </a:prstGeom>
          <a:noFill/>
          <a:ln w="9525">
            <a:solidFill>
              <a:schemeClr val="tx1"/>
            </a:solidFill>
            <a:round/>
            <a:headEnd/>
            <a:tailEnd type="triangle" w="med" len="med"/>
          </a:ln>
          <a:effectLst/>
        </p:spPr>
        <p:txBody>
          <a:bodyPr anchor="ctr"/>
          <a:lstStyle/>
          <a:p>
            <a:endParaRPr lang="en-GB"/>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40292"/>
                                        </p:tgtEl>
                                        <p:attrNameLst>
                                          <p:attrName>style.visibility</p:attrName>
                                        </p:attrNameLst>
                                      </p:cBhvr>
                                      <p:to>
                                        <p:strVal val="visible"/>
                                      </p:to>
                                    </p:set>
                                    <p:anim calcmode="lin" valueType="num">
                                      <p:cBhvr additive="base">
                                        <p:cTn id="7" dur="500" fill="hold"/>
                                        <p:tgtEl>
                                          <p:spTgt spid="140292"/>
                                        </p:tgtEl>
                                        <p:attrNameLst>
                                          <p:attrName>ppt_x</p:attrName>
                                        </p:attrNameLst>
                                      </p:cBhvr>
                                      <p:tavLst>
                                        <p:tav tm="0">
                                          <p:val>
                                            <p:strVal val="#ppt_x"/>
                                          </p:val>
                                        </p:tav>
                                        <p:tav tm="100000">
                                          <p:val>
                                            <p:strVal val="#ppt_x"/>
                                          </p:val>
                                        </p:tav>
                                      </p:tavLst>
                                    </p:anim>
                                    <p:anim calcmode="lin" valueType="num">
                                      <p:cBhvr additive="base">
                                        <p:cTn id="8" dur="500" fill="hold"/>
                                        <p:tgtEl>
                                          <p:spTgt spid="14029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8" presetClass="entr" presetSubtype="16" fill="hold" grpId="0" nodeType="afterEffect">
                                  <p:stCondLst>
                                    <p:cond delay="0"/>
                                  </p:stCondLst>
                                  <p:childTnLst>
                                    <p:set>
                                      <p:cBhvr>
                                        <p:cTn id="11" dur="1" fill="hold">
                                          <p:stCondLst>
                                            <p:cond delay="0"/>
                                          </p:stCondLst>
                                        </p:cTn>
                                        <p:tgtEl>
                                          <p:spTgt spid="140303"/>
                                        </p:tgtEl>
                                        <p:attrNameLst>
                                          <p:attrName>style.visibility</p:attrName>
                                        </p:attrNameLst>
                                      </p:cBhvr>
                                      <p:to>
                                        <p:strVal val="visible"/>
                                      </p:to>
                                    </p:set>
                                    <p:animEffect transition="in" filter="diamond(in)">
                                      <p:cBhvr>
                                        <p:cTn id="12" dur="1000"/>
                                        <p:tgtEl>
                                          <p:spTgt spid="140303"/>
                                        </p:tgtEl>
                                      </p:cBhvr>
                                    </p:animEffect>
                                  </p:childTnLst>
                                </p:cTn>
                              </p:par>
                              <p:par>
                                <p:cTn id="13" presetID="8" presetClass="entr" presetSubtype="16" fill="hold" grpId="0" nodeType="withEffect">
                                  <p:stCondLst>
                                    <p:cond delay="0"/>
                                  </p:stCondLst>
                                  <p:childTnLst>
                                    <p:set>
                                      <p:cBhvr>
                                        <p:cTn id="14" dur="1" fill="hold">
                                          <p:stCondLst>
                                            <p:cond delay="0"/>
                                          </p:stCondLst>
                                        </p:cTn>
                                        <p:tgtEl>
                                          <p:spTgt spid="140294"/>
                                        </p:tgtEl>
                                        <p:attrNameLst>
                                          <p:attrName>style.visibility</p:attrName>
                                        </p:attrNameLst>
                                      </p:cBhvr>
                                      <p:to>
                                        <p:strVal val="visible"/>
                                      </p:to>
                                    </p:set>
                                    <p:animEffect transition="in" filter="diamond(in)">
                                      <p:cBhvr>
                                        <p:cTn id="15" dur="1000"/>
                                        <p:tgtEl>
                                          <p:spTgt spid="140294"/>
                                        </p:tgtEl>
                                      </p:cBhvr>
                                    </p:animEffect>
                                  </p:childTnLst>
                                </p:cTn>
                              </p:par>
                            </p:childTnLst>
                          </p:cTn>
                        </p:par>
                        <p:par>
                          <p:cTn id="16" fill="hold">
                            <p:stCondLst>
                              <p:cond delay="1500"/>
                            </p:stCondLst>
                            <p:childTnLst>
                              <p:par>
                                <p:cTn id="17" presetID="8" presetClass="entr" presetSubtype="16" fill="hold" grpId="0" nodeType="afterEffect">
                                  <p:stCondLst>
                                    <p:cond delay="0"/>
                                  </p:stCondLst>
                                  <p:childTnLst>
                                    <p:set>
                                      <p:cBhvr>
                                        <p:cTn id="18" dur="1" fill="hold">
                                          <p:stCondLst>
                                            <p:cond delay="0"/>
                                          </p:stCondLst>
                                        </p:cTn>
                                        <p:tgtEl>
                                          <p:spTgt spid="140301"/>
                                        </p:tgtEl>
                                        <p:attrNameLst>
                                          <p:attrName>style.visibility</p:attrName>
                                        </p:attrNameLst>
                                      </p:cBhvr>
                                      <p:to>
                                        <p:strVal val="visible"/>
                                      </p:to>
                                    </p:set>
                                    <p:animEffect transition="in" filter="diamond(in)">
                                      <p:cBhvr>
                                        <p:cTn id="19" dur="1000"/>
                                        <p:tgtEl>
                                          <p:spTgt spid="140301"/>
                                        </p:tgtEl>
                                      </p:cBhvr>
                                    </p:animEffect>
                                  </p:childTnLst>
                                </p:cTn>
                              </p:par>
                            </p:childTnLst>
                          </p:cTn>
                        </p:par>
                        <p:par>
                          <p:cTn id="20" fill="hold">
                            <p:stCondLst>
                              <p:cond delay="2500"/>
                            </p:stCondLst>
                            <p:childTnLst>
                              <p:par>
                                <p:cTn id="21" presetID="8" presetClass="entr" presetSubtype="16" fill="hold" grpId="0" nodeType="afterEffect">
                                  <p:stCondLst>
                                    <p:cond delay="0"/>
                                  </p:stCondLst>
                                  <p:childTnLst>
                                    <p:set>
                                      <p:cBhvr>
                                        <p:cTn id="22" dur="1" fill="hold">
                                          <p:stCondLst>
                                            <p:cond delay="0"/>
                                          </p:stCondLst>
                                        </p:cTn>
                                        <p:tgtEl>
                                          <p:spTgt spid="140296"/>
                                        </p:tgtEl>
                                        <p:attrNameLst>
                                          <p:attrName>style.visibility</p:attrName>
                                        </p:attrNameLst>
                                      </p:cBhvr>
                                      <p:to>
                                        <p:strVal val="visible"/>
                                      </p:to>
                                    </p:set>
                                    <p:animEffect transition="in" filter="diamond(in)">
                                      <p:cBhvr>
                                        <p:cTn id="23" dur="1000"/>
                                        <p:tgtEl>
                                          <p:spTgt spid="140296"/>
                                        </p:tgtEl>
                                      </p:cBhvr>
                                    </p:animEffect>
                                  </p:childTnLst>
                                </p:cTn>
                              </p:par>
                            </p:childTnLst>
                          </p:cTn>
                        </p:par>
                        <p:par>
                          <p:cTn id="24" fill="hold">
                            <p:stCondLst>
                              <p:cond delay="3500"/>
                            </p:stCondLst>
                            <p:childTnLst>
                              <p:par>
                                <p:cTn id="25" presetID="8" presetClass="entr" presetSubtype="16" fill="hold" grpId="0" nodeType="afterEffect">
                                  <p:stCondLst>
                                    <p:cond delay="0"/>
                                  </p:stCondLst>
                                  <p:childTnLst>
                                    <p:set>
                                      <p:cBhvr>
                                        <p:cTn id="26" dur="1" fill="hold">
                                          <p:stCondLst>
                                            <p:cond delay="0"/>
                                          </p:stCondLst>
                                        </p:cTn>
                                        <p:tgtEl>
                                          <p:spTgt spid="140300"/>
                                        </p:tgtEl>
                                        <p:attrNameLst>
                                          <p:attrName>style.visibility</p:attrName>
                                        </p:attrNameLst>
                                      </p:cBhvr>
                                      <p:to>
                                        <p:strVal val="visible"/>
                                      </p:to>
                                    </p:set>
                                    <p:animEffect transition="in" filter="diamond(in)">
                                      <p:cBhvr>
                                        <p:cTn id="27" dur="1000"/>
                                        <p:tgtEl>
                                          <p:spTgt spid="140300"/>
                                        </p:tgtEl>
                                      </p:cBhvr>
                                    </p:animEffect>
                                  </p:childTnLst>
                                </p:cTn>
                              </p:par>
                              <p:par>
                                <p:cTn id="28" presetID="8" presetClass="entr" presetSubtype="16" fill="hold" grpId="0" nodeType="withEffect">
                                  <p:stCondLst>
                                    <p:cond delay="0"/>
                                  </p:stCondLst>
                                  <p:childTnLst>
                                    <p:set>
                                      <p:cBhvr>
                                        <p:cTn id="29" dur="1" fill="hold">
                                          <p:stCondLst>
                                            <p:cond delay="0"/>
                                          </p:stCondLst>
                                        </p:cTn>
                                        <p:tgtEl>
                                          <p:spTgt spid="140297"/>
                                        </p:tgtEl>
                                        <p:attrNameLst>
                                          <p:attrName>style.visibility</p:attrName>
                                        </p:attrNameLst>
                                      </p:cBhvr>
                                      <p:to>
                                        <p:strVal val="visible"/>
                                      </p:to>
                                    </p:set>
                                    <p:animEffect transition="in" filter="diamond(in)">
                                      <p:cBhvr>
                                        <p:cTn id="30" dur="1000"/>
                                        <p:tgtEl>
                                          <p:spTgt spid="140297"/>
                                        </p:tgtEl>
                                      </p:cBhvr>
                                    </p:animEffect>
                                  </p:childTnLst>
                                </p:cTn>
                              </p:par>
                            </p:childTnLst>
                          </p:cTn>
                        </p:par>
                        <p:par>
                          <p:cTn id="31" fill="hold">
                            <p:stCondLst>
                              <p:cond delay="4500"/>
                            </p:stCondLst>
                            <p:childTnLst>
                              <p:par>
                                <p:cTn id="32" presetID="8" presetClass="entr" presetSubtype="16" fill="hold" grpId="0" nodeType="afterEffect">
                                  <p:stCondLst>
                                    <p:cond delay="0"/>
                                  </p:stCondLst>
                                  <p:childTnLst>
                                    <p:set>
                                      <p:cBhvr>
                                        <p:cTn id="33" dur="1" fill="hold">
                                          <p:stCondLst>
                                            <p:cond delay="0"/>
                                          </p:stCondLst>
                                        </p:cTn>
                                        <p:tgtEl>
                                          <p:spTgt spid="140302"/>
                                        </p:tgtEl>
                                        <p:attrNameLst>
                                          <p:attrName>style.visibility</p:attrName>
                                        </p:attrNameLst>
                                      </p:cBhvr>
                                      <p:to>
                                        <p:strVal val="visible"/>
                                      </p:to>
                                    </p:set>
                                    <p:animEffect transition="in" filter="diamond(in)">
                                      <p:cBhvr>
                                        <p:cTn id="34" dur="1000"/>
                                        <p:tgtEl>
                                          <p:spTgt spid="140302"/>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140298"/>
                                        </p:tgtEl>
                                        <p:attrNameLst>
                                          <p:attrName>style.visibility</p:attrName>
                                        </p:attrNameLst>
                                      </p:cBhvr>
                                      <p:to>
                                        <p:strVal val="visible"/>
                                      </p:to>
                                    </p:set>
                                    <p:animEffect transition="in" filter="diamond(in)">
                                      <p:cBhvr>
                                        <p:cTn id="37" dur="1000"/>
                                        <p:tgtEl>
                                          <p:spTgt spid="140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2" grpId="0" animBg="1"/>
      <p:bldP spid="140294" grpId="0" animBg="1"/>
      <p:bldP spid="140296" grpId="0" animBg="1"/>
      <p:bldP spid="140297" grpId="0" animBg="1"/>
      <p:bldP spid="140298" grpId="0" animBg="1"/>
      <p:bldP spid="140300" grpId="0" animBg="1"/>
      <p:bldP spid="140301" grpId="0" animBg="1"/>
      <p:bldP spid="140302" grpId="0" animBg="1"/>
      <p:bldP spid="140303"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2338" name="Rectangle 2"/>
          <p:cNvSpPr>
            <a:spLocks noGrp="1" noChangeArrowheads="1"/>
          </p:cNvSpPr>
          <p:nvPr>
            <p:ph type="ctrTitle"/>
          </p:nvPr>
        </p:nvSpPr>
        <p:spPr>
          <a:xfrm>
            <a:off x="685800" y="228600"/>
            <a:ext cx="7772400" cy="1143000"/>
          </a:xfrm>
        </p:spPr>
        <p:txBody>
          <a:bodyPr/>
          <a:lstStyle/>
          <a:p>
            <a:pPr algn="l"/>
            <a:r>
              <a:rPr lang="en-US" u="sng"/>
              <a:t>Host</a:t>
            </a:r>
          </a:p>
        </p:txBody>
      </p:sp>
      <p:sp>
        <p:nvSpPr>
          <p:cNvPr id="142339" name="Rectangle 3"/>
          <p:cNvSpPr>
            <a:spLocks noGrp="1" noChangeArrowheads="1"/>
          </p:cNvSpPr>
          <p:nvPr>
            <p:ph type="subTitle" idx="1"/>
          </p:nvPr>
        </p:nvSpPr>
        <p:spPr>
          <a:xfrm>
            <a:off x="304800" y="1447800"/>
            <a:ext cx="8610600" cy="5181600"/>
          </a:xfrm>
        </p:spPr>
        <p:txBody>
          <a:bodyPr/>
          <a:lstStyle/>
          <a:p>
            <a:pPr marL="609600" indent="-609600" algn="l">
              <a:buFontTx/>
              <a:buNone/>
            </a:pPr>
            <a:r>
              <a:rPr lang="en-US"/>
              <a:t>	</a:t>
            </a:r>
            <a:r>
              <a:rPr lang="en-US" sz="2800"/>
              <a:t>A person or another living animal including birds and arthropods that affords subsistence and lodgment to an infectious agent under natural conditions</a:t>
            </a:r>
            <a:r>
              <a:rPr lang="en-US"/>
              <a:t>.</a:t>
            </a:r>
          </a:p>
          <a:p>
            <a:pPr marL="609600" indent="-609600" algn="l">
              <a:buFontTx/>
              <a:buAutoNum type="alphaUcPeriod"/>
            </a:pPr>
            <a:r>
              <a:rPr lang="en-US" sz="3600" u="sng"/>
              <a:t>Types of Host</a:t>
            </a:r>
          </a:p>
          <a:p>
            <a:pPr marL="609600" indent="-609600" algn="l">
              <a:buFontTx/>
              <a:buAutoNum type="arabicPeriod"/>
            </a:pPr>
            <a:r>
              <a:rPr lang="en-US"/>
              <a:t>Definitive Host.</a:t>
            </a:r>
          </a:p>
          <a:p>
            <a:pPr marL="609600" indent="-609600" algn="l">
              <a:buFontTx/>
              <a:buNone/>
            </a:pPr>
            <a:r>
              <a:rPr lang="en-US"/>
              <a:t>	</a:t>
            </a:r>
            <a:r>
              <a:rPr lang="en-US" sz="2800"/>
              <a:t>Hosts in which parasite attains maturity or passes its sexual stage, are primary or definitive hosts.</a:t>
            </a: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142338"/>
                                        </p:tgtEl>
                                        <p:attrNameLst>
                                          <p:attrName>style.visibility</p:attrName>
                                        </p:attrNameLst>
                                      </p:cBhvr>
                                      <p:to>
                                        <p:strVal val="visible"/>
                                      </p:to>
                                    </p:set>
                                    <p:anim calcmode="lin" valueType="num">
                                      <p:cBhvr>
                                        <p:cTn id="7" dur="2000" fill="hold"/>
                                        <p:tgtEl>
                                          <p:spTgt spid="142338"/>
                                        </p:tgtEl>
                                        <p:attrNameLst>
                                          <p:attrName>ppt_w</p:attrName>
                                        </p:attrNameLst>
                                      </p:cBhvr>
                                      <p:tavLst>
                                        <p:tav tm="0">
                                          <p:val>
                                            <p:strVal val="#ppt_w*2.5"/>
                                          </p:val>
                                        </p:tav>
                                        <p:tav tm="100000">
                                          <p:val>
                                            <p:strVal val="#ppt_w"/>
                                          </p:val>
                                        </p:tav>
                                      </p:tavLst>
                                    </p:anim>
                                    <p:anim calcmode="lin" valueType="num">
                                      <p:cBhvr>
                                        <p:cTn id="8" dur="2000" fill="hold"/>
                                        <p:tgtEl>
                                          <p:spTgt spid="142338"/>
                                        </p:tgtEl>
                                        <p:attrNameLst>
                                          <p:attrName>ppt_h</p:attrName>
                                        </p:attrNameLst>
                                      </p:cBhvr>
                                      <p:tavLst>
                                        <p:tav tm="0">
                                          <p:val>
                                            <p:strVal val="#ppt_h"/>
                                          </p:val>
                                        </p:tav>
                                        <p:tav tm="100000">
                                          <p:val>
                                            <p:strVal val="#ppt_h"/>
                                          </p:val>
                                        </p:tav>
                                      </p:tavLst>
                                    </p:anim>
                                    <p:anim calcmode="lin" valueType="num">
                                      <p:cBhvr>
                                        <p:cTn id="9" dur="2000" fill="hold"/>
                                        <p:tgtEl>
                                          <p:spTgt spid="142338"/>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142338"/>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142338"/>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142339">
                                            <p:txEl>
                                              <p:pRg st="0" end="0"/>
                                            </p:txEl>
                                          </p:spTgt>
                                        </p:tgtEl>
                                        <p:attrNameLst>
                                          <p:attrName>style.visibility</p:attrName>
                                        </p:attrNameLst>
                                      </p:cBhvr>
                                      <p:to>
                                        <p:strVal val="visible"/>
                                      </p:to>
                                    </p:set>
                                    <p:animEffect transition="in" filter="wipe(left)">
                                      <p:cBhvr>
                                        <p:cTn id="15" dur="500"/>
                                        <p:tgtEl>
                                          <p:spTgt spid="142339">
                                            <p:txEl>
                                              <p:pRg st="0" end="0"/>
                                            </p:txEl>
                                          </p:spTgt>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142339">
                                            <p:txEl>
                                              <p:pRg st="1" end="1"/>
                                            </p:txEl>
                                          </p:spTgt>
                                        </p:tgtEl>
                                        <p:attrNameLst>
                                          <p:attrName>style.visibility</p:attrName>
                                        </p:attrNameLst>
                                      </p:cBhvr>
                                      <p:to>
                                        <p:strVal val="visible"/>
                                      </p:to>
                                    </p:set>
                                    <p:animEffect transition="in" filter="wipe(left)">
                                      <p:cBhvr>
                                        <p:cTn id="19" dur="500"/>
                                        <p:tgtEl>
                                          <p:spTgt spid="142339">
                                            <p:txEl>
                                              <p:pRg st="1" end="1"/>
                                            </p:txEl>
                                          </p:spTgt>
                                        </p:tgtEl>
                                      </p:cBhvr>
                                    </p:animEffect>
                                  </p:childTnLst>
                                </p:cTn>
                              </p:par>
                            </p:childTnLst>
                          </p:cTn>
                        </p:par>
                        <p:par>
                          <p:cTn id="20" fill="hold">
                            <p:stCondLst>
                              <p:cond delay="3000"/>
                            </p:stCondLst>
                            <p:childTnLst>
                              <p:par>
                                <p:cTn id="21" presetID="22" presetClass="entr" presetSubtype="8" fill="hold" grpId="0" nodeType="afterEffect">
                                  <p:stCondLst>
                                    <p:cond delay="0"/>
                                  </p:stCondLst>
                                  <p:childTnLst>
                                    <p:set>
                                      <p:cBhvr>
                                        <p:cTn id="22" dur="1" fill="hold">
                                          <p:stCondLst>
                                            <p:cond delay="0"/>
                                          </p:stCondLst>
                                        </p:cTn>
                                        <p:tgtEl>
                                          <p:spTgt spid="142339">
                                            <p:txEl>
                                              <p:pRg st="2" end="2"/>
                                            </p:txEl>
                                          </p:spTgt>
                                        </p:tgtEl>
                                        <p:attrNameLst>
                                          <p:attrName>style.visibility</p:attrName>
                                        </p:attrNameLst>
                                      </p:cBhvr>
                                      <p:to>
                                        <p:strVal val="visible"/>
                                      </p:to>
                                    </p:set>
                                    <p:animEffect transition="in" filter="wipe(left)">
                                      <p:cBhvr>
                                        <p:cTn id="23" dur="500"/>
                                        <p:tgtEl>
                                          <p:spTgt spid="142339">
                                            <p:txEl>
                                              <p:pRg st="2" end="2"/>
                                            </p:txEl>
                                          </p:spTgt>
                                        </p:tgtEl>
                                      </p:cBhvr>
                                    </p:animEffect>
                                  </p:childTnLst>
                                </p:cTn>
                              </p:par>
                            </p:childTnLst>
                          </p:cTn>
                        </p:par>
                        <p:par>
                          <p:cTn id="24" fill="hold">
                            <p:stCondLst>
                              <p:cond delay="3500"/>
                            </p:stCondLst>
                            <p:childTnLst>
                              <p:par>
                                <p:cTn id="25" presetID="22" presetClass="entr" presetSubtype="8" fill="hold" grpId="0" nodeType="afterEffect">
                                  <p:stCondLst>
                                    <p:cond delay="0"/>
                                  </p:stCondLst>
                                  <p:childTnLst>
                                    <p:set>
                                      <p:cBhvr>
                                        <p:cTn id="26" dur="1" fill="hold">
                                          <p:stCondLst>
                                            <p:cond delay="0"/>
                                          </p:stCondLst>
                                        </p:cTn>
                                        <p:tgtEl>
                                          <p:spTgt spid="142339">
                                            <p:txEl>
                                              <p:pRg st="3" end="3"/>
                                            </p:txEl>
                                          </p:spTgt>
                                        </p:tgtEl>
                                        <p:attrNameLst>
                                          <p:attrName>style.visibility</p:attrName>
                                        </p:attrNameLst>
                                      </p:cBhvr>
                                      <p:to>
                                        <p:strVal val="visible"/>
                                      </p:to>
                                    </p:set>
                                    <p:animEffect transition="in" filter="wipe(left)">
                                      <p:cBhvr>
                                        <p:cTn id="27" dur="500"/>
                                        <p:tgtEl>
                                          <p:spTgt spid="1423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8" grpId="0"/>
      <p:bldP spid="142339"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4387" name="Rectangle 3"/>
          <p:cNvSpPr>
            <a:spLocks noGrp="1" noChangeArrowheads="1"/>
          </p:cNvSpPr>
          <p:nvPr>
            <p:ph type="subTitle" idx="1"/>
          </p:nvPr>
        </p:nvSpPr>
        <p:spPr>
          <a:xfrm>
            <a:off x="533400" y="1676400"/>
            <a:ext cx="8001000" cy="4876800"/>
          </a:xfrm>
        </p:spPr>
        <p:txBody>
          <a:bodyPr/>
          <a:lstStyle/>
          <a:p>
            <a:pPr marL="609600" indent="-609600" algn="l"/>
            <a:r>
              <a:rPr lang="en-US" sz="2000"/>
              <a:t>	</a:t>
            </a:r>
            <a:endParaRPr lang="en-US" u="sng"/>
          </a:p>
        </p:txBody>
      </p:sp>
      <p:sp>
        <p:nvSpPr>
          <p:cNvPr id="144389" name="Text Box 5"/>
          <p:cNvSpPr txBox="1">
            <a:spLocks noChangeArrowheads="1"/>
          </p:cNvSpPr>
          <p:nvPr/>
        </p:nvSpPr>
        <p:spPr bwMode="auto">
          <a:xfrm>
            <a:off x="2286000" y="6003925"/>
            <a:ext cx="3657600" cy="854075"/>
          </a:xfrm>
          <a:prstGeom prst="rect">
            <a:avLst/>
          </a:prstGeom>
          <a:noFill/>
          <a:ln w="9525">
            <a:noFill/>
            <a:miter lim="800000"/>
            <a:headEnd/>
            <a:tailEnd/>
          </a:ln>
          <a:effectLst/>
        </p:spPr>
        <p:txBody>
          <a:bodyPr>
            <a:spAutoFit/>
          </a:bodyPr>
          <a:lstStyle/>
          <a:p>
            <a:pPr eaLnBrk="1" hangingPunct="1"/>
            <a:endParaRPr lang="en-US" sz="2000" u="sng">
              <a:latin typeface="Times New Roman" pitchFamily="18" charset="0"/>
            </a:endParaRPr>
          </a:p>
          <a:p>
            <a:pPr eaLnBrk="1" hangingPunct="1">
              <a:spcBef>
                <a:spcPct val="50000"/>
              </a:spcBef>
            </a:pPr>
            <a:endParaRPr lang="en-US" sz="2000">
              <a:solidFill>
                <a:schemeClr val="tx2"/>
              </a:solidFill>
              <a:latin typeface="Times New Roman" pitchFamily="18" charset="0"/>
            </a:endParaRPr>
          </a:p>
        </p:txBody>
      </p:sp>
      <p:sp>
        <p:nvSpPr>
          <p:cNvPr id="144391" name="Text Box 7"/>
          <p:cNvSpPr txBox="1">
            <a:spLocks noChangeArrowheads="1"/>
          </p:cNvSpPr>
          <p:nvPr/>
        </p:nvSpPr>
        <p:spPr bwMode="auto">
          <a:xfrm>
            <a:off x="304800" y="381000"/>
            <a:ext cx="8561388" cy="6186488"/>
          </a:xfrm>
          <a:prstGeom prst="rect">
            <a:avLst/>
          </a:prstGeom>
          <a:noFill/>
          <a:ln w="9525">
            <a:noFill/>
            <a:miter lim="800000"/>
            <a:headEnd/>
            <a:tailEnd/>
          </a:ln>
          <a:effectLst/>
        </p:spPr>
        <p:txBody>
          <a:bodyPr>
            <a:spAutoFit/>
          </a:bodyPr>
          <a:lstStyle/>
          <a:p>
            <a:pPr marL="457200" indent="-457200">
              <a:buFontTx/>
              <a:buAutoNum type="arabicPeriod" startAt="2"/>
            </a:pPr>
            <a:r>
              <a:rPr lang="en-US" sz="3200"/>
              <a:t>Intermediate Host:</a:t>
            </a:r>
          </a:p>
          <a:p>
            <a:pPr marL="457200" indent="-457200"/>
            <a:r>
              <a:rPr lang="en-US" sz="3200"/>
              <a:t>	</a:t>
            </a:r>
            <a:r>
              <a:rPr lang="en-US" sz="2800"/>
              <a:t>Hosts in which the parasite is in larval or</a:t>
            </a:r>
          </a:p>
          <a:p>
            <a:pPr marL="457200" indent="-457200"/>
            <a:r>
              <a:rPr lang="en-US" sz="2800"/>
              <a:t>	asexual stage, are secondary or intermediate Hosts.</a:t>
            </a:r>
          </a:p>
          <a:p>
            <a:pPr marL="457200" indent="-457200"/>
            <a:endParaRPr lang="en-US" sz="2800"/>
          </a:p>
          <a:p>
            <a:pPr marL="457200" indent="-457200">
              <a:buFontTx/>
              <a:buAutoNum type="arabicPeriod" startAt="3"/>
            </a:pPr>
            <a:r>
              <a:rPr lang="en-US" sz="3200"/>
              <a:t>Propagative Host:</a:t>
            </a:r>
          </a:p>
          <a:p>
            <a:pPr marL="457200" indent="-457200"/>
            <a:r>
              <a:rPr lang="en-US" sz="3200"/>
              <a:t>	</a:t>
            </a:r>
            <a:r>
              <a:rPr lang="en-US" sz="2800"/>
              <a:t>A transport or propagative host, is the one in which, the organism remains but does not undergo development</a:t>
            </a:r>
            <a:r>
              <a:rPr lang="en-US" sz="3200"/>
              <a:t>.</a:t>
            </a:r>
          </a:p>
          <a:p>
            <a:pPr marL="457200" indent="-457200"/>
            <a:r>
              <a:rPr lang="en-US" sz="3200"/>
              <a:t>4. Obligate Host:</a:t>
            </a:r>
          </a:p>
          <a:p>
            <a:pPr marL="457200" indent="-457200"/>
            <a:r>
              <a:rPr lang="en-US" sz="3200"/>
              <a:t>	</a:t>
            </a:r>
            <a:r>
              <a:rPr lang="en-US" sz="2800"/>
              <a:t>This term refers to the only host of infections such as man in measles</a:t>
            </a:r>
            <a:r>
              <a:rPr lang="en-US" sz="3200"/>
              <a:t> </a:t>
            </a:r>
          </a:p>
          <a:p>
            <a:pPr marL="457200" indent="-457200"/>
            <a:endParaRPr lang="en-US" sz="3200"/>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4387">
                                            <p:txEl>
                                              <p:pRg st="0" end="0"/>
                                            </p:txEl>
                                          </p:spTgt>
                                        </p:tgtEl>
                                        <p:attrNameLst>
                                          <p:attrName>style.visibility</p:attrName>
                                        </p:attrNameLst>
                                      </p:cBhvr>
                                      <p:to>
                                        <p:strVal val="visible"/>
                                      </p:to>
                                    </p:set>
                                    <p:animEffect transition="in" filter="wipe(left)">
                                      <p:cBhvr>
                                        <p:cTn id="7" dur="500"/>
                                        <p:tgtEl>
                                          <p:spTgt spid="144387">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44391"/>
                                        </p:tgtEl>
                                        <p:attrNameLst>
                                          <p:attrName>style.visibility</p:attrName>
                                        </p:attrNameLst>
                                      </p:cBhvr>
                                      <p:to>
                                        <p:strVal val="visible"/>
                                      </p:to>
                                    </p:set>
                                    <p:animEffect transition="in" filter="wipe(up)">
                                      <p:cBhvr>
                                        <p:cTn id="11" dur="500"/>
                                        <p:tgtEl>
                                          <p:spTgt spid="144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7" grpId="0" build="p"/>
      <p:bldP spid="144391" grpId="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sp>
        <p:nvSpPr>
          <p:cNvPr id="146439" name="Oval 7"/>
          <p:cNvSpPr>
            <a:spLocks noChangeArrowheads="1"/>
          </p:cNvSpPr>
          <p:nvPr/>
        </p:nvSpPr>
        <p:spPr bwMode="auto">
          <a:xfrm>
            <a:off x="6324600" y="2209800"/>
            <a:ext cx="2362200" cy="2286000"/>
          </a:xfrm>
          <a:prstGeom prst="ellipse">
            <a:avLst/>
          </a:prstGeom>
          <a:gradFill rotWithShape="1">
            <a:gsLst>
              <a:gs pos="0">
                <a:srgbClr val="006699">
                  <a:alpha val="0"/>
                </a:srgbClr>
              </a:gs>
              <a:gs pos="9500">
                <a:srgbClr val="1170FF">
                  <a:alpha val="19000"/>
                </a:srgbClr>
              </a:gs>
              <a:gs pos="14499">
                <a:srgbClr val="3333CC">
                  <a:alpha val="28999"/>
                </a:srgbClr>
              </a:gs>
              <a:gs pos="20000">
                <a:srgbClr val="2E6792">
                  <a:alpha val="39999"/>
                </a:srgbClr>
              </a:gs>
              <a:gs pos="26500">
                <a:srgbClr val="9999FF">
                  <a:alpha val="53000"/>
                </a:srgbClr>
              </a:gs>
              <a:gs pos="42000">
                <a:srgbClr val="00CCCC">
                  <a:alpha val="84000"/>
                </a:srgbClr>
              </a:gs>
              <a:gs pos="50000">
                <a:srgbClr val="3399FF"/>
              </a:gs>
              <a:gs pos="58000">
                <a:srgbClr val="00CCCC">
                  <a:alpha val="84000"/>
                </a:srgbClr>
              </a:gs>
              <a:gs pos="73500">
                <a:srgbClr val="9999FF">
                  <a:alpha val="53000"/>
                </a:srgbClr>
              </a:gs>
              <a:gs pos="80001">
                <a:srgbClr val="2E6792">
                  <a:alpha val="39999"/>
                </a:srgbClr>
              </a:gs>
              <a:gs pos="85501">
                <a:srgbClr val="3333CC">
                  <a:alpha val="28999"/>
                </a:srgbClr>
              </a:gs>
              <a:gs pos="90500">
                <a:srgbClr val="1170FF">
                  <a:alpha val="19000"/>
                </a:srgbClr>
              </a:gs>
              <a:gs pos="100000">
                <a:srgbClr val="006699">
                  <a:alpha val="0"/>
                </a:srgbClr>
              </a:gs>
            </a:gsLst>
            <a:lin ang="5400000" scaled="1"/>
          </a:gradFill>
          <a:ln w="9525">
            <a:solidFill>
              <a:schemeClr val="tx1"/>
            </a:solidFill>
            <a:round/>
            <a:headEnd/>
            <a:tailEnd/>
          </a:ln>
          <a:effectLst/>
        </p:spPr>
        <p:txBody>
          <a:bodyPr wrap="none" anchor="ctr"/>
          <a:lstStyle/>
          <a:p>
            <a:endParaRPr lang="en-GB"/>
          </a:p>
        </p:txBody>
      </p:sp>
      <p:sp>
        <p:nvSpPr>
          <p:cNvPr id="146435" name="Rectangle 3"/>
          <p:cNvSpPr>
            <a:spLocks noGrp="1" noChangeArrowheads="1"/>
          </p:cNvSpPr>
          <p:nvPr>
            <p:ph type="subTitle" idx="1"/>
          </p:nvPr>
        </p:nvSpPr>
        <p:spPr>
          <a:xfrm>
            <a:off x="304800" y="457200"/>
            <a:ext cx="5562600" cy="5867400"/>
          </a:xfrm>
        </p:spPr>
        <p:txBody>
          <a:bodyPr/>
          <a:lstStyle/>
          <a:p>
            <a:pPr marL="609600" indent="-609600" algn="l" eaLnBrk="0" hangingPunct="0">
              <a:lnSpc>
                <a:spcPct val="80000"/>
              </a:lnSpc>
              <a:spcBef>
                <a:spcPct val="0"/>
              </a:spcBef>
              <a:buClrTx/>
              <a:buSzTx/>
              <a:buFontTx/>
              <a:buNone/>
            </a:pPr>
            <a:r>
              <a:rPr lang="en-US" sz="2800">
                <a:effectLst/>
              </a:rPr>
              <a:t>B. Immunity:</a:t>
            </a:r>
          </a:p>
          <a:p>
            <a:pPr marL="609600" indent="-609600" algn="l" eaLnBrk="0" hangingPunct="0">
              <a:lnSpc>
                <a:spcPct val="80000"/>
              </a:lnSpc>
              <a:spcBef>
                <a:spcPct val="0"/>
              </a:spcBef>
              <a:buClrTx/>
              <a:buSzTx/>
              <a:buFontTx/>
              <a:buNone/>
            </a:pPr>
            <a:endParaRPr lang="en-US" sz="2800">
              <a:effectLst/>
            </a:endParaRPr>
          </a:p>
          <a:p>
            <a:pPr marL="609600" indent="-609600" algn="l" eaLnBrk="0" hangingPunct="0">
              <a:lnSpc>
                <a:spcPct val="80000"/>
              </a:lnSpc>
              <a:spcBef>
                <a:spcPct val="0"/>
              </a:spcBef>
              <a:buClrTx/>
              <a:buSzTx/>
              <a:buFontTx/>
              <a:buNone/>
            </a:pPr>
            <a:r>
              <a:rPr lang="en-US" sz="2000">
                <a:effectLst/>
              </a:rPr>
              <a:t>	</a:t>
            </a:r>
            <a:r>
              <a:rPr lang="en-US" sz="2400">
                <a:effectLst/>
              </a:rPr>
              <a:t>It is the resistance usually associated with the presence of antibodies or cells having a specific action on the microorganism concerned with a particular infectious disease or on its toxin</a:t>
            </a:r>
            <a:r>
              <a:rPr lang="en-US" sz="2000">
                <a:effectLst/>
              </a:rPr>
              <a:t>.</a:t>
            </a:r>
          </a:p>
          <a:p>
            <a:pPr marL="609600" indent="-609600" algn="l" eaLnBrk="0" hangingPunct="0">
              <a:lnSpc>
                <a:spcPct val="80000"/>
              </a:lnSpc>
              <a:spcBef>
                <a:spcPct val="0"/>
              </a:spcBef>
              <a:buClrTx/>
              <a:buSzTx/>
              <a:buFontTx/>
              <a:buNone/>
            </a:pPr>
            <a:endParaRPr lang="en-US" sz="2000">
              <a:effectLst/>
            </a:endParaRPr>
          </a:p>
          <a:p>
            <a:pPr marL="609600" indent="-609600" algn="l" eaLnBrk="0" hangingPunct="0">
              <a:lnSpc>
                <a:spcPct val="80000"/>
              </a:lnSpc>
              <a:spcBef>
                <a:spcPct val="0"/>
              </a:spcBef>
              <a:buClrTx/>
              <a:buSzTx/>
              <a:buFontTx/>
              <a:buNone/>
            </a:pPr>
            <a:r>
              <a:rPr lang="en-US" sz="2800">
                <a:effectLst/>
              </a:rPr>
              <a:t>C. Resistance:</a:t>
            </a:r>
          </a:p>
          <a:p>
            <a:pPr marL="609600" indent="-609600" algn="l" eaLnBrk="0" hangingPunct="0">
              <a:lnSpc>
                <a:spcPct val="80000"/>
              </a:lnSpc>
              <a:spcBef>
                <a:spcPct val="0"/>
              </a:spcBef>
              <a:buClrTx/>
              <a:buSzTx/>
              <a:buFontTx/>
              <a:buNone/>
            </a:pPr>
            <a:endParaRPr lang="en-US" sz="2800">
              <a:effectLst/>
            </a:endParaRPr>
          </a:p>
          <a:p>
            <a:pPr marL="609600" indent="-609600" algn="l" eaLnBrk="0" hangingPunct="0">
              <a:lnSpc>
                <a:spcPct val="80000"/>
              </a:lnSpc>
              <a:spcBef>
                <a:spcPct val="0"/>
              </a:spcBef>
              <a:buClrTx/>
              <a:buSzTx/>
              <a:buFontTx/>
              <a:buNone/>
            </a:pPr>
            <a:r>
              <a:rPr lang="en-US" sz="2000">
                <a:effectLst/>
              </a:rPr>
              <a:t>	</a:t>
            </a:r>
            <a:r>
              <a:rPr lang="en-US" sz="2400">
                <a:effectLst/>
              </a:rPr>
              <a:t>The sum total of natural body mechanisms which interpose barriers to the progress of invasion or multiplication of infectious agent or the damage by their toxic products</a:t>
            </a:r>
            <a:r>
              <a:rPr lang="en-US" sz="2000">
                <a:effectLst/>
              </a:rPr>
              <a:t>.</a:t>
            </a:r>
          </a:p>
          <a:p>
            <a:pPr marL="609600" indent="-609600" algn="l" eaLnBrk="0" hangingPunct="0">
              <a:lnSpc>
                <a:spcPct val="80000"/>
              </a:lnSpc>
              <a:spcBef>
                <a:spcPct val="0"/>
              </a:spcBef>
              <a:buClrTx/>
              <a:buSzTx/>
              <a:buFontTx/>
              <a:buNone/>
            </a:pPr>
            <a:r>
              <a:rPr lang="en-US" sz="2000">
                <a:effectLst/>
              </a:rPr>
              <a:t>	</a:t>
            </a:r>
          </a:p>
          <a:p>
            <a:pPr marL="609600" indent="-609600" algn="l">
              <a:lnSpc>
                <a:spcPct val="80000"/>
              </a:lnSpc>
            </a:pPr>
            <a:endParaRPr lang="en-US" sz="2000"/>
          </a:p>
        </p:txBody>
      </p:sp>
      <p:pic>
        <p:nvPicPr>
          <p:cNvPr id="146438" name="Picture 6"/>
          <p:cNvPicPr>
            <a:picLocks noChangeAspect="1" noChangeArrowheads="1"/>
          </p:cNvPicPr>
          <p:nvPr/>
        </p:nvPicPr>
        <p:blipFill>
          <a:blip r:embed="rId3" cstate="print"/>
          <a:srcRect/>
          <a:stretch>
            <a:fillRect/>
          </a:stretch>
        </p:blipFill>
        <p:spPr bwMode="auto">
          <a:xfrm>
            <a:off x="7010400" y="2667000"/>
            <a:ext cx="1044575" cy="1676400"/>
          </a:xfrm>
          <a:prstGeom prst="rect">
            <a:avLst/>
          </a:prstGeom>
          <a:noFill/>
          <a:ln w="9525">
            <a:noFill/>
            <a:miter lim="800000"/>
            <a:headEnd/>
            <a:tailEnd/>
          </a:ln>
          <a:effectLst/>
        </p:spPr>
      </p:pic>
      <p:sp>
        <p:nvSpPr>
          <p:cNvPr id="146440" name="Freeform 8"/>
          <p:cNvSpPr>
            <a:spLocks/>
          </p:cNvSpPr>
          <p:nvPr/>
        </p:nvSpPr>
        <p:spPr bwMode="auto">
          <a:xfrm>
            <a:off x="7086600" y="1371600"/>
            <a:ext cx="190500" cy="304800"/>
          </a:xfrm>
          <a:custGeom>
            <a:avLst/>
            <a:gdLst/>
            <a:ahLst/>
            <a:cxnLst>
              <a:cxn ang="0">
                <a:pos x="0" y="56"/>
              </a:cxn>
              <a:cxn ang="0">
                <a:pos x="144" y="8"/>
              </a:cxn>
              <a:cxn ang="0">
                <a:pos x="144" y="104"/>
              </a:cxn>
            </a:cxnLst>
            <a:rect l="0" t="0" r="r" b="b"/>
            <a:pathLst>
              <a:path w="168" h="104">
                <a:moveTo>
                  <a:pt x="0" y="56"/>
                </a:moveTo>
                <a:cubicBezTo>
                  <a:pt x="60" y="28"/>
                  <a:pt x="120" y="0"/>
                  <a:pt x="144" y="8"/>
                </a:cubicBezTo>
                <a:cubicBezTo>
                  <a:pt x="168" y="16"/>
                  <a:pt x="144" y="88"/>
                  <a:pt x="144" y="104"/>
                </a:cubicBezTo>
              </a:path>
            </a:pathLst>
          </a:custGeom>
          <a:noFill/>
          <a:ln w="9525" cap="flat" cmpd="sng">
            <a:solidFill>
              <a:schemeClr val="tx1"/>
            </a:solidFill>
            <a:prstDash val="solid"/>
            <a:round/>
            <a:headEnd/>
            <a:tailEnd/>
          </a:ln>
          <a:effectLst/>
        </p:spPr>
        <p:txBody>
          <a:bodyPr anchor="ctr"/>
          <a:lstStyle/>
          <a:p>
            <a:endParaRPr lang="en-GB"/>
          </a:p>
        </p:txBody>
      </p:sp>
      <p:sp>
        <p:nvSpPr>
          <p:cNvPr id="146441" name="Freeform 9"/>
          <p:cNvSpPr>
            <a:spLocks/>
          </p:cNvSpPr>
          <p:nvPr/>
        </p:nvSpPr>
        <p:spPr bwMode="auto">
          <a:xfrm>
            <a:off x="7162800" y="1663700"/>
            <a:ext cx="381000" cy="88900"/>
          </a:xfrm>
          <a:custGeom>
            <a:avLst/>
            <a:gdLst/>
            <a:ahLst/>
            <a:cxnLst>
              <a:cxn ang="0">
                <a:pos x="0" y="56"/>
              </a:cxn>
              <a:cxn ang="0">
                <a:pos x="144" y="8"/>
              </a:cxn>
              <a:cxn ang="0">
                <a:pos x="144" y="104"/>
              </a:cxn>
            </a:cxnLst>
            <a:rect l="0" t="0" r="r" b="b"/>
            <a:pathLst>
              <a:path w="168" h="104">
                <a:moveTo>
                  <a:pt x="0" y="56"/>
                </a:moveTo>
                <a:cubicBezTo>
                  <a:pt x="60" y="28"/>
                  <a:pt x="120" y="0"/>
                  <a:pt x="144" y="8"/>
                </a:cubicBezTo>
                <a:cubicBezTo>
                  <a:pt x="168" y="16"/>
                  <a:pt x="144" y="88"/>
                  <a:pt x="144" y="104"/>
                </a:cubicBezTo>
              </a:path>
            </a:pathLst>
          </a:custGeom>
          <a:noFill/>
          <a:ln w="9525" cap="flat" cmpd="sng">
            <a:solidFill>
              <a:schemeClr val="tx1"/>
            </a:solidFill>
            <a:prstDash val="solid"/>
            <a:round/>
            <a:headEnd/>
            <a:tailEnd/>
          </a:ln>
          <a:effectLst/>
        </p:spPr>
        <p:txBody>
          <a:bodyPr anchor="ctr"/>
          <a:lstStyle/>
          <a:p>
            <a:endParaRPr lang="en-GB"/>
          </a:p>
        </p:txBody>
      </p:sp>
      <p:sp>
        <p:nvSpPr>
          <p:cNvPr id="146442" name="Freeform 10"/>
          <p:cNvSpPr>
            <a:spLocks/>
          </p:cNvSpPr>
          <p:nvPr/>
        </p:nvSpPr>
        <p:spPr bwMode="auto">
          <a:xfrm flipV="1">
            <a:off x="7315200" y="1981200"/>
            <a:ext cx="228600" cy="76200"/>
          </a:xfrm>
          <a:custGeom>
            <a:avLst/>
            <a:gdLst/>
            <a:ahLst/>
            <a:cxnLst>
              <a:cxn ang="0">
                <a:pos x="0" y="56"/>
              </a:cxn>
              <a:cxn ang="0">
                <a:pos x="144" y="8"/>
              </a:cxn>
              <a:cxn ang="0">
                <a:pos x="144" y="104"/>
              </a:cxn>
            </a:cxnLst>
            <a:rect l="0" t="0" r="r" b="b"/>
            <a:pathLst>
              <a:path w="168" h="104">
                <a:moveTo>
                  <a:pt x="0" y="56"/>
                </a:moveTo>
                <a:cubicBezTo>
                  <a:pt x="60" y="28"/>
                  <a:pt x="120" y="0"/>
                  <a:pt x="144" y="8"/>
                </a:cubicBezTo>
                <a:cubicBezTo>
                  <a:pt x="168" y="16"/>
                  <a:pt x="144" y="88"/>
                  <a:pt x="144" y="104"/>
                </a:cubicBezTo>
              </a:path>
            </a:pathLst>
          </a:custGeom>
          <a:noFill/>
          <a:ln w="9525" cap="flat" cmpd="sng">
            <a:solidFill>
              <a:schemeClr val="tx1"/>
            </a:solidFill>
            <a:prstDash val="solid"/>
            <a:round/>
            <a:headEnd/>
            <a:tailEnd/>
          </a:ln>
          <a:effectLst/>
        </p:spPr>
        <p:txBody>
          <a:bodyPr anchor="ctr"/>
          <a:lstStyle/>
          <a:p>
            <a:endParaRPr lang="en-GB"/>
          </a:p>
        </p:txBody>
      </p:sp>
      <p:sp>
        <p:nvSpPr>
          <p:cNvPr id="146443" name="Freeform 11"/>
          <p:cNvSpPr>
            <a:spLocks/>
          </p:cNvSpPr>
          <p:nvPr/>
        </p:nvSpPr>
        <p:spPr bwMode="auto">
          <a:xfrm>
            <a:off x="7848600" y="1676400"/>
            <a:ext cx="152400" cy="241300"/>
          </a:xfrm>
          <a:custGeom>
            <a:avLst/>
            <a:gdLst/>
            <a:ahLst/>
            <a:cxnLst>
              <a:cxn ang="0">
                <a:pos x="0" y="56"/>
              </a:cxn>
              <a:cxn ang="0">
                <a:pos x="144" y="8"/>
              </a:cxn>
              <a:cxn ang="0">
                <a:pos x="144" y="104"/>
              </a:cxn>
            </a:cxnLst>
            <a:rect l="0" t="0" r="r" b="b"/>
            <a:pathLst>
              <a:path w="168" h="104">
                <a:moveTo>
                  <a:pt x="0" y="56"/>
                </a:moveTo>
                <a:cubicBezTo>
                  <a:pt x="60" y="28"/>
                  <a:pt x="120" y="0"/>
                  <a:pt x="144" y="8"/>
                </a:cubicBezTo>
                <a:cubicBezTo>
                  <a:pt x="168" y="16"/>
                  <a:pt x="144" y="88"/>
                  <a:pt x="144" y="104"/>
                </a:cubicBezTo>
              </a:path>
            </a:pathLst>
          </a:custGeom>
          <a:noFill/>
          <a:ln w="9525" cap="flat" cmpd="sng">
            <a:solidFill>
              <a:schemeClr val="tx1"/>
            </a:solidFill>
            <a:prstDash val="solid"/>
            <a:round/>
            <a:headEnd/>
            <a:tailEnd/>
          </a:ln>
          <a:effectLst/>
        </p:spPr>
        <p:txBody>
          <a:bodyPr anchor="ctr"/>
          <a:lstStyle/>
          <a:p>
            <a:endParaRPr lang="en-GB"/>
          </a:p>
        </p:txBody>
      </p:sp>
      <p:sp>
        <p:nvSpPr>
          <p:cNvPr id="146444" name="Freeform 12"/>
          <p:cNvSpPr>
            <a:spLocks/>
          </p:cNvSpPr>
          <p:nvPr/>
        </p:nvSpPr>
        <p:spPr bwMode="auto">
          <a:xfrm>
            <a:off x="7543800" y="1219200"/>
            <a:ext cx="266700" cy="165100"/>
          </a:xfrm>
          <a:custGeom>
            <a:avLst/>
            <a:gdLst/>
            <a:ahLst/>
            <a:cxnLst>
              <a:cxn ang="0">
                <a:pos x="0" y="56"/>
              </a:cxn>
              <a:cxn ang="0">
                <a:pos x="144" y="8"/>
              </a:cxn>
              <a:cxn ang="0">
                <a:pos x="144" y="104"/>
              </a:cxn>
            </a:cxnLst>
            <a:rect l="0" t="0" r="r" b="b"/>
            <a:pathLst>
              <a:path w="168" h="104">
                <a:moveTo>
                  <a:pt x="0" y="56"/>
                </a:moveTo>
                <a:cubicBezTo>
                  <a:pt x="60" y="28"/>
                  <a:pt x="120" y="0"/>
                  <a:pt x="144" y="8"/>
                </a:cubicBezTo>
                <a:cubicBezTo>
                  <a:pt x="168" y="16"/>
                  <a:pt x="144" y="88"/>
                  <a:pt x="144" y="104"/>
                </a:cubicBezTo>
              </a:path>
            </a:pathLst>
          </a:custGeom>
          <a:noFill/>
          <a:ln w="9525" cap="flat" cmpd="sng">
            <a:solidFill>
              <a:schemeClr val="tx1"/>
            </a:solidFill>
            <a:prstDash val="solid"/>
            <a:round/>
            <a:headEnd/>
            <a:tailEnd/>
          </a:ln>
          <a:effectLst/>
        </p:spPr>
        <p:txBody>
          <a:bodyPr anchor="ctr"/>
          <a:lstStyle/>
          <a:p>
            <a:endParaRPr lang="en-GB"/>
          </a:p>
        </p:txBody>
      </p:sp>
      <p:sp>
        <p:nvSpPr>
          <p:cNvPr id="146445" name="Freeform 13"/>
          <p:cNvSpPr>
            <a:spLocks/>
          </p:cNvSpPr>
          <p:nvPr/>
        </p:nvSpPr>
        <p:spPr bwMode="auto">
          <a:xfrm>
            <a:off x="7791450" y="1447800"/>
            <a:ext cx="285750" cy="46038"/>
          </a:xfrm>
          <a:custGeom>
            <a:avLst/>
            <a:gdLst/>
            <a:ahLst/>
            <a:cxnLst>
              <a:cxn ang="0">
                <a:pos x="0" y="29"/>
              </a:cxn>
              <a:cxn ang="0">
                <a:pos x="144" y="17"/>
              </a:cxn>
              <a:cxn ang="0">
                <a:pos x="180" y="5"/>
              </a:cxn>
            </a:cxnLst>
            <a:rect l="0" t="0" r="r" b="b"/>
            <a:pathLst>
              <a:path w="180" h="29">
                <a:moveTo>
                  <a:pt x="0" y="29"/>
                </a:moveTo>
                <a:cubicBezTo>
                  <a:pt x="55" y="20"/>
                  <a:pt x="93" y="0"/>
                  <a:pt x="144" y="17"/>
                </a:cubicBezTo>
                <a:cubicBezTo>
                  <a:pt x="156" y="13"/>
                  <a:pt x="180" y="5"/>
                  <a:pt x="180" y="5"/>
                </a:cubicBezTo>
              </a:path>
            </a:pathLst>
          </a:custGeom>
          <a:noFill/>
          <a:ln w="9525" cap="flat" cmpd="sng">
            <a:solidFill>
              <a:schemeClr val="tx1"/>
            </a:solidFill>
            <a:prstDash val="solid"/>
            <a:round/>
            <a:headEnd/>
            <a:tailEnd/>
          </a:ln>
          <a:effectLst/>
        </p:spPr>
        <p:txBody>
          <a:bodyPr anchor="ctr"/>
          <a:lstStyle/>
          <a:p>
            <a:endParaRPr lang="en-GB"/>
          </a:p>
        </p:txBody>
      </p:sp>
      <p:sp>
        <p:nvSpPr>
          <p:cNvPr id="146446" name="Freeform 14"/>
          <p:cNvSpPr>
            <a:spLocks/>
          </p:cNvSpPr>
          <p:nvPr/>
        </p:nvSpPr>
        <p:spPr bwMode="auto">
          <a:xfrm>
            <a:off x="7543800" y="1676400"/>
            <a:ext cx="285750" cy="46038"/>
          </a:xfrm>
          <a:custGeom>
            <a:avLst/>
            <a:gdLst/>
            <a:ahLst/>
            <a:cxnLst>
              <a:cxn ang="0">
                <a:pos x="0" y="29"/>
              </a:cxn>
              <a:cxn ang="0">
                <a:pos x="144" y="17"/>
              </a:cxn>
              <a:cxn ang="0">
                <a:pos x="180" y="5"/>
              </a:cxn>
            </a:cxnLst>
            <a:rect l="0" t="0" r="r" b="b"/>
            <a:pathLst>
              <a:path w="180" h="29">
                <a:moveTo>
                  <a:pt x="0" y="29"/>
                </a:moveTo>
                <a:cubicBezTo>
                  <a:pt x="55" y="20"/>
                  <a:pt x="93" y="0"/>
                  <a:pt x="144" y="17"/>
                </a:cubicBezTo>
                <a:cubicBezTo>
                  <a:pt x="156" y="13"/>
                  <a:pt x="180" y="5"/>
                  <a:pt x="180" y="5"/>
                </a:cubicBezTo>
              </a:path>
            </a:pathLst>
          </a:custGeom>
          <a:noFill/>
          <a:ln w="9525" cap="flat" cmpd="sng">
            <a:solidFill>
              <a:schemeClr val="tx1"/>
            </a:solidFill>
            <a:prstDash val="solid"/>
            <a:round/>
            <a:headEnd/>
            <a:tailEnd/>
          </a:ln>
          <a:effectLst/>
        </p:spPr>
        <p:txBody>
          <a:bodyPr anchor="ctr"/>
          <a:lstStyle/>
          <a:p>
            <a:endParaRPr lang="en-GB"/>
          </a:p>
        </p:txBody>
      </p:sp>
      <p:sp>
        <p:nvSpPr>
          <p:cNvPr id="146448" name="Line 16"/>
          <p:cNvSpPr>
            <a:spLocks noChangeShapeType="1"/>
          </p:cNvSpPr>
          <p:nvPr/>
        </p:nvSpPr>
        <p:spPr bwMode="auto">
          <a:xfrm>
            <a:off x="7696200" y="1905000"/>
            <a:ext cx="0" cy="304800"/>
          </a:xfrm>
          <a:prstGeom prst="line">
            <a:avLst/>
          </a:prstGeom>
          <a:noFill/>
          <a:ln w="9525">
            <a:solidFill>
              <a:schemeClr val="tx1"/>
            </a:solidFill>
            <a:round/>
            <a:headEnd/>
            <a:tailEnd type="triangle" w="med" len="med"/>
          </a:ln>
          <a:effectLst/>
        </p:spPr>
        <p:txBody>
          <a:bodyPr anchor="ctr"/>
          <a:lstStyle/>
          <a:p>
            <a:endParaRPr lang="en-GB"/>
          </a:p>
        </p:txBody>
      </p:sp>
      <p:sp>
        <p:nvSpPr>
          <p:cNvPr id="146449" name="Text Box 17"/>
          <p:cNvSpPr txBox="1">
            <a:spLocks noChangeArrowheads="1"/>
          </p:cNvSpPr>
          <p:nvPr/>
        </p:nvSpPr>
        <p:spPr bwMode="auto">
          <a:xfrm>
            <a:off x="7146925" y="185738"/>
            <a:ext cx="852488" cy="457200"/>
          </a:xfrm>
          <a:prstGeom prst="rect">
            <a:avLst/>
          </a:prstGeom>
          <a:noFill/>
          <a:ln w="9525">
            <a:noFill/>
            <a:miter lim="800000"/>
            <a:headEnd/>
            <a:tailEnd/>
          </a:ln>
          <a:effectLst/>
        </p:spPr>
        <p:txBody>
          <a:bodyPr wrap="none">
            <a:spAutoFit/>
          </a:bodyPr>
          <a:lstStyle/>
          <a:p>
            <a:r>
              <a:rPr lang="en-US"/>
              <a:t>Virus</a:t>
            </a:r>
          </a:p>
        </p:txBody>
      </p:sp>
      <p:sp>
        <p:nvSpPr>
          <p:cNvPr id="146450" name="Line 18"/>
          <p:cNvSpPr>
            <a:spLocks noChangeShapeType="1"/>
          </p:cNvSpPr>
          <p:nvPr/>
        </p:nvSpPr>
        <p:spPr bwMode="auto">
          <a:xfrm>
            <a:off x="8458200" y="4953000"/>
            <a:ext cx="0" cy="609600"/>
          </a:xfrm>
          <a:prstGeom prst="line">
            <a:avLst/>
          </a:prstGeom>
          <a:noFill/>
          <a:ln w="9525">
            <a:solidFill>
              <a:schemeClr val="tx1"/>
            </a:solidFill>
            <a:round/>
            <a:headEnd type="oval" w="med" len="med"/>
            <a:tailEnd type="oval" w="med" len="med"/>
          </a:ln>
          <a:effectLst/>
        </p:spPr>
        <p:txBody>
          <a:bodyPr anchor="ctr"/>
          <a:lstStyle/>
          <a:p>
            <a:endParaRPr lang="en-GB"/>
          </a:p>
        </p:txBody>
      </p:sp>
      <p:sp>
        <p:nvSpPr>
          <p:cNvPr id="146451" name="Line 19"/>
          <p:cNvSpPr>
            <a:spLocks noChangeShapeType="1"/>
          </p:cNvSpPr>
          <p:nvPr/>
        </p:nvSpPr>
        <p:spPr bwMode="auto">
          <a:xfrm flipV="1">
            <a:off x="8458200" y="4648200"/>
            <a:ext cx="381000" cy="304800"/>
          </a:xfrm>
          <a:prstGeom prst="line">
            <a:avLst/>
          </a:prstGeom>
          <a:noFill/>
          <a:ln w="9525">
            <a:solidFill>
              <a:schemeClr val="tx1"/>
            </a:solidFill>
            <a:round/>
            <a:headEnd type="oval" w="med" len="med"/>
            <a:tailEnd type="oval" w="med" len="med"/>
          </a:ln>
          <a:effectLst/>
        </p:spPr>
        <p:txBody>
          <a:bodyPr anchor="ctr"/>
          <a:lstStyle/>
          <a:p>
            <a:endParaRPr lang="en-GB"/>
          </a:p>
        </p:txBody>
      </p:sp>
      <p:sp>
        <p:nvSpPr>
          <p:cNvPr id="146452" name="Line 20"/>
          <p:cNvSpPr>
            <a:spLocks noChangeShapeType="1"/>
          </p:cNvSpPr>
          <p:nvPr/>
        </p:nvSpPr>
        <p:spPr bwMode="auto">
          <a:xfrm flipH="1" flipV="1">
            <a:off x="8077200" y="4724400"/>
            <a:ext cx="381000" cy="228600"/>
          </a:xfrm>
          <a:prstGeom prst="line">
            <a:avLst/>
          </a:prstGeom>
          <a:noFill/>
          <a:ln w="9525">
            <a:solidFill>
              <a:schemeClr val="tx1"/>
            </a:solidFill>
            <a:round/>
            <a:headEnd type="oval" w="med" len="med"/>
            <a:tailEnd type="oval" w="med" len="med"/>
          </a:ln>
          <a:effectLst/>
        </p:spPr>
        <p:txBody>
          <a:bodyPr anchor="ctr"/>
          <a:lstStyle/>
          <a:p>
            <a:endParaRPr lang="en-GB"/>
          </a:p>
        </p:txBody>
      </p:sp>
      <p:sp>
        <p:nvSpPr>
          <p:cNvPr id="146453" name="Line 21"/>
          <p:cNvSpPr>
            <a:spLocks noChangeShapeType="1"/>
          </p:cNvSpPr>
          <p:nvPr/>
        </p:nvSpPr>
        <p:spPr bwMode="auto">
          <a:xfrm flipH="1">
            <a:off x="8077200" y="5257800"/>
            <a:ext cx="381000" cy="0"/>
          </a:xfrm>
          <a:prstGeom prst="line">
            <a:avLst/>
          </a:prstGeom>
          <a:noFill/>
          <a:ln w="9525">
            <a:solidFill>
              <a:schemeClr val="tx1"/>
            </a:solidFill>
            <a:round/>
            <a:headEnd type="oval" w="med" len="med"/>
            <a:tailEnd type="oval" w="med" len="med"/>
          </a:ln>
          <a:effectLst/>
        </p:spPr>
        <p:txBody>
          <a:bodyPr anchor="ctr"/>
          <a:lstStyle/>
          <a:p>
            <a:endParaRPr lang="en-GB"/>
          </a:p>
        </p:txBody>
      </p:sp>
      <p:sp>
        <p:nvSpPr>
          <p:cNvPr id="146454" name="Line 22"/>
          <p:cNvSpPr>
            <a:spLocks noChangeShapeType="1"/>
          </p:cNvSpPr>
          <p:nvPr/>
        </p:nvSpPr>
        <p:spPr bwMode="auto">
          <a:xfrm flipV="1">
            <a:off x="8458200" y="5029200"/>
            <a:ext cx="304800" cy="228600"/>
          </a:xfrm>
          <a:prstGeom prst="line">
            <a:avLst/>
          </a:prstGeom>
          <a:noFill/>
          <a:ln w="9525">
            <a:solidFill>
              <a:schemeClr val="tx1"/>
            </a:solidFill>
            <a:round/>
            <a:headEnd type="oval" w="med" len="med"/>
            <a:tailEnd type="oval" w="med" len="med"/>
          </a:ln>
          <a:effectLst/>
        </p:spPr>
        <p:txBody>
          <a:bodyPr anchor="ctr"/>
          <a:lstStyle/>
          <a:p>
            <a:endParaRPr lang="en-GB"/>
          </a:p>
        </p:txBody>
      </p:sp>
      <p:sp>
        <p:nvSpPr>
          <p:cNvPr id="146455" name="Line 23"/>
          <p:cNvSpPr>
            <a:spLocks noChangeShapeType="1"/>
          </p:cNvSpPr>
          <p:nvPr/>
        </p:nvSpPr>
        <p:spPr bwMode="auto">
          <a:xfrm>
            <a:off x="8458200" y="5257800"/>
            <a:ext cx="304800" cy="76200"/>
          </a:xfrm>
          <a:prstGeom prst="line">
            <a:avLst/>
          </a:prstGeom>
          <a:noFill/>
          <a:ln w="9525">
            <a:solidFill>
              <a:schemeClr val="tx1"/>
            </a:solidFill>
            <a:round/>
            <a:headEnd type="oval" w="med" len="med"/>
            <a:tailEnd type="oval" w="med" len="med"/>
          </a:ln>
          <a:effectLst/>
        </p:spPr>
        <p:txBody>
          <a:bodyPr anchor="ctr"/>
          <a:lstStyle/>
          <a:p>
            <a:endParaRPr lang="en-GB"/>
          </a:p>
        </p:txBody>
      </p:sp>
      <p:sp>
        <p:nvSpPr>
          <p:cNvPr id="146456" name="Line 24"/>
          <p:cNvSpPr>
            <a:spLocks noChangeShapeType="1"/>
          </p:cNvSpPr>
          <p:nvPr/>
        </p:nvSpPr>
        <p:spPr bwMode="auto">
          <a:xfrm flipH="1" flipV="1">
            <a:off x="8153400" y="4267200"/>
            <a:ext cx="304800" cy="304800"/>
          </a:xfrm>
          <a:prstGeom prst="line">
            <a:avLst/>
          </a:prstGeom>
          <a:noFill/>
          <a:ln w="9525">
            <a:solidFill>
              <a:schemeClr val="tx1"/>
            </a:solidFill>
            <a:round/>
            <a:headEnd/>
            <a:tailEnd type="triangle" w="med" len="med"/>
          </a:ln>
          <a:effectLst/>
        </p:spPr>
        <p:txBody>
          <a:bodyPr anchor="ctr"/>
          <a:lstStyle/>
          <a:p>
            <a:endParaRPr lang="en-GB"/>
          </a:p>
        </p:txBody>
      </p:sp>
      <p:sp>
        <p:nvSpPr>
          <p:cNvPr id="146457" name="Text Box 25"/>
          <p:cNvSpPr txBox="1">
            <a:spLocks noChangeArrowheads="1"/>
          </p:cNvSpPr>
          <p:nvPr/>
        </p:nvSpPr>
        <p:spPr bwMode="auto">
          <a:xfrm>
            <a:off x="7918450" y="5791200"/>
            <a:ext cx="920750" cy="457200"/>
          </a:xfrm>
          <a:prstGeom prst="rect">
            <a:avLst/>
          </a:prstGeom>
          <a:noFill/>
          <a:ln w="9525">
            <a:noFill/>
            <a:miter lim="800000"/>
            <a:headEnd/>
            <a:tailEnd/>
          </a:ln>
          <a:effectLst/>
        </p:spPr>
        <p:txBody>
          <a:bodyPr wrap="none">
            <a:spAutoFit/>
          </a:bodyPr>
          <a:lstStyle/>
          <a:p>
            <a:r>
              <a:rPr lang="en-US"/>
              <a:t>Fungi</a:t>
            </a:r>
          </a:p>
        </p:txBody>
      </p:sp>
      <p:sp useBgFill="1">
        <p:nvSpPr>
          <p:cNvPr id="146458" name="Oval 26"/>
          <p:cNvSpPr>
            <a:spLocks noChangeArrowheads="1"/>
          </p:cNvSpPr>
          <p:nvPr/>
        </p:nvSpPr>
        <p:spPr bwMode="auto">
          <a:xfrm>
            <a:off x="5943600" y="4800600"/>
            <a:ext cx="1190625" cy="838200"/>
          </a:xfrm>
          <a:prstGeom prst="ellipse">
            <a:avLst/>
          </a:prstGeom>
          <a:ln w="9525">
            <a:solidFill>
              <a:schemeClr val="tx1"/>
            </a:solidFill>
            <a:round/>
            <a:headEnd/>
            <a:tailEnd/>
          </a:ln>
          <a:effectLst/>
        </p:spPr>
        <p:txBody>
          <a:bodyPr wrap="none" anchor="ctr"/>
          <a:lstStyle/>
          <a:p>
            <a:endParaRPr lang="en-GB"/>
          </a:p>
        </p:txBody>
      </p:sp>
      <p:sp>
        <p:nvSpPr>
          <p:cNvPr id="146460" name="Oval 28"/>
          <p:cNvSpPr>
            <a:spLocks noChangeArrowheads="1"/>
          </p:cNvSpPr>
          <p:nvPr/>
        </p:nvSpPr>
        <p:spPr bwMode="auto">
          <a:xfrm>
            <a:off x="6705600" y="49530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146461" name="Oval 29"/>
          <p:cNvSpPr>
            <a:spLocks noChangeArrowheads="1"/>
          </p:cNvSpPr>
          <p:nvPr/>
        </p:nvSpPr>
        <p:spPr bwMode="auto">
          <a:xfrm>
            <a:off x="6477000" y="54102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146462" name="Oval 30"/>
          <p:cNvSpPr>
            <a:spLocks noChangeArrowheads="1"/>
          </p:cNvSpPr>
          <p:nvPr/>
        </p:nvSpPr>
        <p:spPr bwMode="auto">
          <a:xfrm>
            <a:off x="6629400" y="51816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146463" name="Oval 31"/>
          <p:cNvSpPr>
            <a:spLocks noChangeArrowheads="1"/>
          </p:cNvSpPr>
          <p:nvPr/>
        </p:nvSpPr>
        <p:spPr bwMode="auto">
          <a:xfrm>
            <a:off x="6248400" y="51816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146464" name="Oval 32"/>
          <p:cNvSpPr>
            <a:spLocks noChangeArrowheads="1"/>
          </p:cNvSpPr>
          <p:nvPr/>
        </p:nvSpPr>
        <p:spPr bwMode="auto">
          <a:xfrm>
            <a:off x="6858000" y="51054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146465" name="Oval 33"/>
          <p:cNvSpPr>
            <a:spLocks noChangeArrowheads="1"/>
          </p:cNvSpPr>
          <p:nvPr/>
        </p:nvSpPr>
        <p:spPr bwMode="auto">
          <a:xfrm>
            <a:off x="6400800" y="48768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146466" name="Oval 34"/>
          <p:cNvSpPr>
            <a:spLocks noChangeArrowheads="1"/>
          </p:cNvSpPr>
          <p:nvPr/>
        </p:nvSpPr>
        <p:spPr bwMode="auto">
          <a:xfrm>
            <a:off x="6553200" y="5105400"/>
            <a:ext cx="152400" cy="152400"/>
          </a:xfrm>
          <a:prstGeom prst="ellipse">
            <a:avLst/>
          </a:prstGeom>
          <a:solidFill>
            <a:schemeClr val="accent1"/>
          </a:solidFill>
          <a:ln w="9525">
            <a:solidFill>
              <a:schemeClr val="tx1"/>
            </a:solidFill>
            <a:round/>
            <a:headEnd/>
            <a:tailEnd/>
          </a:ln>
          <a:effectLst/>
        </p:spPr>
        <p:txBody>
          <a:bodyPr wrap="none" anchor="ctr"/>
          <a:lstStyle/>
          <a:p>
            <a:endParaRPr lang="en-GB"/>
          </a:p>
        </p:txBody>
      </p:sp>
      <p:sp>
        <p:nvSpPr>
          <p:cNvPr id="146468" name="Text Box 36"/>
          <p:cNvSpPr txBox="1">
            <a:spLocks noChangeArrowheads="1"/>
          </p:cNvSpPr>
          <p:nvPr/>
        </p:nvSpPr>
        <p:spPr bwMode="auto">
          <a:xfrm>
            <a:off x="5638800" y="5638800"/>
            <a:ext cx="1266825" cy="457200"/>
          </a:xfrm>
          <a:prstGeom prst="rect">
            <a:avLst/>
          </a:prstGeom>
          <a:noFill/>
          <a:ln w="9525">
            <a:noFill/>
            <a:miter lim="800000"/>
            <a:headEnd/>
            <a:tailEnd/>
          </a:ln>
          <a:effectLst/>
        </p:spPr>
        <p:txBody>
          <a:bodyPr wrap="none">
            <a:spAutoFit/>
          </a:bodyPr>
          <a:lstStyle/>
          <a:p>
            <a:r>
              <a:rPr lang="en-US"/>
              <a:t>Bacteria</a:t>
            </a:r>
          </a:p>
        </p:txBody>
      </p:sp>
      <p:sp>
        <p:nvSpPr>
          <p:cNvPr id="146469" name="Line 37"/>
          <p:cNvSpPr>
            <a:spLocks noChangeShapeType="1"/>
          </p:cNvSpPr>
          <p:nvPr/>
        </p:nvSpPr>
        <p:spPr bwMode="auto">
          <a:xfrm flipV="1">
            <a:off x="6781800" y="4419600"/>
            <a:ext cx="152400" cy="381000"/>
          </a:xfrm>
          <a:prstGeom prst="line">
            <a:avLst/>
          </a:prstGeom>
          <a:noFill/>
          <a:ln w="9525">
            <a:solidFill>
              <a:schemeClr val="tx1"/>
            </a:solidFill>
            <a:round/>
            <a:headEnd/>
            <a:tailEnd type="triangle" w="med" len="med"/>
          </a:ln>
          <a:effectLst/>
        </p:spPr>
        <p:txBody>
          <a:bodyPr anchor="ctr"/>
          <a:lstStyle/>
          <a:p>
            <a:endParaRPr lang="en-GB"/>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46435">
                                            <p:txEl>
                                              <p:pRg st="0" end="0"/>
                                            </p:txEl>
                                          </p:spTgt>
                                        </p:tgtEl>
                                        <p:attrNameLst>
                                          <p:attrName>style.visibility</p:attrName>
                                        </p:attrNameLst>
                                      </p:cBhvr>
                                      <p:to>
                                        <p:strVal val="visible"/>
                                      </p:to>
                                    </p:set>
                                    <p:anim calcmode="lin" valueType="num">
                                      <p:cBhvr>
                                        <p:cTn id="7" dur="500" fill="hold"/>
                                        <p:tgtEl>
                                          <p:spTgt spid="14643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46435">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46435">
                                            <p:txEl>
                                              <p:pRg st="2" end="2"/>
                                            </p:txEl>
                                          </p:spTgt>
                                        </p:tgtEl>
                                        <p:attrNameLst>
                                          <p:attrName>style.visibility</p:attrName>
                                        </p:attrNameLst>
                                      </p:cBhvr>
                                      <p:to>
                                        <p:strVal val="visible"/>
                                      </p:to>
                                    </p:set>
                                    <p:anim calcmode="lin" valueType="num">
                                      <p:cBhvr>
                                        <p:cTn id="12" dur="500" fill="hold"/>
                                        <p:tgtEl>
                                          <p:spTgt spid="146435">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146435">
                                            <p:txEl>
                                              <p:pRg st="2" end="2"/>
                                            </p:txEl>
                                          </p:spTgt>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46435">
                                            <p:txEl>
                                              <p:pRg st="4" end="4"/>
                                            </p:txEl>
                                          </p:spTgt>
                                        </p:tgtEl>
                                        <p:attrNameLst>
                                          <p:attrName>style.visibility</p:attrName>
                                        </p:attrNameLst>
                                      </p:cBhvr>
                                      <p:to>
                                        <p:strVal val="visible"/>
                                      </p:to>
                                    </p:set>
                                    <p:anim calcmode="lin" valueType="num">
                                      <p:cBhvr>
                                        <p:cTn id="17" dur="500" fill="hold"/>
                                        <p:tgtEl>
                                          <p:spTgt spid="146435">
                                            <p:txEl>
                                              <p:pRg st="4" end="4"/>
                                            </p:txEl>
                                          </p:spTgt>
                                        </p:tgtEl>
                                        <p:attrNameLst>
                                          <p:attrName>ppt_w</p:attrName>
                                        </p:attrNameLst>
                                      </p:cBhvr>
                                      <p:tavLst>
                                        <p:tav tm="0">
                                          <p:val>
                                            <p:fltVal val="0"/>
                                          </p:val>
                                        </p:tav>
                                        <p:tav tm="100000">
                                          <p:val>
                                            <p:strVal val="#ppt_w"/>
                                          </p:val>
                                        </p:tav>
                                      </p:tavLst>
                                    </p:anim>
                                    <p:anim calcmode="lin" valueType="num">
                                      <p:cBhvr>
                                        <p:cTn id="18" dur="500" fill="hold"/>
                                        <p:tgtEl>
                                          <p:spTgt spid="146435">
                                            <p:txEl>
                                              <p:pRg st="4" end="4"/>
                                            </p:txEl>
                                          </p:spTgt>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146435">
                                            <p:txEl>
                                              <p:pRg st="6" end="6"/>
                                            </p:txEl>
                                          </p:spTgt>
                                        </p:tgtEl>
                                        <p:attrNameLst>
                                          <p:attrName>style.visibility</p:attrName>
                                        </p:attrNameLst>
                                      </p:cBhvr>
                                      <p:to>
                                        <p:strVal val="visible"/>
                                      </p:to>
                                    </p:set>
                                    <p:anim calcmode="lin" valueType="num">
                                      <p:cBhvr>
                                        <p:cTn id="22" dur="500" fill="hold"/>
                                        <p:tgtEl>
                                          <p:spTgt spid="146435">
                                            <p:txEl>
                                              <p:pRg st="6" end="6"/>
                                            </p:txEl>
                                          </p:spTgt>
                                        </p:tgtEl>
                                        <p:attrNameLst>
                                          <p:attrName>ppt_w</p:attrName>
                                        </p:attrNameLst>
                                      </p:cBhvr>
                                      <p:tavLst>
                                        <p:tav tm="0">
                                          <p:val>
                                            <p:fltVal val="0"/>
                                          </p:val>
                                        </p:tav>
                                        <p:tav tm="100000">
                                          <p:val>
                                            <p:strVal val="#ppt_w"/>
                                          </p:val>
                                        </p:tav>
                                      </p:tavLst>
                                    </p:anim>
                                    <p:anim calcmode="lin" valueType="num">
                                      <p:cBhvr>
                                        <p:cTn id="23" dur="500" fill="hold"/>
                                        <p:tgtEl>
                                          <p:spTgt spid="146435">
                                            <p:txEl>
                                              <p:pRg st="6" end="6"/>
                                            </p:txEl>
                                          </p:spTgt>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146435">
                                            <p:txEl>
                                              <p:pRg st="7" end="7"/>
                                            </p:txEl>
                                          </p:spTgt>
                                        </p:tgtEl>
                                        <p:attrNameLst>
                                          <p:attrName>style.visibility</p:attrName>
                                        </p:attrNameLst>
                                      </p:cBhvr>
                                      <p:to>
                                        <p:strVal val="visible"/>
                                      </p:to>
                                    </p:set>
                                    <p:anim calcmode="lin" valueType="num">
                                      <p:cBhvr>
                                        <p:cTn id="27" dur="500" fill="hold"/>
                                        <p:tgtEl>
                                          <p:spTgt spid="146435">
                                            <p:txEl>
                                              <p:pRg st="7" end="7"/>
                                            </p:txEl>
                                          </p:spTgt>
                                        </p:tgtEl>
                                        <p:attrNameLst>
                                          <p:attrName>ppt_w</p:attrName>
                                        </p:attrNameLst>
                                      </p:cBhvr>
                                      <p:tavLst>
                                        <p:tav tm="0">
                                          <p:val>
                                            <p:fltVal val="0"/>
                                          </p:val>
                                        </p:tav>
                                        <p:tav tm="100000">
                                          <p:val>
                                            <p:strVal val="#ppt_w"/>
                                          </p:val>
                                        </p:tav>
                                      </p:tavLst>
                                    </p:anim>
                                    <p:anim calcmode="lin" valueType="num">
                                      <p:cBhvr>
                                        <p:cTn id="28" dur="500" fill="hold"/>
                                        <p:tgtEl>
                                          <p:spTgt spid="146435">
                                            <p:txEl>
                                              <p:pRg st="7" end="7"/>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build="p"/>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sp>
        <p:nvSpPr>
          <p:cNvPr id="148483" name="Rectangle 3"/>
          <p:cNvSpPr>
            <a:spLocks noGrp="1" noChangeArrowheads="1"/>
          </p:cNvSpPr>
          <p:nvPr>
            <p:ph type="subTitle" idx="1"/>
          </p:nvPr>
        </p:nvSpPr>
        <p:spPr>
          <a:xfrm>
            <a:off x="-685800" y="685800"/>
            <a:ext cx="9829800" cy="5791200"/>
          </a:xfrm>
        </p:spPr>
        <p:txBody>
          <a:bodyPr/>
          <a:lstStyle/>
          <a:p>
            <a:pPr marL="990600" lvl="1" indent="-533400" algn="ctr">
              <a:buFontTx/>
              <a:buNone/>
            </a:pPr>
            <a:r>
              <a:rPr lang="en-US" sz="4000"/>
              <a:t>D.</a:t>
            </a:r>
            <a:r>
              <a:rPr lang="en-US" sz="4000" u="sng"/>
              <a:t> Susceptible:</a:t>
            </a:r>
          </a:p>
          <a:p>
            <a:pPr marL="990600" lvl="1" indent="-533400" algn="just">
              <a:buFontTx/>
              <a:buNone/>
            </a:pPr>
            <a:endParaRPr lang="en-US" sz="4000" u="sng"/>
          </a:p>
          <a:p>
            <a:pPr marL="990600" lvl="1" indent="-533400" algn="just">
              <a:buFontTx/>
              <a:buNone/>
            </a:pPr>
            <a:r>
              <a:rPr lang="en-US" sz="2400"/>
              <a:t>	</a:t>
            </a:r>
            <a:r>
              <a:rPr lang="en-US"/>
              <a:t>A person or animal presumably not possessing sufficient resistance and immunity against pathogenic agents to prevent contracting infections or diseases if or when exposed to  the agents.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48483">
                                            <p:txEl>
                                              <p:pRg st="0" end="0"/>
                                            </p:txEl>
                                          </p:spTgt>
                                        </p:tgtEl>
                                        <p:attrNameLst>
                                          <p:attrName>style.visibility</p:attrName>
                                        </p:attrNameLst>
                                      </p:cBhvr>
                                      <p:to>
                                        <p:strVal val="visible"/>
                                      </p:to>
                                    </p:set>
                                    <p:anim calcmode="lin" valueType="num">
                                      <p:cBhvr>
                                        <p:cTn id="7" dur="500" fill="hold"/>
                                        <p:tgtEl>
                                          <p:spTgt spid="14848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48483">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48483">
                                            <p:txEl>
                                              <p:pRg st="2" end="2"/>
                                            </p:txEl>
                                          </p:spTgt>
                                        </p:tgtEl>
                                        <p:attrNameLst>
                                          <p:attrName>style.visibility</p:attrName>
                                        </p:attrNameLst>
                                      </p:cBhvr>
                                      <p:to>
                                        <p:strVal val="visible"/>
                                      </p:to>
                                    </p:set>
                                    <p:anim calcmode="lin" valueType="num">
                                      <p:cBhvr>
                                        <p:cTn id="12" dur="500" fill="hold"/>
                                        <p:tgtEl>
                                          <p:spTgt spid="14848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148483">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3"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4629" name="Rectangle 5"/>
          <p:cNvSpPr>
            <a:spLocks noGrp="1" noChangeArrowheads="1"/>
          </p:cNvSpPr>
          <p:nvPr>
            <p:ph type="subTitle" idx="1"/>
          </p:nvPr>
        </p:nvSpPr>
        <p:spPr>
          <a:xfrm>
            <a:off x="0" y="152400"/>
            <a:ext cx="8763000" cy="1371600"/>
          </a:xfrm>
        </p:spPr>
        <p:txBody>
          <a:bodyPr/>
          <a:lstStyle/>
          <a:p>
            <a:pPr>
              <a:lnSpc>
                <a:spcPct val="90000"/>
              </a:lnSpc>
            </a:pPr>
            <a:r>
              <a:rPr lang="en-US" sz="4800" u="sng">
                <a:solidFill>
                  <a:schemeClr val="tx2"/>
                </a:solidFill>
                <a:latin typeface="Comic Sans MS" pitchFamily="66" charset="0"/>
              </a:rPr>
              <a:t>Host parasite relationship</a:t>
            </a:r>
          </a:p>
          <a:p>
            <a:pPr>
              <a:lnSpc>
                <a:spcPct val="90000"/>
              </a:lnSpc>
            </a:pPr>
            <a:r>
              <a:rPr lang="en-US" sz="4800" u="sng">
                <a:solidFill>
                  <a:schemeClr val="tx2"/>
                </a:solidFill>
                <a:latin typeface="Comic Sans MS" pitchFamily="66" charset="0"/>
              </a:rPr>
              <a:t>(Symbiosis)</a:t>
            </a:r>
          </a:p>
        </p:txBody>
      </p:sp>
      <p:sp>
        <p:nvSpPr>
          <p:cNvPr id="154630" name="Oval 6"/>
          <p:cNvSpPr>
            <a:spLocks noChangeArrowheads="1"/>
          </p:cNvSpPr>
          <p:nvPr/>
        </p:nvSpPr>
        <p:spPr bwMode="auto">
          <a:xfrm>
            <a:off x="533400" y="1905000"/>
            <a:ext cx="7620000" cy="3810000"/>
          </a:xfrm>
          <a:prstGeom prst="ellipse">
            <a:avLst/>
          </a:prstGeom>
          <a:gradFill rotWithShape="1">
            <a:gsLst>
              <a:gs pos="0">
                <a:srgbClr val="03D4A8"/>
              </a:gs>
              <a:gs pos="25000">
                <a:srgbClr val="21D6E0"/>
              </a:gs>
              <a:gs pos="75000">
                <a:srgbClr val="0087E6"/>
              </a:gs>
              <a:gs pos="100000">
                <a:srgbClr val="005CBF"/>
              </a:gs>
            </a:gsLst>
            <a:path path="shape">
              <a:fillToRect l="50000" t="50000" r="50000" b="50000"/>
            </a:path>
          </a:gradFill>
          <a:ln w="25400">
            <a:solidFill>
              <a:schemeClr val="tx1"/>
            </a:solidFill>
            <a:round/>
            <a:headEnd/>
            <a:tailEnd/>
          </a:ln>
          <a:effectLst/>
        </p:spPr>
        <p:txBody>
          <a:bodyPr wrap="none" anchor="ctr"/>
          <a:lstStyle/>
          <a:p>
            <a:pPr algn="ctr"/>
            <a:endParaRPr lang="en-US" sz="1800"/>
          </a:p>
        </p:txBody>
      </p:sp>
      <p:sp>
        <p:nvSpPr>
          <p:cNvPr id="154637" name="Line 13"/>
          <p:cNvSpPr>
            <a:spLocks noChangeShapeType="1"/>
          </p:cNvSpPr>
          <p:nvPr/>
        </p:nvSpPr>
        <p:spPr bwMode="auto">
          <a:xfrm>
            <a:off x="4343400" y="1905000"/>
            <a:ext cx="0" cy="1828800"/>
          </a:xfrm>
          <a:prstGeom prst="line">
            <a:avLst/>
          </a:prstGeom>
          <a:noFill/>
          <a:ln w="25400">
            <a:solidFill>
              <a:schemeClr val="tx1"/>
            </a:solidFill>
            <a:round/>
            <a:headEnd/>
            <a:tailEnd/>
          </a:ln>
          <a:effectLst/>
        </p:spPr>
        <p:txBody>
          <a:bodyPr anchor="ctr"/>
          <a:lstStyle/>
          <a:p>
            <a:endParaRPr lang="en-GB"/>
          </a:p>
        </p:txBody>
      </p:sp>
      <p:sp>
        <p:nvSpPr>
          <p:cNvPr id="154638" name="Line 14"/>
          <p:cNvSpPr>
            <a:spLocks noChangeShapeType="1"/>
          </p:cNvSpPr>
          <p:nvPr/>
        </p:nvSpPr>
        <p:spPr bwMode="auto">
          <a:xfrm flipH="1">
            <a:off x="914400" y="3733800"/>
            <a:ext cx="3429000" cy="838200"/>
          </a:xfrm>
          <a:prstGeom prst="line">
            <a:avLst/>
          </a:prstGeom>
          <a:noFill/>
          <a:ln w="25400">
            <a:solidFill>
              <a:schemeClr val="tx1"/>
            </a:solidFill>
            <a:round/>
            <a:headEnd/>
            <a:tailEnd/>
          </a:ln>
          <a:effectLst/>
        </p:spPr>
        <p:txBody>
          <a:bodyPr anchor="ctr"/>
          <a:lstStyle/>
          <a:p>
            <a:endParaRPr lang="en-GB"/>
          </a:p>
        </p:txBody>
      </p:sp>
      <p:sp>
        <p:nvSpPr>
          <p:cNvPr id="154639" name="Line 15"/>
          <p:cNvSpPr>
            <a:spLocks noChangeShapeType="1"/>
          </p:cNvSpPr>
          <p:nvPr/>
        </p:nvSpPr>
        <p:spPr bwMode="auto">
          <a:xfrm>
            <a:off x="4343400" y="3733800"/>
            <a:ext cx="3581400" cy="609600"/>
          </a:xfrm>
          <a:prstGeom prst="line">
            <a:avLst/>
          </a:prstGeom>
          <a:noFill/>
          <a:ln w="25400">
            <a:solidFill>
              <a:schemeClr val="tx1"/>
            </a:solidFill>
            <a:round/>
            <a:headEnd/>
            <a:tailEnd/>
          </a:ln>
          <a:effectLst/>
        </p:spPr>
        <p:txBody>
          <a:bodyPr anchor="ctr"/>
          <a:lstStyle/>
          <a:p>
            <a:endParaRPr lang="en-GB"/>
          </a:p>
        </p:txBody>
      </p:sp>
      <p:sp>
        <p:nvSpPr>
          <p:cNvPr id="154641" name="Text Box 17"/>
          <p:cNvSpPr txBox="1">
            <a:spLocks noChangeArrowheads="1"/>
          </p:cNvSpPr>
          <p:nvPr/>
        </p:nvSpPr>
        <p:spPr bwMode="auto">
          <a:xfrm>
            <a:off x="1066800" y="2819400"/>
            <a:ext cx="2911475" cy="1128713"/>
          </a:xfrm>
          <a:prstGeom prst="rect">
            <a:avLst/>
          </a:prstGeom>
          <a:noFill/>
          <a:ln w="9525">
            <a:noFill/>
            <a:miter lim="800000"/>
            <a:headEnd/>
            <a:tailEnd/>
          </a:ln>
          <a:effectLst/>
        </p:spPr>
        <p:txBody>
          <a:bodyPr>
            <a:spAutoFit/>
          </a:bodyPr>
          <a:lstStyle/>
          <a:p>
            <a:r>
              <a:rPr lang="en-US" sz="4000">
                <a:solidFill>
                  <a:srgbClr val="000000"/>
                </a:solidFill>
              </a:rPr>
              <a:t>Parasitism</a:t>
            </a:r>
          </a:p>
          <a:p>
            <a:r>
              <a:rPr lang="en-US" sz="1800">
                <a:solidFill>
                  <a:srgbClr val="000000"/>
                </a:solidFill>
              </a:rPr>
              <a:t>      </a:t>
            </a:r>
            <a:r>
              <a:rPr lang="en-US" sz="2800">
                <a:solidFill>
                  <a:srgbClr val="000000"/>
                </a:solidFill>
              </a:rPr>
              <a:t>Harmful</a:t>
            </a:r>
          </a:p>
        </p:txBody>
      </p:sp>
      <p:sp>
        <p:nvSpPr>
          <p:cNvPr id="154642" name="Text Box 18"/>
          <p:cNvSpPr txBox="1">
            <a:spLocks noChangeArrowheads="1"/>
          </p:cNvSpPr>
          <p:nvPr/>
        </p:nvSpPr>
        <p:spPr bwMode="auto">
          <a:xfrm>
            <a:off x="5013325" y="2725738"/>
            <a:ext cx="2463800" cy="1128712"/>
          </a:xfrm>
          <a:prstGeom prst="rect">
            <a:avLst/>
          </a:prstGeom>
          <a:noFill/>
          <a:ln w="9525">
            <a:noFill/>
            <a:miter lim="800000"/>
            <a:headEnd/>
            <a:tailEnd/>
          </a:ln>
          <a:effectLst/>
        </p:spPr>
        <p:txBody>
          <a:bodyPr wrap="none">
            <a:spAutoFit/>
          </a:bodyPr>
          <a:lstStyle/>
          <a:p>
            <a:r>
              <a:rPr lang="en-US" sz="4000">
                <a:solidFill>
                  <a:srgbClr val="000000"/>
                </a:solidFill>
              </a:rPr>
              <a:t>Mutualism</a:t>
            </a:r>
          </a:p>
          <a:p>
            <a:r>
              <a:rPr lang="en-US" sz="2800">
                <a:solidFill>
                  <a:srgbClr val="000000"/>
                </a:solidFill>
              </a:rPr>
              <a:t>   Beneficial</a:t>
            </a:r>
          </a:p>
        </p:txBody>
      </p:sp>
      <p:sp>
        <p:nvSpPr>
          <p:cNvPr id="154643" name="Text Box 19"/>
          <p:cNvSpPr txBox="1">
            <a:spLocks noChangeArrowheads="1"/>
          </p:cNvSpPr>
          <p:nvPr/>
        </p:nvSpPr>
        <p:spPr bwMode="auto">
          <a:xfrm>
            <a:off x="2667000" y="4038600"/>
            <a:ext cx="3962400" cy="1555750"/>
          </a:xfrm>
          <a:prstGeom prst="rect">
            <a:avLst/>
          </a:prstGeom>
          <a:noFill/>
          <a:ln w="9525">
            <a:noFill/>
            <a:miter lim="800000"/>
            <a:headEnd/>
            <a:tailEnd/>
          </a:ln>
          <a:effectLst/>
        </p:spPr>
        <p:txBody>
          <a:bodyPr>
            <a:spAutoFit/>
          </a:bodyPr>
          <a:lstStyle/>
          <a:p>
            <a:r>
              <a:rPr lang="en-US" sz="4000">
                <a:solidFill>
                  <a:srgbClr val="000000"/>
                </a:solidFill>
              </a:rPr>
              <a:t>Commensalisms</a:t>
            </a:r>
          </a:p>
          <a:p>
            <a:r>
              <a:rPr lang="en-US" sz="2800">
                <a:solidFill>
                  <a:srgbClr val="000000"/>
                </a:solidFill>
              </a:rPr>
              <a:t>   Neither beneficial</a:t>
            </a:r>
          </a:p>
          <a:p>
            <a:r>
              <a:rPr lang="en-US" sz="2800">
                <a:solidFill>
                  <a:srgbClr val="000000"/>
                </a:solidFill>
              </a:rPr>
              <a:t>      Nor harmful</a:t>
            </a:r>
          </a:p>
        </p:txBody>
      </p:sp>
      <p:sp>
        <p:nvSpPr>
          <p:cNvPr id="154645" name="AutoShape 21"/>
          <p:cNvSpPr>
            <a:spLocks noChangeArrowheads="1"/>
          </p:cNvSpPr>
          <p:nvPr/>
        </p:nvSpPr>
        <p:spPr bwMode="auto">
          <a:xfrm>
            <a:off x="6400800" y="3886200"/>
            <a:ext cx="1143000" cy="914400"/>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gradFill rotWithShape="1">
            <a:gsLst>
              <a:gs pos="0">
                <a:srgbClr val="763656"/>
              </a:gs>
              <a:gs pos="50000">
                <a:srgbClr val="336600"/>
              </a:gs>
              <a:gs pos="100000">
                <a:srgbClr val="763656"/>
              </a:gs>
            </a:gsLst>
            <a:lin ang="5400000" scaled="1"/>
          </a:gradFill>
          <a:ln w="9525">
            <a:solidFill>
              <a:schemeClr val="tx1"/>
            </a:solidFill>
            <a:miter lim="800000"/>
            <a:headEnd/>
            <a:tailEnd/>
          </a:ln>
          <a:effectLst/>
        </p:spPr>
        <p:txBody>
          <a:bodyPr wrap="none" anchor="ctr"/>
          <a:lstStyle/>
          <a:p>
            <a:endParaRPr lang="en-GB"/>
          </a:p>
        </p:txBody>
      </p:sp>
      <p:sp>
        <p:nvSpPr>
          <p:cNvPr id="154646" name="AutoShape 22"/>
          <p:cNvSpPr>
            <a:spLocks noChangeArrowheads="1"/>
          </p:cNvSpPr>
          <p:nvPr/>
        </p:nvSpPr>
        <p:spPr bwMode="auto">
          <a:xfrm flipH="1">
            <a:off x="1371600" y="3962400"/>
            <a:ext cx="1219200" cy="838200"/>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gradFill rotWithShape="1">
            <a:gsLst>
              <a:gs pos="0">
                <a:srgbClr val="DDEBCF"/>
              </a:gs>
              <a:gs pos="50000">
                <a:srgbClr val="9CB86E"/>
              </a:gs>
              <a:gs pos="100000">
                <a:srgbClr val="156B13"/>
              </a:gs>
            </a:gsLst>
            <a:lin ang="5400000" scaled="1"/>
          </a:gradFill>
          <a:ln w="9525">
            <a:solidFill>
              <a:schemeClr val="tx1"/>
            </a:solidFill>
            <a:miter lim="800000"/>
            <a:headEnd/>
            <a:tailEnd/>
          </a:ln>
          <a:effectLst/>
        </p:spPr>
        <p:txBody>
          <a:bodyPr wrap="none" anchor="ctr"/>
          <a:lstStyle/>
          <a:p>
            <a:endParaRPr lang="en-GB"/>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154629">
                                            <p:txEl>
                                              <p:pRg st="0" end="0"/>
                                            </p:txEl>
                                          </p:spTgt>
                                        </p:tgtEl>
                                        <p:attrNameLst>
                                          <p:attrName>style.visibility</p:attrName>
                                        </p:attrNameLst>
                                      </p:cBhvr>
                                      <p:to>
                                        <p:strVal val="visible"/>
                                      </p:to>
                                    </p:set>
                                    <p:anim calcmode="lin" valueType="num">
                                      <p:cBhvr>
                                        <p:cTn id="7" dur="500" fill="hold"/>
                                        <p:tgtEl>
                                          <p:spTgt spid="15462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462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54629">
                                            <p:txEl>
                                              <p:pRg st="0" end="0"/>
                                            </p:txEl>
                                          </p:spTgt>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154629">
                                            <p:txEl>
                                              <p:pRg st="1" end="1"/>
                                            </p:txEl>
                                          </p:spTgt>
                                        </p:tgtEl>
                                        <p:attrNameLst>
                                          <p:attrName>style.visibility</p:attrName>
                                        </p:attrNameLst>
                                      </p:cBhvr>
                                      <p:to>
                                        <p:strVal val="visible"/>
                                      </p:to>
                                    </p:set>
                                    <p:anim calcmode="lin" valueType="num">
                                      <p:cBhvr>
                                        <p:cTn id="13" dur="500" fill="hold"/>
                                        <p:tgtEl>
                                          <p:spTgt spid="154629">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154629">
                                            <p:txEl>
                                              <p:pRg st="1" end="1"/>
                                            </p:txEl>
                                          </p:spTgt>
                                        </p:tgtEl>
                                        <p:attrNameLst>
                                          <p:attrName>ppt_h</p:attrName>
                                        </p:attrNameLst>
                                      </p:cBhvr>
                                      <p:tavLst>
                                        <p:tav tm="0">
                                          <p:val>
                                            <p:fltVal val="0"/>
                                          </p:val>
                                        </p:tav>
                                        <p:tav tm="100000">
                                          <p:val>
                                            <p:strVal val="#ppt_h"/>
                                          </p:val>
                                        </p:tav>
                                      </p:tavLst>
                                    </p:anim>
                                    <p:animEffect transition="in" filter="fade">
                                      <p:cBhvr>
                                        <p:cTn id="15" dur="500"/>
                                        <p:tgtEl>
                                          <p:spTgt spid="154629">
                                            <p:txEl>
                                              <p:pRg st="1" end="1"/>
                                            </p:txEl>
                                          </p:spTgt>
                                        </p:tgtEl>
                                      </p:cBhvr>
                                    </p:animEffect>
                                  </p:childTnLst>
                                </p:cTn>
                              </p:par>
                            </p:childTnLst>
                          </p:cTn>
                        </p:par>
                        <p:par>
                          <p:cTn id="16" fill="hold">
                            <p:stCondLst>
                              <p:cond delay="1000"/>
                            </p:stCondLst>
                            <p:childTnLst>
                              <p:par>
                                <p:cTn id="17" presetID="4" presetClass="entr" presetSubtype="16" fill="hold" nodeType="afterEffect">
                                  <p:stCondLst>
                                    <p:cond delay="0"/>
                                  </p:stCondLst>
                                  <p:childTnLst>
                                    <p:set>
                                      <p:cBhvr>
                                        <p:cTn id="18" dur="1" fill="hold">
                                          <p:stCondLst>
                                            <p:cond delay="0"/>
                                          </p:stCondLst>
                                        </p:cTn>
                                        <p:tgtEl>
                                          <p:spTgt spid="154641">
                                            <p:txEl>
                                              <p:pRg st="0" end="0"/>
                                            </p:txEl>
                                          </p:spTgt>
                                        </p:tgtEl>
                                        <p:attrNameLst>
                                          <p:attrName>style.visibility</p:attrName>
                                        </p:attrNameLst>
                                      </p:cBhvr>
                                      <p:to>
                                        <p:strVal val="visible"/>
                                      </p:to>
                                    </p:set>
                                    <p:animEffect transition="in" filter="box(in)">
                                      <p:cBhvr>
                                        <p:cTn id="19" dur="500"/>
                                        <p:tgtEl>
                                          <p:spTgt spid="154641">
                                            <p:txEl>
                                              <p:pRg st="0" end="0"/>
                                            </p:txEl>
                                          </p:spTgt>
                                        </p:tgtEl>
                                      </p:cBhvr>
                                    </p:animEffect>
                                  </p:childTnLst>
                                </p:cTn>
                              </p:par>
                              <p:par>
                                <p:cTn id="20" presetID="4" presetClass="entr" presetSubtype="16" fill="hold" nodeType="withEffect">
                                  <p:stCondLst>
                                    <p:cond delay="0"/>
                                  </p:stCondLst>
                                  <p:childTnLst>
                                    <p:set>
                                      <p:cBhvr>
                                        <p:cTn id="21" dur="1" fill="hold">
                                          <p:stCondLst>
                                            <p:cond delay="0"/>
                                          </p:stCondLst>
                                        </p:cTn>
                                        <p:tgtEl>
                                          <p:spTgt spid="154641">
                                            <p:txEl>
                                              <p:pRg st="1" end="1"/>
                                            </p:txEl>
                                          </p:spTgt>
                                        </p:tgtEl>
                                        <p:attrNameLst>
                                          <p:attrName>style.visibility</p:attrName>
                                        </p:attrNameLst>
                                      </p:cBhvr>
                                      <p:to>
                                        <p:strVal val="visible"/>
                                      </p:to>
                                    </p:set>
                                    <p:animEffect transition="in" filter="box(in)">
                                      <p:cBhvr>
                                        <p:cTn id="22" dur="500"/>
                                        <p:tgtEl>
                                          <p:spTgt spid="154641">
                                            <p:txEl>
                                              <p:pRg st="1" end="1"/>
                                            </p:txEl>
                                          </p:spTgt>
                                        </p:tgtEl>
                                      </p:cBhvr>
                                    </p:animEffect>
                                  </p:childTnLst>
                                </p:cTn>
                              </p:par>
                            </p:childTnLst>
                          </p:cTn>
                        </p:par>
                        <p:par>
                          <p:cTn id="23" fill="hold">
                            <p:stCondLst>
                              <p:cond delay="1500"/>
                            </p:stCondLst>
                            <p:childTnLst>
                              <p:par>
                                <p:cTn id="24" presetID="8" presetClass="entr" presetSubtype="16" fill="hold" nodeType="afterEffect">
                                  <p:stCondLst>
                                    <p:cond delay="0"/>
                                  </p:stCondLst>
                                  <p:childTnLst>
                                    <p:set>
                                      <p:cBhvr>
                                        <p:cTn id="25" dur="1" fill="hold">
                                          <p:stCondLst>
                                            <p:cond delay="0"/>
                                          </p:stCondLst>
                                        </p:cTn>
                                        <p:tgtEl>
                                          <p:spTgt spid="154642">
                                            <p:txEl>
                                              <p:pRg st="0" end="0"/>
                                            </p:txEl>
                                          </p:spTgt>
                                        </p:tgtEl>
                                        <p:attrNameLst>
                                          <p:attrName>style.visibility</p:attrName>
                                        </p:attrNameLst>
                                      </p:cBhvr>
                                      <p:to>
                                        <p:strVal val="visible"/>
                                      </p:to>
                                    </p:set>
                                    <p:animEffect transition="in" filter="diamond(in)">
                                      <p:cBhvr>
                                        <p:cTn id="26" dur="1000"/>
                                        <p:tgtEl>
                                          <p:spTgt spid="154642">
                                            <p:txEl>
                                              <p:pRg st="0" end="0"/>
                                            </p:txEl>
                                          </p:spTgt>
                                        </p:tgtEl>
                                      </p:cBhvr>
                                    </p:animEffect>
                                  </p:childTnLst>
                                </p:cTn>
                              </p:par>
                              <p:par>
                                <p:cTn id="27" presetID="8" presetClass="entr" presetSubtype="16" fill="hold" nodeType="withEffect">
                                  <p:stCondLst>
                                    <p:cond delay="0"/>
                                  </p:stCondLst>
                                  <p:childTnLst>
                                    <p:set>
                                      <p:cBhvr>
                                        <p:cTn id="28" dur="1" fill="hold">
                                          <p:stCondLst>
                                            <p:cond delay="0"/>
                                          </p:stCondLst>
                                        </p:cTn>
                                        <p:tgtEl>
                                          <p:spTgt spid="154642">
                                            <p:txEl>
                                              <p:pRg st="1" end="1"/>
                                            </p:txEl>
                                          </p:spTgt>
                                        </p:tgtEl>
                                        <p:attrNameLst>
                                          <p:attrName>style.visibility</p:attrName>
                                        </p:attrNameLst>
                                      </p:cBhvr>
                                      <p:to>
                                        <p:strVal val="visible"/>
                                      </p:to>
                                    </p:set>
                                    <p:animEffect transition="in" filter="diamond(in)">
                                      <p:cBhvr>
                                        <p:cTn id="29" dur="1000"/>
                                        <p:tgtEl>
                                          <p:spTgt spid="154642">
                                            <p:txEl>
                                              <p:pRg st="1" end="1"/>
                                            </p:txEl>
                                          </p:spTgt>
                                        </p:tgtEl>
                                      </p:cBhvr>
                                    </p:animEffect>
                                  </p:childTnLst>
                                </p:cTn>
                              </p:par>
                            </p:childTnLst>
                          </p:cTn>
                        </p:par>
                        <p:par>
                          <p:cTn id="30" fill="hold">
                            <p:stCondLst>
                              <p:cond delay="2500"/>
                            </p:stCondLst>
                            <p:childTnLst>
                              <p:par>
                                <p:cTn id="31" presetID="5" presetClass="entr" presetSubtype="10" fill="hold" nodeType="afterEffect">
                                  <p:stCondLst>
                                    <p:cond delay="0"/>
                                  </p:stCondLst>
                                  <p:childTnLst>
                                    <p:set>
                                      <p:cBhvr>
                                        <p:cTn id="32" dur="1" fill="hold">
                                          <p:stCondLst>
                                            <p:cond delay="0"/>
                                          </p:stCondLst>
                                        </p:cTn>
                                        <p:tgtEl>
                                          <p:spTgt spid="154643">
                                            <p:txEl>
                                              <p:pRg st="0" end="0"/>
                                            </p:txEl>
                                          </p:spTgt>
                                        </p:tgtEl>
                                        <p:attrNameLst>
                                          <p:attrName>style.visibility</p:attrName>
                                        </p:attrNameLst>
                                      </p:cBhvr>
                                      <p:to>
                                        <p:strVal val="visible"/>
                                      </p:to>
                                    </p:set>
                                    <p:animEffect transition="in" filter="checkerboard(across)">
                                      <p:cBhvr>
                                        <p:cTn id="33" dur="500"/>
                                        <p:tgtEl>
                                          <p:spTgt spid="154643">
                                            <p:txEl>
                                              <p:pRg st="0" end="0"/>
                                            </p:txEl>
                                          </p:spTgt>
                                        </p:tgtEl>
                                      </p:cBhvr>
                                    </p:animEffect>
                                  </p:childTnLst>
                                </p:cTn>
                              </p:par>
                              <p:par>
                                <p:cTn id="34" presetID="5" presetClass="entr" presetSubtype="10" fill="hold" nodeType="withEffect">
                                  <p:stCondLst>
                                    <p:cond delay="0"/>
                                  </p:stCondLst>
                                  <p:childTnLst>
                                    <p:set>
                                      <p:cBhvr>
                                        <p:cTn id="35" dur="1" fill="hold">
                                          <p:stCondLst>
                                            <p:cond delay="0"/>
                                          </p:stCondLst>
                                        </p:cTn>
                                        <p:tgtEl>
                                          <p:spTgt spid="154643">
                                            <p:txEl>
                                              <p:pRg st="1" end="1"/>
                                            </p:txEl>
                                          </p:spTgt>
                                        </p:tgtEl>
                                        <p:attrNameLst>
                                          <p:attrName>style.visibility</p:attrName>
                                        </p:attrNameLst>
                                      </p:cBhvr>
                                      <p:to>
                                        <p:strVal val="visible"/>
                                      </p:to>
                                    </p:set>
                                    <p:animEffect transition="in" filter="checkerboard(across)">
                                      <p:cBhvr>
                                        <p:cTn id="36" dur="500"/>
                                        <p:tgtEl>
                                          <p:spTgt spid="154643">
                                            <p:txEl>
                                              <p:pRg st="1" end="1"/>
                                            </p:txEl>
                                          </p:spTgt>
                                        </p:tgtEl>
                                      </p:cBhvr>
                                    </p:animEffect>
                                  </p:childTnLst>
                                </p:cTn>
                              </p:par>
                              <p:par>
                                <p:cTn id="37" presetID="5" presetClass="entr" presetSubtype="10" fill="hold" nodeType="withEffect">
                                  <p:stCondLst>
                                    <p:cond delay="0"/>
                                  </p:stCondLst>
                                  <p:childTnLst>
                                    <p:set>
                                      <p:cBhvr>
                                        <p:cTn id="38" dur="1" fill="hold">
                                          <p:stCondLst>
                                            <p:cond delay="0"/>
                                          </p:stCondLst>
                                        </p:cTn>
                                        <p:tgtEl>
                                          <p:spTgt spid="154643">
                                            <p:txEl>
                                              <p:pRg st="2" end="2"/>
                                            </p:txEl>
                                          </p:spTgt>
                                        </p:tgtEl>
                                        <p:attrNameLst>
                                          <p:attrName>style.visibility</p:attrName>
                                        </p:attrNameLst>
                                      </p:cBhvr>
                                      <p:to>
                                        <p:strVal val="visible"/>
                                      </p:to>
                                    </p:set>
                                    <p:animEffect transition="in" filter="checkerboard(across)">
                                      <p:cBhvr>
                                        <p:cTn id="39" dur="500"/>
                                        <p:tgtEl>
                                          <p:spTgt spid="154643">
                                            <p:txEl>
                                              <p:pRg st="2" end="2"/>
                                            </p:txEl>
                                          </p:spTgt>
                                        </p:tgtEl>
                                      </p:cBhvr>
                                    </p:animEffect>
                                  </p:childTnLst>
                                </p:cTn>
                              </p:par>
                            </p:childTnLst>
                          </p:cTn>
                        </p:par>
                        <p:par>
                          <p:cTn id="40" fill="hold">
                            <p:stCondLst>
                              <p:cond delay="3000"/>
                            </p:stCondLst>
                            <p:childTnLst>
                              <p:par>
                                <p:cTn id="41" presetID="22" presetClass="entr" presetSubtype="4" repeatCount="indefinite" fill="hold" grpId="0" nodeType="afterEffect">
                                  <p:stCondLst>
                                    <p:cond delay="0"/>
                                  </p:stCondLst>
                                  <p:childTnLst>
                                    <p:set>
                                      <p:cBhvr>
                                        <p:cTn id="42" dur="1" fill="hold">
                                          <p:stCondLst>
                                            <p:cond delay="0"/>
                                          </p:stCondLst>
                                        </p:cTn>
                                        <p:tgtEl>
                                          <p:spTgt spid="154645"/>
                                        </p:tgtEl>
                                        <p:attrNameLst>
                                          <p:attrName>style.visibility</p:attrName>
                                        </p:attrNameLst>
                                      </p:cBhvr>
                                      <p:to>
                                        <p:strVal val="visible"/>
                                      </p:to>
                                    </p:set>
                                    <p:animEffect transition="in" filter="wipe(down)">
                                      <p:cBhvr>
                                        <p:cTn id="43" dur="1000"/>
                                        <p:tgtEl>
                                          <p:spTgt spid="154645"/>
                                        </p:tgtEl>
                                      </p:cBhvr>
                                    </p:animEffect>
                                  </p:childTnLst>
                                </p:cTn>
                              </p:par>
                              <p:par>
                                <p:cTn id="44" presetID="22" presetClass="entr" presetSubtype="4" repeatCount="indefinite" fill="hold" grpId="0" nodeType="withEffect">
                                  <p:stCondLst>
                                    <p:cond delay="0"/>
                                  </p:stCondLst>
                                  <p:childTnLst>
                                    <p:set>
                                      <p:cBhvr>
                                        <p:cTn id="45" dur="1" fill="hold">
                                          <p:stCondLst>
                                            <p:cond delay="0"/>
                                          </p:stCondLst>
                                        </p:cTn>
                                        <p:tgtEl>
                                          <p:spTgt spid="154646"/>
                                        </p:tgtEl>
                                        <p:attrNameLst>
                                          <p:attrName>style.visibility</p:attrName>
                                        </p:attrNameLst>
                                      </p:cBhvr>
                                      <p:to>
                                        <p:strVal val="visible"/>
                                      </p:to>
                                    </p:set>
                                    <p:animEffect transition="in" filter="wipe(down)">
                                      <p:cBhvr>
                                        <p:cTn id="46" dur="1000"/>
                                        <p:tgtEl>
                                          <p:spTgt spid="1546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9" grpId="0" build="p"/>
      <p:bldP spid="154645" grpId="0" animBg="1"/>
      <p:bldP spid="154646"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9507" name="Rectangle 3"/>
          <p:cNvSpPr>
            <a:spLocks noGrp="1" noChangeArrowheads="1"/>
          </p:cNvSpPr>
          <p:nvPr>
            <p:ph type="subTitle" idx="1"/>
          </p:nvPr>
        </p:nvSpPr>
        <p:spPr>
          <a:xfrm>
            <a:off x="304800" y="762000"/>
            <a:ext cx="8839200" cy="4800600"/>
          </a:xfrm>
        </p:spPr>
        <p:txBody>
          <a:bodyPr/>
          <a:lstStyle/>
          <a:p>
            <a:pPr algn="l"/>
            <a:r>
              <a:rPr lang="en-US" sz="3600" u="sng"/>
              <a:t>Mutualism:</a:t>
            </a:r>
          </a:p>
          <a:p>
            <a:pPr algn="l"/>
            <a:r>
              <a:rPr lang="en-US" sz="2800"/>
              <a:t>It is a type of symbiosis in which there is reciprocal benefit to both the host and parasite. </a:t>
            </a:r>
          </a:p>
          <a:p>
            <a:pPr algn="l"/>
            <a:r>
              <a:rPr lang="en-US" sz="3600" u="sng"/>
              <a:t>Commensalisms:</a:t>
            </a:r>
            <a:r>
              <a:rPr lang="en-US" sz="2800"/>
              <a:t>  </a:t>
            </a:r>
          </a:p>
          <a:p>
            <a:pPr algn="l"/>
            <a:r>
              <a:rPr lang="en-US" sz="2800"/>
              <a:t>It is a relationship where the host gives the food and shelter to the parasite. It can either move to the mutualism or parasitism. It is neither good  nor bad.</a:t>
            </a:r>
          </a:p>
          <a:p>
            <a:pPr algn="l"/>
            <a:r>
              <a:rPr lang="en-US" sz="3600" u="sng"/>
              <a:t>Parasitism:</a:t>
            </a:r>
          </a:p>
          <a:p>
            <a:pPr algn="l"/>
            <a:r>
              <a:rPr lang="en-US" sz="2800"/>
              <a:t>It is of unilateral benefit to the parasite only and harmful for the host.  </a:t>
            </a:r>
          </a:p>
        </p:txBody>
      </p:sp>
      <p:sp>
        <p:nvSpPr>
          <p:cNvPr id="149508" name="Line 4"/>
          <p:cNvSpPr>
            <a:spLocks noChangeShapeType="1"/>
          </p:cNvSpPr>
          <p:nvPr/>
        </p:nvSpPr>
        <p:spPr bwMode="auto">
          <a:xfrm>
            <a:off x="3733800" y="4267200"/>
            <a:ext cx="4343400" cy="0"/>
          </a:xfrm>
          <a:prstGeom prst="line">
            <a:avLst/>
          </a:prstGeom>
          <a:noFill/>
          <a:ln w="9525">
            <a:noFill/>
            <a:round/>
            <a:headEnd/>
            <a:tailEnd/>
          </a:ln>
          <a:effectLst/>
        </p:spPr>
        <p:txBody>
          <a:bodyPr anchor="ctr"/>
          <a:lstStyle/>
          <a:p>
            <a:endParaRPr lang="en-GB"/>
          </a:p>
        </p:txBody>
      </p:sp>
      <p:sp>
        <p:nvSpPr>
          <p:cNvPr id="149509" name="Line 5"/>
          <p:cNvSpPr>
            <a:spLocks noChangeShapeType="1"/>
          </p:cNvSpPr>
          <p:nvPr/>
        </p:nvSpPr>
        <p:spPr bwMode="auto">
          <a:xfrm>
            <a:off x="3733800" y="4267200"/>
            <a:ext cx="4343400" cy="0"/>
          </a:xfrm>
          <a:prstGeom prst="line">
            <a:avLst/>
          </a:prstGeom>
          <a:noFill/>
          <a:ln w="9525">
            <a:noFill/>
            <a:round/>
            <a:headEnd/>
            <a:tailEnd/>
          </a:ln>
          <a:effectLst/>
        </p:spPr>
        <p:txBody>
          <a:bodyPr anchor="ctr"/>
          <a:lstStyle/>
          <a:p>
            <a:endParaRPr lang="en-GB"/>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9507">
                                            <p:txEl>
                                              <p:pRg st="0" end="0"/>
                                            </p:txEl>
                                          </p:spTgt>
                                        </p:tgtEl>
                                        <p:attrNameLst>
                                          <p:attrName>style.visibility</p:attrName>
                                        </p:attrNameLst>
                                      </p:cBhvr>
                                      <p:to>
                                        <p:strVal val="visible"/>
                                      </p:to>
                                    </p:set>
                                    <p:animEffect transition="in" filter="wipe(left)">
                                      <p:cBhvr>
                                        <p:cTn id="7" dur="500"/>
                                        <p:tgtEl>
                                          <p:spTgt spid="149507">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9507">
                                            <p:txEl>
                                              <p:pRg st="1" end="1"/>
                                            </p:txEl>
                                          </p:spTgt>
                                        </p:tgtEl>
                                        <p:attrNameLst>
                                          <p:attrName>style.visibility</p:attrName>
                                        </p:attrNameLst>
                                      </p:cBhvr>
                                      <p:to>
                                        <p:strVal val="visible"/>
                                      </p:to>
                                    </p:set>
                                    <p:animEffect transition="in" filter="wipe(left)">
                                      <p:cBhvr>
                                        <p:cTn id="11" dur="500"/>
                                        <p:tgtEl>
                                          <p:spTgt spid="149507">
                                            <p:txEl>
                                              <p:pRg st="1" end="1"/>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49507">
                                            <p:txEl>
                                              <p:pRg st="2" end="2"/>
                                            </p:txEl>
                                          </p:spTgt>
                                        </p:tgtEl>
                                        <p:attrNameLst>
                                          <p:attrName>style.visibility</p:attrName>
                                        </p:attrNameLst>
                                      </p:cBhvr>
                                      <p:to>
                                        <p:strVal val="visible"/>
                                      </p:to>
                                    </p:set>
                                    <p:animEffect transition="in" filter="wipe(left)">
                                      <p:cBhvr>
                                        <p:cTn id="15" dur="500"/>
                                        <p:tgtEl>
                                          <p:spTgt spid="149507">
                                            <p:txEl>
                                              <p:pRg st="2" end="2"/>
                                            </p:tx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49507">
                                            <p:txEl>
                                              <p:pRg st="3" end="3"/>
                                            </p:txEl>
                                          </p:spTgt>
                                        </p:tgtEl>
                                        <p:attrNameLst>
                                          <p:attrName>style.visibility</p:attrName>
                                        </p:attrNameLst>
                                      </p:cBhvr>
                                      <p:to>
                                        <p:strVal val="visible"/>
                                      </p:to>
                                    </p:set>
                                    <p:animEffect transition="in" filter="wipe(left)">
                                      <p:cBhvr>
                                        <p:cTn id="19" dur="500"/>
                                        <p:tgtEl>
                                          <p:spTgt spid="149507">
                                            <p:txEl>
                                              <p:pRg st="3" end="3"/>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49507">
                                            <p:txEl>
                                              <p:pRg st="4" end="4"/>
                                            </p:txEl>
                                          </p:spTgt>
                                        </p:tgtEl>
                                        <p:attrNameLst>
                                          <p:attrName>style.visibility</p:attrName>
                                        </p:attrNameLst>
                                      </p:cBhvr>
                                      <p:to>
                                        <p:strVal val="visible"/>
                                      </p:to>
                                    </p:set>
                                    <p:animEffect transition="in" filter="wipe(left)">
                                      <p:cBhvr>
                                        <p:cTn id="23" dur="500"/>
                                        <p:tgtEl>
                                          <p:spTgt spid="149507">
                                            <p:txEl>
                                              <p:pRg st="4" end="4"/>
                                            </p:tx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49507">
                                            <p:txEl>
                                              <p:pRg st="5" end="5"/>
                                            </p:txEl>
                                          </p:spTgt>
                                        </p:tgtEl>
                                        <p:attrNameLst>
                                          <p:attrName>style.visibility</p:attrName>
                                        </p:attrNameLst>
                                      </p:cBhvr>
                                      <p:to>
                                        <p:strVal val="visible"/>
                                      </p:to>
                                    </p:set>
                                    <p:animEffect transition="in" filter="wipe(left)">
                                      <p:cBhvr>
                                        <p:cTn id="27" dur="500"/>
                                        <p:tgtEl>
                                          <p:spTgt spid="14950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7" grpId="0" build="p"/>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sp>
        <p:nvSpPr>
          <p:cNvPr id="201730" name="Rectangle 2"/>
          <p:cNvSpPr>
            <a:spLocks noGrp="1" noChangeArrowheads="1"/>
          </p:cNvSpPr>
          <p:nvPr>
            <p:ph type="title"/>
          </p:nvPr>
        </p:nvSpPr>
        <p:spPr>
          <a:xfrm>
            <a:off x="0" y="0"/>
            <a:ext cx="8763000" cy="1905000"/>
          </a:xfrm>
        </p:spPr>
        <p:txBody>
          <a:bodyPr/>
          <a:lstStyle/>
          <a:p>
            <a:r>
              <a:rPr lang="en-US" u="sng"/>
              <a:t>Spectrum of an infectious Disease </a:t>
            </a:r>
          </a:p>
        </p:txBody>
      </p:sp>
      <p:sp>
        <p:nvSpPr>
          <p:cNvPr id="201731" name="Rectangle 3"/>
          <p:cNvSpPr>
            <a:spLocks noGrp="1" noChangeArrowheads="1"/>
          </p:cNvSpPr>
          <p:nvPr>
            <p:ph type="body" idx="1"/>
          </p:nvPr>
        </p:nvSpPr>
        <p:spPr>
          <a:xfrm>
            <a:off x="0" y="2286000"/>
            <a:ext cx="8839200" cy="3886200"/>
          </a:xfrm>
        </p:spPr>
        <p:txBody>
          <a:bodyPr/>
          <a:lstStyle/>
          <a:p>
            <a:pPr>
              <a:buFont typeface="Wingdings" pitchFamily="2" charset="2"/>
              <a:buNone/>
            </a:pPr>
            <a:r>
              <a:rPr lang="en-US"/>
              <a:t>The sequence of events beginning with the exposure of a susceptible individual to an pathogenic agent and ending with a patient’s recovery or death is illustrated in the following diagrams.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201730"/>
                                        </p:tgtEl>
                                        <p:attrNameLst>
                                          <p:attrName>style.visibility</p:attrName>
                                        </p:attrNameLst>
                                      </p:cBhvr>
                                      <p:to>
                                        <p:strVal val="visible"/>
                                      </p:to>
                                    </p:set>
                                    <p:animEffect transition="in" filter="fade">
                                      <p:cBhvr>
                                        <p:cTn id="7" dur="600">
                                          <p:stCondLst>
                                            <p:cond delay="0"/>
                                          </p:stCondLst>
                                        </p:cTn>
                                        <p:tgtEl>
                                          <p:spTgt spid="201730"/>
                                        </p:tgtEl>
                                      </p:cBhvr>
                                    </p:animEffect>
                                    <p:anim calcmode="lin" valueType="num">
                                      <p:cBhvr>
                                        <p:cTn id="8" dur="600" fill="hold">
                                          <p:stCondLst>
                                            <p:cond delay="0"/>
                                          </p:stCondLst>
                                        </p:cTn>
                                        <p:tgtEl>
                                          <p:spTgt spid="201730"/>
                                        </p:tgtEl>
                                        <p:attrNameLst>
                                          <p:attrName>style.rotation</p:attrName>
                                        </p:attrNameLst>
                                      </p:cBhvr>
                                      <p:tavLst>
                                        <p:tav tm="0">
                                          <p:val>
                                            <p:fltVal val="720"/>
                                          </p:val>
                                        </p:tav>
                                        <p:tav tm="100000">
                                          <p:val>
                                            <p:fltVal val="0"/>
                                          </p:val>
                                        </p:tav>
                                      </p:tavLst>
                                    </p:anim>
                                    <p:anim calcmode="lin" valueType="num">
                                      <p:cBhvr>
                                        <p:cTn id="9" dur="600" fill="hold">
                                          <p:stCondLst>
                                            <p:cond delay="0"/>
                                          </p:stCondLst>
                                        </p:cTn>
                                        <p:tgtEl>
                                          <p:spTgt spid="201730"/>
                                        </p:tgtEl>
                                        <p:attrNameLst>
                                          <p:attrName>ppt_h</p:attrName>
                                        </p:attrNameLst>
                                      </p:cBhvr>
                                      <p:tavLst>
                                        <p:tav tm="0">
                                          <p:val>
                                            <p:fltVal val="0"/>
                                          </p:val>
                                        </p:tav>
                                        <p:tav tm="100000">
                                          <p:val>
                                            <p:strVal val="#ppt_h"/>
                                          </p:val>
                                        </p:tav>
                                      </p:tavLst>
                                    </p:anim>
                                    <p:anim calcmode="lin" valueType="num">
                                      <p:cBhvr>
                                        <p:cTn id="10" dur="600" fill="hold">
                                          <p:stCondLst>
                                            <p:cond delay="0"/>
                                          </p:stCondLst>
                                        </p:cTn>
                                        <p:tgtEl>
                                          <p:spTgt spid="201730"/>
                                        </p:tgtEl>
                                        <p:attrNameLst>
                                          <p:attrName>ppt_w</p:attrName>
                                        </p:attrNameLst>
                                      </p:cBhvr>
                                      <p:tavLst>
                                        <p:tav tm="0">
                                          <p:val>
                                            <p:fltVal val="0"/>
                                          </p:val>
                                        </p:tav>
                                        <p:tav tm="100000">
                                          <p:val>
                                            <p:strVal val="#ppt_w"/>
                                          </p:val>
                                        </p:tav>
                                      </p:tavLst>
                                    </p:anim>
                                  </p:childTnLst>
                                </p:cTn>
                              </p:par>
                            </p:childTnLst>
                          </p:cTn>
                        </p:par>
                        <p:par>
                          <p:cTn id="11" fill="hold">
                            <p:stCondLst>
                              <p:cond delay="2280"/>
                            </p:stCondLst>
                            <p:childTnLst>
                              <p:par>
                                <p:cTn id="12" presetID="12" presetClass="entr" presetSubtype="4" fill="hold" grpId="0" nodeType="afterEffect">
                                  <p:stCondLst>
                                    <p:cond delay="0"/>
                                  </p:stCondLst>
                                  <p:childTnLst>
                                    <p:set>
                                      <p:cBhvr>
                                        <p:cTn id="13" dur="1" fill="hold">
                                          <p:stCondLst>
                                            <p:cond delay="0"/>
                                          </p:stCondLst>
                                        </p:cTn>
                                        <p:tgtEl>
                                          <p:spTgt spid="201731">
                                            <p:txEl>
                                              <p:pRg st="0" end="0"/>
                                            </p:txEl>
                                          </p:spTgt>
                                        </p:tgtEl>
                                        <p:attrNameLst>
                                          <p:attrName>style.visibility</p:attrName>
                                        </p:attrNameLst>
                                      </p:cBhvr>
                                      <p:to>
                                        <p:strVal val="visible"/>
                                      </p:to>
                                    </p:set>
                                    <p:animEffect transition="in" filter="slide(fromBottom)">
                                      <p:cBhvr>
                                        <p:cTn id="14" dur="500">
                                          <p:stCondLst>
                                            <p:cond delay="0"/>
                                          </p:stCondLst>
                                        </p:cTn>
                                        <p:tgtEl>
                                          <p:spTgt spid="2017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730" grpId="0"/>
      <p:bldP spid="201731" grpId="0" build="p"/>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sp>
        <p:nvSpPr>
          <p:cNvPr id="224258" name="Rectangle 2"/>
          <p:cNvSpPr>
            <a:spLocks noGrp="1" noChangeArrowheads="1"/>
          </p:cNvSpPr>
          <p:nvPr>
            <p:ph type="title"/>
          </p:nvPr>
        </p:nvSpPr>
        <p:spPr>
          <a:xfrm>
            <a:off x="381000" y="0"/>
            <a:ext cx="8229600" cy="1371600"/>
          </a:xfrm>
        </p:spPr>
        <p:txBody>
          <a:bodyPr/>
          <a:lstStyle/>
          <a:p>
            <a:r>
              <a:rPr lang="en-US" u="sng"/>
              <a:t>Period of pre-pathogenesis</a:t>
            </a:r>
          </a:p>
        </p:txBody>
      </p:sp>
      <p:sp>
        <p:nvSpPr>
          <p:cNvPr id="224260" name="AutoShape 4"/>
          <p:cNvSpPr>
            <a:spLocks noChangeArrowheads="1"/>
          </p:cNvSpPr>
          <p:nvPr/>
        </p:nvSpPr>
        <p:spPr bwMode="auto">
          <a:xfrm>
            <a:off x="2438400" y="1676400"/>
            <a:ext cx="4343400" cy="2362200"/>
          </a:xfrm>
          <a:prstGeom prst="flowChartMerge">
            <a:avLst/>
          </a:prstGeom>
          <a:gradFill rotWithShape="1">
            <a:gsLst>
              <a:gs pos="0">
                <a:srgbClr val="336600"/>
              </a:gs>
              <a:gs pos="50000">
                <a:srgbClr val="A50021"/>
              </a:gs>
              <a:gs pos="100000">
                <a:srgbClr val="336600"/>
              </a:gs>
            </a:gsLst>
            <a:lin ang="5400000" scaled="1"/>
          </a:gradFill>
          <a:ln w="9525">
            <a:solidFill>
              <a:schemeClr val="tx1"/>
            </a:solidFill>
            <a:miter lim="800000"/>
            <a:headEnd/>
            <a:tailEnd/>
          </a:ln>
          <a:effectLst/>
        </p:spPr>
        <p:txBody>
          <a:bodyPr wrap="none" anchor="ctr"/>
          <a:lstStyle/>
          <a:p>
            <a:endParaRPr lang="en-GB"/>
          </a:p>
        </p:txBody>
      </p:sp>
      <p:sp>
        <p:nvSpPr>
          <p:cNvPr id="224261" name="Text Box 5"/>
          <p:cNvSpPr txBox="1">
            <a:spLocks noChangeArrowheads="1"/>
          </p:cNvSpPr>
          <p:nvPr/>
        </p:nvSpPr>
        <p:spPr bwMode="auto">
          <a:xfrm>
            <a:off x="2270125" y="1023938"/>
            <a:ext cx="1228725" cy="457200"/>
          </a:xfrm>
          <a:prstGeom prst="rect">
            <a:avLst/>
          </a:prstGeom>
          <a:noFill/>
          <a:ln w="9525">
            <a:noFill/>
            <a:miter lim="800000"/>
            <a:headEnd/>
            <a:tailEnd/>
          </a:ln>
          <a:effectLst/>
        </p:spPr>
        <p:txBody>
          <a:bodyPr wrap="none">
            <a:spAutoFit/>
          </a:bodyPr>
          <a:lstStyle/>
          <a:p>
            <a:r>
              <a:rPr lang="en-US" b="1"/>
              <a:t>AGENT</a:t>
            </a:r>
          </a:p>
        </p:txBody>
      </p:sp>
      <p:sp>
        <p:nvSpPr>
          <p:cNvPr id="224262" name="Text Box 6"/>
          <p:cNvSpPr txBox="1">
            <a:spLocks noChangeArrowheads="1"/>
          </p:cNvSpPr>
          <p:nvPr/>
        </p:nvSpPr>
        <p:spPr bwMode="auto">
          <a:xfrm>
            <a:off x="5824538" y="990600"/>
            <a:ext cx="1033462" cy="457200"/>
          </a:xfrm>
          <a:prstGeom prst="rect">
            <a:avLst/>
          </a:prstGeom>
          <a:noFill/>
          <a:ln w="9525">
            <a:noFill/>
            <a:miter lim="800000"/>
            <a:headEnd/>
            <a:tailEnd/>
          </a:ln>
          <a:effectLst/>
        </p:spPr>
        <p:txBody>
          <a:bodyPr wrap="none">
            <a:spAutoFit/>
          </a:bodyPr>
          <a:lstStyle/>
          <a:p>
            <a:r>
              <a:rPr lang="en-US" b="1"/>
              <a:t>HOST</a:t>
            </a:r>
          </a:p>
        </p:txBody>
      </p:sp>
      <p:sp>
        <p:nvSpPr>
          <p:cNvPr id="224263" name="Text Box 7"/>
          <p:cNvSpPr txBox="1">
            <a:spLocks noChangeArrowheads="1"/>
          </p:cNvSpPr>
          <p:nvPr/>
        </p:nvSpPr>
        <p:spPr bwMode="auto">
          <a:xfrm>
            <a:off x="3175000" y="4114800"/>
            <a:ext cx="2921000" cy="1200329"/>
          </a:xfrm>
          <a:prstGeom prst="rect">
            <a:avLst/>
          </a:prstGeom>
          <a:noFill/>
          <a:ln w="9525">
            <a:noFill/>
            <a:miter lim="800000"/>
            <a:headEnd/>
            <a:tailEnd/>
          </a:ln>
          <a:effectLst/>
        </p:spPr>
        <p:txBody>
          <a:bodyPr>
            <a:spAutoFit/>
          </a:bodyPr>
          <a:lstStyle/>
          <a:p>
            <a:pPr algn="ctr"/>
            <a:r>
              <a:rPr lang="en-US" b="1" dirty="0"/>
              <a:t>ENVIRONMENTAL </a:t>
            </a:r>
          </a:p>
          <a:p>
            <a:pPr algn="ctr"/>
            <a:r>
              <a:rPr lang="en-US" b="1" dirty="0" smtClean="0"/>
              <a:t>FACTORS</a:t>
            </a:r>
            <a:endParaRPr lang="en-US" b="1" dirty="0"/>
          </a:p>
          <a:p>
            <a:pPr algn="ctr"/>
            <a:endParaRPr lang="en-US" b="1" dirty="0"/>
          </a:p>
        </p:txBody>
      </p:sp>
      <p:sp>
        <p:nvSpPr>
          <p:cNvPr id="224264" name="Text Box 8"/>
          <p:cNvSpPr txBox="1">
            <a:spLocks noChangeArrowheads="1"/>
          </p:cNvSpPr>
          <p:nvPr/>
        </p:nvSpPr>
        <p:spPr bwMode="auto">
          <a:xfrm>
            <a:off x="381000" y="5029200"/>
            <a:ext cx="8763000" cy="822325"/>
          </a:xfrm>
          <a:prstGeom prst="rect">
            <a:avLst/>
          </a:prstGeom>
          <a:noFill/>
          <a:ln w="9525">
            <a:noFill/>
            <a:miter lim="800000"/>
            <a:headEnd/>
            <a:tailEnd/>
          </a:ln>
          <a:effectLst/>
        </p:spPr>
        <p:txBody>
          <a:bodyPr>
            <a:spAutoFit/>
          </a:bodyPr>
          <a:lstStyle/>
          <a:p>
            <a:r>
              <a:rPr lang="en-US"/>
              <a:t>DURING THIS PERIOD AGENT AND HOST COME TOGETHER FOR PRODUCING A DISEASE.</a:t>
            </a:r>
          </a:p>
        </p:txBody>
      </p:sp>
      <p:sp>
        <p:nvSpPr>
          <p:cNvPr id="224265" name="Line 9"/>
          <p:cNvSpPr>
            <a:spLocks noChangeShapeType="1"/>
          </p:cNvSpPr>
          <p:nvPr/>
        </p:nvSpPr>
        <p:spPr bwMode="auto">
          <a:xfrm>
            <a:off x="533400" y="6172200"/>
            <a:ext cx="7924800" cy="0"/>
          </a:xfrm>
          <a:prstGeom prst="line">
            <a:avLst/>
          </a:prstGeom>
          <a:noFill/>
          <a:ln w="9525">
            <a:solidFill>
              <a:schemeClr val="tx1"/>
            </a:solidFill>
            <a:round/>
            <a:headEnd/>
            <a:tailEnd/>
          </a:ln>
          <a:effectLst/>
        </p:spPr>
        <p:txBody>
          <a:bodyPr anchor="ctr"/>
          <a:lstStyle/>
          <a:p>
            <a:endParaRPr lang="en-GB"/>
          </a:p>
        </p:txBody>
      </p:sp>
      <p:sp>
        <p:nvSpPr>
          <p:cNvPr id="224266" name="Line 10"/>
          <p:cNvSpPr>
            <a:spLocks noChangeShapeType="1"/>
          </p:cNvSpPr>
          <p:nvPr/>
        </p:nvSpPr>
        <p:spPr bwMode="auto">
          <a:xfrm>
            <a:off x="533400" y="5867400"/>
            <a:ext cx="0" cy="304800"/>
          </a:xfrm>
          <a:prstGeom prst="line">
            <a:avLst/>
          </a:prstGeom>
          <a:noFill/>
          <a:ln w="9525">
            <a:solidFill>
              <a:schemeClr val="tx1"/>
            </a:solidFill>
            <a:round/>
            <a:headEnd type="triangle" w="med" len="med"/>
            <a:tailEnd/>
          </a:ln>
          <a:effectLst/>
        </p:spPr>
        <p:txBody>
          <a:bodyPr anchor="ctr"/>
          <a:lstStyle/>
          <a:p>
            <a:endParaRPr lang="en-GB"/>
          </a:p>
        </p:txBody>
      </p:sp>
      <p:sp>
        <p:nvSpPr>
          <p:cNvPr id="224268" name="Line 12"/>
          <p:cNvSpPr>
            <a:spLocks noChangeShapeType="1"/>
          </p:cNvSpPr>
          <p:nvPr/>
        </p:nvSpPr>
        <p:spPr bwMode="auto">
          <a:xfrm>
            <a:off x="8458200" y="5867400"/>
            <a:ext cx="0" cy="304800"/>
          </a:xfrm>
          <a:prstGeom prst="line">
            <a:avLst/>
          </a:prstGeom>
          <a:noFill/>
          <a:ln w="9525">
            <a:solidFill>
              <a:schemeClr val="tx1"/>
            </a:solidFill>
            <a:round/>
            <a:headEnd type="triangle" w="med" len="med"/>
            <a:tailEnd/>
          </a:ln>
          <a:effectLst/>
        </p:spPr>
        <p:txBody>
          <a:bodyPr anchor="ctr"/>
          <a:lstStyle/>
          <a:p>
            <a:endParaRPr lang="en-GB"/>
          </a:p>
        </p:txBody>
      </p:sp>
      <p:sp>
        <p:nvSpPr>
          <p:cNvPr id="224269" name="Text Box 13"/>
          <p:cNvSpPr txBox="1">
            <a:spLocks noChangeArrowheads="1"/>
          </p:cNvSpPr>
          <p:nvPr/>
        </p:nvSpPr>
        <p:spPr bwMode="auto">
          <a:xfrm>
            <a:off x="2706688" y="6272213"/>
            <a:ext cx="3160712" cy="519112"/>
          </a:xfrm>
          <a:prstGeom prst="rect">
            <a:avLst/>
          </a:prstGeom>
          <a:noFill/>
          <a:ln w="9525">
            <a:noFill/>
            <a:miter lim="800000"/>
            <a:headEnd/>
            <a:tailEnd/>
          </a:ln>
          <a:effectLst/>
        </p:spPr>
        <p:txBody>
          <a:bodyPr wrap="none">
            <a:spAutoFit/>
          </a:bodyPr>
          <a:lstStyle/>
          <a:p>
            <a:r>
              <a:rPr lang="en-US" sz="2800"/>
              <a:t>Primary prevention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24258"/>
                                        </p:tgtEl>
                                        <p:attrNameLst>
                                          <p:attrName>style.visibility</p:attrName>
                                        </p:attrNameLst>
                                      </p:cBhvr>
                                      <p:to>
                                        <p:strVal val="visible"/>
                                      </p:to>
                                    </p:set>
                                    <p:anim calcmode="lin" valueType="num">
                                      <p:cBhvr>
                                        <p:cTn id="7" dur="500" fill="hold"/>
                                        <p:tgtEl>
                                          <p:spTgt spid="224258"/>
                                        </p:tgtEl>
                                        <p:attrNameLst>
                                          <p:attrName>ppt_w</p:attrName>
                                        </p:attrNameLst>
                                      </p:cBhvr>
                                      <p:tavLst>
                                        <p:tav tm="0">
                                          <p:val>
                                            <p:fltVal val="0"/>
                                          </p:val>
                                        </p:tav>
                                        <p:tav tm="100000">
                                          <p:val>
                                            <p:strVal val="#ppt_w"/>
                                          </p:val>
                                        </p:tav>
                                      </p:tavLst>
                                    </p:anim>
                                    <p:anim calcmode="lin" valueType="num">
                                      <p:cBhvr>
                                        <p:cTn id="8" dur="500" fill="hold"/>
                                        <p:tgtEl>
                                          <p:spTgt spid="224258"/>
                                        </p:tgtEl>
                                        <p:attrNameLst>
                                          <p:attrName>ppt_h</p:attrName>
                                        </p:attrNameLst>
                                      </p:cBhvr>
                                      <p:tavLst>
                                        <p:tav tm="0">
                                          <p:val>
                                            <p:fltVal val="0"/>
                                          </p:val>
                                        </p:tav>
                                        <p:tav tm="100000">
                                          <p:val>
                                            <p:strVal val="#ppt_h"/>
                                          </p:val>
                                        </p:tav>
                                      </p:tavLst>
                                    </p:anim>
                                    <p:anim calcmode="lin" valueType="num">
                                      <p:cBhvr>
                                        <p:cTn id="9" dur="500" fill="hold"/>
                                        <p:tgtEl>
                                          <p:spTgt spid="224258"/>
                                        </p:tgtEl>
                                        <p:attrNameLst>
                                          <p:attrName>style.rotation</p:attrName>
                                        </p:attrNameLst>
                                      </p:cBhvr>
                                      <p:tavLst>
                                        <p:tav tm="0">
                                          <p:val>
                                            <p:fltVal val="360"/>
                                          </p:val>
                                        </p:tav>
                                        <p:tav tm="100000">
                                          <p:val>
                                            <p:fltVal val="0"/>
                                          </p:val>
                                        </p:tav>
                                      </p:tavLst>
                                    </p:anim>
                                    <p:animEffect transition="in" filter="fade">
                                      <p:cBhvr>
                                        <p:cTn id="10" dur="500"/>
                                        <p:tgtEl>
                                          <p:spTgt spid="224258"/>
                                        </p:tgtEl>
                                      </p:cBhvr>
                                    </p:animEffect>
                                  </p:childTnLst>
                                </p:cTn>
                              </p:par>
                            </p:childTnLst>
                          </p:cTn>
                        </p:par>
                        <p:par>
                          <p:cTn id="11" fill="hold">
                            <p:stCondLst>
                              <p:cond delay="500"/>
                            </p:stCondLst>
                            <p:childTnLst>
                              <p:par>
                                <p:cTn id="12" presetID="5" presetClass="entr" presetSubtype="10" fill="hold" grpId="0" nodeType="afterEffect">
                                  <p:stCondLst>
                                    <p:cond delay="0"/>
                                  </p:stCondLst>
                                  <p:childTnLst>
                                    <p:set>
                                      <p:cBhvr>
                                        <p:cTn id="13" dur="1" fill="hold">
                                          <p:stCondLst>
                                            <p:cond delay="0"/>
                                          </p:stCondLst>
                                        </p:cTn>
                                        <p:tgtEl>
                                          <p:spTgt spid="224261"/>
                                        </p:tgtEl>
                                        <p:attrNameLst>
                                          <p:attrName>style.visibility</p:attrName>
                                        </p:attrNameLst>
                                      </p:cBhvr>
                                      <p:to>
                                        <p:strVal val="visible"/>
                                      </p:to>
                                    </p:set>
                                    <p:animEffect transition="in" filter="checkerboard(across)">
                                      <p:cBhvr>
                                        <p:cTn id="14" dur="500"/>
                                        <p:tgtEl>
                                          <p:spTgt spid="224261"/>
                                        </p:tgtEl>
                                      </p:cBhvr>
                                    </p:animEffect>
                                  </p:childTnLst>
                                </p:cTn>
                              </p:par>
                              <p:par>
                                <p:cTn id="15" presetID="5" presetClass="entr" presetSubtype="10" fill="hold" grpId="0" nodeType="withEffect">
                                  <p:stCondLst>
                                    <p:cond delay="0"/>
                                  </p:stCondLst>
                                  <p:childTnLst>
                                    <p:set>
                                      <p:cBhvr>
                                        <p:cTn id="16" dur="1" fill="hold">
                                          <p:stCondLst>
                                            <p:cond delay="0"/>
                                          </p:stCondLst>
                                        </p:cTn>
                                        <p:tgtEl>
                                          <p:spTgt spid="224262"/>
                                        </p:tgtEl>
                                        <p:attrNameLst>
                                          <p:attrName>style.visibility</p:attrName>
                                        </p:attrNameLst>
                                      </p:cBhvr>
                                      <p:to>
                                        <p:strVal val="visible"/>
                                      </p:to>
                                    </p:set>
                                    <p:animEffect transition="in" filter="checkerboard(across)">
                                      <p:cBhvr>
                                        <p:cTn id="17" dur="500"/>
                                        <p:tgtEl>
                                          <p:spTgt spid="224262"/>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224260"/>
                                        </p:tgtEl>
                                        <p:attrNameLst>
                                          <p:attrName>style.visibility</p:attrName>
                                        </p:attrNameLst>
                                      </p:cBhvr>
                                      <p:to>
                                        <p:strVal val="visible"/>
                                      </p:to>
                                    </p:set>
                                    <p:animEffect transition="in" filter="diamond(in)">
                                      <p:cBhvr>
                                        <p:cTn id="22" dur="2000"/>
                                        <p:tgtEl>
                                          <p:spTgt spid="224260"/>
                                        </p:tgtEl>
                                      </p:cBhvr>
                                    </p:animEffect>
                                  </p:childTnLst>
                                </p:cTn>
                              </p:par>
                            </p:childTnLst>
                          </p:cTn>
                        </p:par>
                        <p:par>
                          <p:cTn id="23" fill="hold">
                            <p:stCondLst>
                              <p:cond delay="2000"/>
                            </p:stCondLst>
                            <p:childTnLst>
                              <p:par>
                                <p:cTn id="24" presetID="26" presetClass="emph" presetSubtype="0" repeatCount="indefinite" fill="hold" grpId="1" nodeType="afterEffect">
                                  <p:stCondLst>
                                    <p:cond delay="0"/>
                                  </p:stCondLst>
                                  <p:childTnLst>
                                    <p:animEffect transition="out" filter="fade">
                                      <p:cBhvr>
                                        <p:cTn id="25" dur="500" tmFilter="0, 0; .2, .5; .8, .5; 1, 0"/>
                                        <p:tgtEl>
                                          <p:spTgt spid="224260"/>
                                        </p:tgtEl>
                                      </p:cBhvr>
                                    </p:animEffect>
                                    <p:animScale>
                                      <p:cBhvr>
                                        <p:cTn id="26" dur="250" autoRev="1" fill="hold"/>
                                        <p:tgtEl>
                                          <p:spTgt spid="224260"/>
                                        </p:tgtEl>
                                      </p:cBhvr>
                                      <p:by x="105000" y="105000"/>
                                    </p:animScale>
                                  </p:childTnLst>
                                </p:cTn>
                              </p:par>
                            </p:childTnLst>
                          </p:cTn>
                        </p:par>
                        <p:par>
                          <p:cTn id="27" fill="hold">
                            <p:stCondLst>
                              <p:cond delay="2500"/>
                            </p:stCondLst>
                            <p:childTnLst>
                              <p:par>
                                <p:cTn id="28" presetID="5" presetClass="entr" presetSubtype="10" fill="hold" grpId="0" nodeType="afterEffect">
                                  <p:stCondLst>
                                    <p:cond delay="0"/>
                                  </p:stCondLst>
                                  <p:childTnLst>
                                    <p:set>
                                      <p:cBhvr>
                                        <p:cTn id="29" dur="1" fill="hold">
                                          <p:stCondLst>
                                            <p:cond delay="0"/>
                                          </p:stCondLst>
                                        </p:cTn>
                                        <p:tgtEl>
                                          <p:spTgt spid="224263"/>
                                        </p:tgtEl>
                                        <p:attrNameLst>
                                          <p:attrName>style.visibility</p:attrName>
                                        </p:attrNameLst>
                                      </p:cBhvr>
                                      <p:to>
                                        <p:strVal val="visible"/>
                                      </p:to>
                                    </p:set>
                                    <p:animEffect transition="in" filter="checkerboard(across)">
                                      <p:cBhvr>
                                        <p:cTn id="30" dur="500"/>
                                        <p:tgtEl>
                                          <p:spTgt spid="224263"/>
                                        </p:tgtEl>
                                      </p:cBhvr>
                                    </p:animEffect>
                                  </p:childTnLst>
                                </p:cTn>
                              </p:par>
                            </p:childTnLst>
                          </p:cTn>
                        </p:par>
                        <p:par>
                          <p:cTn id="31" fill="hold">
                            <p:stCondLst>
                              <p:cond delay="3000"/>
                            </p:stCondLst>
                            <p:childTnLst>
                              <p:par>
                                <p:cTn id="32" presetID="5" presetClass="entr" presetSubtype="10" fill="hold" grpId="0" nodeType="afterEffect">
                                  <p:stCondLst>
                                    <p:cond delay="0"/>
                                  </p:stCondLst>
                                  <p:childTnLst>
                                    <p:set>
                                      <p:cBhvr>
                                        <p:cTn id="33" dur="1" fill="hold">
                                          <p:stCondLst>
                                            <p:cond delay="0"/>
                                          </p:stCondLst>
                                        </p:cTn>
                                        <p:tgtEl>
                                          <p:spTgt spid="224264"/>
                                        </p:tgtEl>
                                        <p:attrNameLst>
                                          <p:attrName>style.visibility</p:attrName>
                                        </p:attrNameLst>
                                      </p:cBhvr>
                                      <p:to>
                                        <p:strVal val="visible"/>
                                      </p:to>
                                    </p:set>
                                    <p:animEffect transition="in" filter="checkerboard(across)">
                                      <p:cBhvr>
                                        <p:cTn id="34" dur="500"/>
                                        <p:tgtEl>
                                          <p:spTgt spid="224264"/>
                                        </p:tgtEl>
                                      </p:cBhvr>
                                    </p:animEffect>
                                  </p:childTnLst>
                                </p:cTn>
                              </p:par>
                            </p:childTnLst>
                          </p:cTn>
                        </p:par>
                        <p:par>
                          <p:cTn id="35" fill="hold">
                            <p:stCondLst>
                              <p:cond delay="3500"/>
                            </p:stCondLst>
                            <p:childTnLst>
                              <p:par>
                                <p:cTn id="36" presetID="5" presetClass="entr" presetSubtype="10" fill="hold" grpId="0" nodeType="afterEffect">
                                  <p:stCondLst>
                                    <p:cond delay="0"/>
                                  </p:stCondLst>
                                  <p:childTnLst>
                                    <p:set>
                                      <p:cBhvr>
                                        <p:cTn id="37" dur="1" fill="hold">
                                          <p:stCondLst>
                                            <p:cond delay="0"/>
                                          </p:stCondLst>
                                        </p:cTn>
                                        <p:tgtEl>
                                          <p:spTgt spid="224265"/>
                                        </p:tgtEl>
                                        <p:attrNameLst>
                                          <p:attrName>style.visibility</p:attrName>
                                        </p:attrNameLst>
                                      </p:cBhvr>
                                      <p:to>
                                        <p:strVal val="visible"/>
                                      </p:to>
                                    </p:set>
                                    <p:animEffect transition="in" filter="checkerboard(across)">
                                      <p:cBhvr>
                                        <p:cTn id="38" dur="500"/>
                                        <p:tgtEl>
                                          <p:spTgt spid="224265"/>
                                        </p:tgtEl>
                                      </p:cBhvr>
                                    </p:animEffect>
                                  </p:childTnLst>
                                </p:cTn>
                              </p:par>
                              <p:par>
                                <p:cTn id="39" presetID="5" presetClass="entr" presetSubtype="10" fill="hold" grpId="0" nodeType="withEffect">
                                  <p:stCondLst>
                                    <p:cond delay="0"/>
                                  </p:stCondLst>
                                  <p:childTnLst>
                                    <p:set>
                                      <p:cBhvr>
                                        <p:cTn id="40" dur="1" fill="hold">
                                          <p:stCondLst>
                                            <p:cond delay="0"/>
                                          </p:stCondLst>
                                        </p:cTn>
                                        <p:tgtEl>
                                          <p:spTgt spid="224266"/>
                                        </p:tgtEl>
                                        <p:attrNameLst>
                                          <p:attrName>style.visibility</p:attrName>
                                        </p:attrNameLst>
                                      </p:cBhvr>
                                      <p:to>
                                        <p:strVal val="visible"/>
                                      </p:to>
                                    </p:set>
                                    <p:animEffect transition="in" filter="checkerboard(across)">
                                      <p:cBhvr>
                                        <p:cTn id="41" dur="500"/>
                                        <p:tgtEl>
                                          <p:spTgt spid="224266"/>
                                        </p:tgtEl>
                                      </p:cBhvr>
                                    </p:animEffect>
                                  </p:childTnLst>
                                </p:cTn>
                              </p:par>
                              <p:par>
                                <p:cTn id="42" presetID="5" presetClass="entr" presetSubtype="10" fill="hold" grpId="0" nodeType="withEffect">
                                  <p:stCondLst>
                                    <p:cond delay="0"/>
                                  </p:stCondLst>
                                  <p:childTnLst>
                                    <p:set>
                                      <p:cBhvr>
                                        <p:cTn id="43" dur="1" fill="hold">
                                          <p:stCondLst>
                                            <p:cond delay="0"/>
                                          </p:stCondLst>
                                        </p:cTn>
                                        <p:tgtEl>
                                          <p:spTgt spid="224268"/>
                                        </p:tgtEl>
                                        <p:attrNameLst>
                                          <p:attrName>style.visibility</p:attrName>
                                        </p:attrNameLst>
                                      </p:cBhvr>
                                      <p:to>
                                        <p:strVal val="visible"/>
                                      </p:to>
                                    </p:set>
                                    <p:animEffect transition="in" filter="checkerboard(across)">
                                      <p:cBhvr>
                                        <p:cTn id="44" dur="500"/>
                                        <p:tgtEl>
                                          <p:spTgt spid="224268"/>
                                        </p:tgtEl>
                                      </p:cBhvr>
                                    </p:animEffect>
                                  </p:childTnLst>
                                </p:cTn>
                              </p:par>
                            </p:childTnLst>
                          </p:cTn>
                        </p:par>
                        <p:par>
                          <p:cTn id="45" fill="hold">
                            <p:stCondLst>
                              <p:cond delay="4000"/>
                            </p:stCondLst>
                            <p:childTnLst>
                              <p:par>
                                <p:cTn id="46" presetID="8" presetClass="entr" presetSubtype="16" fill="hold" grpId="0" nodeType="afterEffect">
                                  <p:stCondLst>
                                    <p:cond delay="0"/>
                                  </p:stCondLst>
                                  <p:childTnLst>
                                    <p:set>
                                      <p:cBhvr>
                                        <p:cTn id="47" dur="1" fill="hold">
                                          <p:stCondLst>
                                            <p:cond delay="0"/>
                                          </p:stCondLst>
                                        </p:cTn>
                                        <p:tgtEl>
                                          <p:spTgt spid="224269"/>
                                        </p:tgtEl>
                                        <p:attrNameLst>
                                          <p:attrName>style.visibility</p:attrName>
                                        </p:attrNameLst>
                                      </p:cBhvr>
                                      <p:to>
                                        <p:strVal val="visible"/>
                                      </p:to>
                                    </p:set>
                                    <p:animEffect transition="in" filter="diamond(in)">
                                      <p:cBhvr>
                                        <p:cTn id="48" dur="1000"/>
                                        <p:tgtEl>
                                          <p:spTgt spid="224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258" grpId="0"/>
      <p:bldP spid="224260" grpId="0" animBg="1"/>
      <p:bldP spid="224260" grpId="1" animBg="1"/>
      <p:bldP spid="224261" grpId="0"/>
      <p:bldP spid="224262" grpId="0"/>
      <p:bldP spid="224263" grpId="0"/>
      <p:bldP spid="224264" grpId="0"/>
      <p:bldP spid="224265" grpId="0" animBg="1"/>
      <p:bldP spid="224266" grpId="0" animBg="1"/>
      <p:bldP spid="224268" grpId="0" animBg="1"/>
      <p:bldP spid="224269" grpId="0"/>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sp>
        <p:nvSpPr>
          <p:cNvPr id="202756" name="Rectangle 4"/>
          <p:cNvSpPr>
            <a:spLocks noChangeArrowheads="1"/>
          </p:cNvSpPr>
          <p:nvPr/>
        </p:nvSpPr>
        <p:spPr bwMode="auto">
          <a:xfrm>
            <a:off x="457200" y="2362200"/>
            <a:ext cx="8229600" cy="2209800"/>
          </a:xfrm>
          <a:prstGeom prst="rect">
            <a:avLst/>
          </a:prstGeom>
          <a:gradFill rotWithShape="1">
            <a:gsLst>
              <a:gs pos="0">
                <a:schemeClr val="accent1"/>
              </a:gs>
              <a:gs pos="100000">
                <a:srgbClr val="763656"/>
              </a:gs>
            </a:gsLst>
            <a:path path="shape">
              <a:fillToRect l="50000" t="50000" r="50000" b="50000"/>
            </a:path>
          </a:gradFill>
          <a:ln w="9525">
            <a:solidFill>
              <a:schemeClr val="tx1"/>
            </a:solidFill>
            <a:miter lim="800000"/>
            <a:headEnd/>
            <a:tailEnd/>
          </a:ln>
          <a:effectLst/>
        </p:spPr>
        <p:txBody>
          <a:bodyPr wrap="none" anchor="ctr"/>
          <a:lstStyle/>
          <a:p>
            <a:pPr algn="ctr"/>
            <a:endParaRPr lang="en-US" sz="1800" b="1"/>
          </a:p>
        </p:txBody>
      </p:sp>
      <p:sp>
        <p:nvSpPr>
          <p:cNvPr id="202757" name="Rectangle 5"/>
          <p:cNvSpPr>
            <a:spLocks noChangeArrowheads="1"/>
          </p:cNvSpPr>
          <p:nvPr/>
        </p:nvSpPr>
        <p:spPr bwMode="auto">
          <a:xfrm>
            <a:off x="457200" y="2057400"/>
            <a:ext cx="8229600" cy="304800"/>
          </a:xfrm>
          <a:prstGeom prst="rect">
            <a:avLst/>
          </a:prstGeom>
          <a:gradFill rotWithShape="1">
            <a:gsLst>
              <a:gs pos="0">
                <a:schemeClr val="accent1"/>
              </a:gs>
              <a:gs pos="100000">
                <a:srgbClr val="336600"/>
              </a:gs>
            </a:gsLst>
            <a:lin ang="5400000" scaled="1"/>
          </a:gradFill>
          <a:ln w="9525">
            <a:solidFill>
              <a:schemeClr val="tx1"/>
            </a:solidFill>
            <a:miter lim="800000"/>
            <a:headEnd/>
            <a:tailEnd/>
          </a:ln>
          <a:effectLst/>
        </p:spPr>
        <p:txBody>
          <a:bodyPr wrap="none" anchor="ctr"/>
          <a:lstStyle/>
          <a:p>
            <a:endParaRPr lang="en-GB"/>
          </a:p>
        </p:txBody>
      </p:sp>
      <p:sp>
        <p:nvSpPr>
          <p:cNvPr id="202758" name="Rectangle 6"/>
          <p:cNvSpPr>
            <a:spLocks noChangeArrowheads="1"/>
          </p:cNvSpPr>
          <p:nvPr/>
        </p:nvSpPr>
        <p:spPr bwMode="auto">
          <a:xfrm>
            <a:off x="457200" y="762000"/>
            <a:ext cx="3810000" cy="609600"/>
          </a:xfrm>
          <a:prstGeom prst="rect">
            <a:avLst/>
          </a:prstGeom>
          <a:gradFill rotWithShape="1">
            <a:gsLst>
              <a:gs pos="0">
                <a:schemeClr val="bg1"/>
              </a:gs>
              <a:gs pos="50000">
                <a:schemeClr val="accent1"/>
              </a:gs>
              <a:gs pos="100000">
                <a:schemeClr val="bg1"/>
              </a:gs>
            </a:gsLst>
            <a:lin ang="5400000" scaled="1"/>
          </a:gradFill>
          <a:ln w="9525">
            <a:solidFill>
              <a:schemeClr val="tx1"/>
            </a:solidFill>
            <a:miter lim="800000"/>
            <a:headEnd/>
            <a:tailEnd/>
          </a:ln>
          <a:effectLst/>
        </p:spPr>
        <p:txBody>
          <a:bodyPr wrap="none" anchor="ctr"/>
          <a:lstStyle/>
          <a:p>
            <a:pPr algn="ctr"/>
            <a:r>
              <a:rPr lang="en-US" sz="1800" b="1"/>
              <a:t>Exposure to an infectious Agent</a:t>
            </a:r>
          </a:p>
        </p:txBody>
      </p:sp>
      <p:sp>
        <p:nvSpPr>
          <p:cNvPr id="202759" name="Line 7"/>
          <p:cNvSpPr>
            <a:spLocks noChangeShapeType="1"/>
          </p:cNvSpPr>
          <p:nvPr/>
        </p:nvSpPr>
        <p:spPr bwMode="auto">
          <a:xfrm>
            <a:off x="2133600" y="2362200"/>
            <a:ext cx="0" cy="2209800"/>
          </a:xfrm>
          <a:prstGeom prst="line">
            <a:avLst/>
          </a:prstGeom>
          <a:noFill/>
          <a:ln w="9525">
            <a:solidFill>
              <a:schemeClr val="tx1"/>
            </a:solidFill>
            <a:round/>
            <a:headEnd/>
            <a:tailEnd type="triangle" w="med" len="med"/>
          </a:ln>
          <a:effectLst/>
        </p:spPr>
        <p:txBody>
          <a:bodyPr anchor="ctr"/>
          <a:lstStyle/>
          <a:p>
            <a:endParaRPr lang="en-GB"/>
          </a:p>
        </p:txBody>
      </p:sp>
      <p:sp>
        <p:nvSpPr>
          <p:cNvPr id="202760" name="Line 8"/>
          <p:cNvSpPr>
            <a:spLocks noChangeShapeType="1"/>
          </p:cNvSpPr>
          <p:nvPr/>
        </p:nvSpPr>
        <p:spPr bwMode="auto">
          <a:xfrm>
            <a:off x="3810000" y="2362200"/>
            <a:ext cx="0" cy="2209800"/>
          </a:xfrm>
          <a:prstGeom prst="line">
            <a:avLst/>
          </a:prstGeom>
          <a:noFill/>
          <a:ln w="9525">
            <a:solidFill>
              <a:schemeClr val="tx1"/>
            </a:solidFill>
            <a:round/>
            <a:headEnd/>
            <a:tailEnd type="triangle" w="med" len="med"/>
          </a:ln>
          <a:effectLst/>
        </p:spPr>
        <p:txBody>
          <a:bodyPr anchor="ctr"/>
          <a:lstStyle/>
          <a:p>
            <a:endParaRPr lang="en-GB"/>
          </a:p>
        </p:txBody>
      </p:sp>
      <p:sp>
        <p:nvSpPr>
          <p:cNvPr id="202761" name="Line 9"/>
          <p:cNvSpPr>
            <a:spLocks noChangeShapeType="1"/>
          </p:cNvSpPr>
          <p:nvPr/>
        </p:nvSpPr>
        <p:spPr bwMode="auto">
          <a:xfrm>
            <a:off x="6629400" y="2362200"/>
            <a:ext cx="0" cy="2209800"/>
          </a:xfrm>
          <a:prstGeom prst="line">
            <a:avLst/>
          </a:prstGeom>
          <a:noFill/>
          <a:ln w="9525">
            <a:solidFill>
              <a:schemeClr val="tx1"/>
            </a:solidFill>
            <a:round/>
            <a:headEnd/>
            <a:tailEnd type="triangle" w="med" len="med"/>
          </a:ln>
          <a:effectLst/>
        </p:spPr>
        <p:txBody>
          <a:bodyPr anchor="ctr"/>
          <a:lstStyle/>
          <a:p>
            <a:endParaRPr lang="en-GB"/>
          </a:p>
        </p:txBody>
      </p:sp>
      <p:sp>
        <p:nvSpPr>
          <p:cNvPr id="202762" name="Line 10"/>
          <p:cNvSpPr>
            <a:spLocks noChangeShapeType="1"/>
          </p:cNvSpPr>
          <p:nvPr/>
        </p:nvSpPr>
        <p:spPr bwMode="auto">
          <a:xfrm>
            <a:off x="8229600" y="2362200"/>
            <a:ext cx="0" cy="2209800"/>
          </a:xfrm>
          <a:prstGeom prst="line">
            <a:avLst/>
          </a:prstGeom>
          <a:noFill/>
          <a:ln w="9525">
            <a:solidFill>
              <a:schemeClr val="tx1"/>
            </a:solidFill>
            <a:round/>
            <a:headEnd/>
            <a:tailEnd type="triangle" w="med" len="med"/>
          </a:ln>
          <a:effectLst/>
        </p:spPr>
        <p:txBody>
          <a:bodyPr anchor="ctr"/>
          <a:lstStyle/>
          <a:p>
            <a:endParaRPr lang="en-GB"/>
          </a:p>
        </p:txBody>
      </p:sp>
      <p:sp>
        <p:nvSpPr>
          <p:cNvPr id="202763" name="Rectangle 11"/>
          <p:cNvSpPr>
            <a:spLocks noChangeArrowheads="1"/>
          </p:cNvSpPr>
          <p:nvPr/>
        </p:nvSpPr>
        <p:spPr bwMode="auto">
          <a:xfrm>
            <a:off x="4800600" y="5181600"/>
            <a:ext cx="3810000" cy="609600"/>
          </a:xfrm>
          <a:prstGeom prst="rect">
            <a:avLst/>
          </a:prstGeom>
          <a:gradFill rotWithShape="1">
            <a:gsLst>
              <a:gs pos="0">
                <a:schemeClr val="accent1"/>
              </a:gs>
              <a:gs pos="100000">
                <a:srgbClr val="000000"/>
              </a:gs>
            </a:gsLst>
            <a:lin ang="5400000" scaled="1"/>
          </a:gradFill>
          <a:ln w="9525">
            <a:solidFill>
              <a:schemeClr val="tx1"/>
            </a:solidFill>
            <a:miter lim="800000"/>
            <a:headEnd/>
            <a:tailEnd/>
          </a:ln>
          <a:effectLst/>
        </p:spPr>
        <p:txBody>
          <a:bodyPr wrap="none" anchor="ctr"/>
          <a:lstStyle/>
          <a:p>
            <a:pPr algn="ctr"/>
            <a:r>
              <a:rPr lang="en-US" sz="1800" b="1"/>
              <a:t>Recovery, Latency or Death</a:t>
            </a:r>
          </a:p>
        </p:txBody>
      </p:sp>
      <p:sp>
        <p:nvSpPr>
          <p:cNvPr id="202770" name="Text Box 18"/>
          <p:cNvSpPr txBox="1">
            <a:spLocks noChangeArrowheads="1"/>
          </p:cNvSpPr>
          <p:nvPr/>
        </p:nvSpPr>
        <p:spPr bwMode="auto">
          <a:xfrm>
            <a:off x="709613" y="3260725"/>
            <a:ext cx="1376362" cy="701675"/>
          </a:xfrm>
          <a:prstGeom prst="rect">
            <a:avLst/>
          </a:prstGeom>
          <a:noFill/>
          <a:ln w="9525">
            <a:noFill/>
            <a:miter lim="800000"/>
            <a:headEnd/>
            <a:tailEnd/>
          </a:ln>
          <a:effectLst/>
        </p:spPr>
        <p:txBody>
          <a:bodyPr wrap="none">
            <a:spAutoFit/>
          </a:bodyPr>
          <a:lstStyle/>
          <a:p>
            <a:pPr algn="ctr"/>
            <a:r>
              <a:rPr lang="en-US" sz="2000"/>
              <a:t>Incubation</a:t>
            </a:r>
          </a:p>
          <a:p>
            <a:pPr algn="ctr"/>
            <a:r>
              <a:rPr lang="en-US" sz="2000"/>
              <a:t>period</a:t>
            </a:r>
          </a:p>
        </p:txBody>
      </p:sp>
      <p:sp>
        <p:nvSpPr>
          <p:cNvPr id="202771" name="Text Box 19"/>
          <p:cNvSpPr txBox="1">
            <a:spLocks noChangeArrowheads="1"/>
          </p:cNvSpPr>
          <p:nvPr/>
        </p:nvSpPr>
        <p:spPr bwMode="auto">
          <a:xfrm>
            <a:off x="1905000" y="4724400"/>
            <a:ext cx="458788" cy="1371600"/>
          </a:xfrm>
          <a:prstGeom prst="rect">
            <a:avLst/>
          </a:prstGeom>
          <a:noFill/>
          <a:ln w="9525">
            <a:noFill/>
            <a:miter lim="800000"/>
            <a:headEnd/>
            <a:tailEnd/>
          </a:ln>
          <a:effectLst/>
        </p:spPr>
        <p:txBody>
          <a:bodyPr vert="eaVert">
            <a:spAutoFit/>
          </a:bodyPr>
          <a:lstStyle/>
          <a:p>
            <a:pPr algn="ctr"/>
            <a:r>
              <a:rPr lang="en-US" sz="1800" b="1"/>
              <a:t>Symptoms</a:t>
            </a:r>
          </a:p>
        </p:txBody>
      </p:sp>
      <p:sp>
        <p:nvSpPr>
          <p:cNvPr id="202772" name="Text Box 20"/>
          <p:cNvSpPr txBox="1">
            <a:spLocks noChangeArrowheads="1"/>
          </p:cNvSpPr>
          <p:nvPr/>
        </p:nvSpPr>
        <p:spPr bwMode="auto">
          <a:xfrm>
            <a:off x="5341938" y="3108325"/>
            <a:ext cx="1209675" cy="1006475"/>
          </a:xfrm>
          <a:prstGeom prst="rect">
            <a:avLst/>
          </a:prstGeom>
          <a:noFill/>
          <a:ln w="9525">
            <a:noFill/>
            <a:miter lim="800000"/>
            <a:headEnd/>
            <a:tailEnd/>
          </a:ln>
          <a:effectLst/>
        </p:spPr>
        <p:txBody>
          <a:bodyPr wrap="none">
            <a:spAutoFit/>
          </a:bodyPr>
          <a:lstStyle/>
          <a:p>
            <a:pPr algn="ctr"/>
            <a:r>
              <a:rPr lang="en-US" sz="2000"/>
              <a:t>Recovery</a:t>
            </a:r>
          </a:p>
          <a:p>
            <a:pPr algn="ctr"/>
            <a:r>
              <a:rPr lang="en-US" sz="2000"/>
              <a:t>Latency</a:t>
            </a:r>
          </a:p>
          <a:p>
            <a:pPr algn="ctr"/>
            <a:r>
              <a:rPr lang="en-US" sz="2000"/>
              <a:t>Or Death</a:t>
            </a:r>
          </a:p>
        </p:txBody>
      </p:sp>
      <p:sp>
        <p:nvSpPr>
          <p:cNvPr id="202773" name="Text Box 21"/>
          <p:cNvSpPr txBox="1">
            <a:spLocks noChangeArrowheads="1"/>
          </p:cNvSpPr>
          <p:nvPr/>
        </p:nvSpPr>
        <p:spPr bwMode="auto">
          <a:xfrm>
            <a:off x="6691313" y="3108325"/>
            <a:ext cx="1443037" cy="1006475"/>
          </a:xfrm>
          <a:prstGeom prst="rect">
            <a:avLst/>
          </a:prstGeom>
          <a:noFill/>
          <a:ln w="9525">
            <a:noFill/>
            <a:miter lim="800000"/>
            <a:headEnd/>
            <a:tailEnd/>
          </a:ln>
          <a:effectLst/>
        </p:spPr>
        <p:txBody>
          <a:bodyPr wrap="none">
            <a:spAutoFit/>
          </a:bodyPr>
          <a:lstStyle/>
          <a:p>
            <a:pPr algn="ctr"/>
            <a:r>
              <a:rPr lang="en-US" sz="2000"/>
              <a:t>Recurrence</a:t>
            </a:r>
          </a:p>
          <a:p>
            <a:pPr algn="ctr"/>
            <a:r>
              <a:rPr lang="en-US" sz="2000"/>
              <a:t>Of</a:t>
            </a:r>
          </a:p>
          <a:p>
            <a:pPr algn="ctr"/>
            <a:r>
              <a:rPr lang="en-US" sz="2000"/>
              <a:t>Symptoms</a:t>
            </a:r>
          </a:p>
        </p:txBody>
      </p:sp>
      <p:sp>
        <p:nvSpPr>
          <p:cNvPr id="202774" name="Line 22"/>
          <p:cNvSpPr>
            <a:spLocks noChangeShapeType="1"/>
          </p:cNvSpPr>
          <p:nvPr/>
        </p:nvSpPr>
        <p:spPr bwMode="auto">
          <a:xfrm>
            <a:off x="457200" y="1371600"/>
            <a:ext cx="0" cy="685800"/>
          </a:xfrm>
          <a:prstGeom prst="line">
            <a:avLst/>
          </a:prstGeom>
          <a:noFill/>
          <a:ln w="9525">
            <a:solidFill>
              <a:schemeClr val="tx1"/>
            </a:solidFill>
            <a:round/>
            <a:headEnd/>
            <a:tailEnd type="triangle" w="med" len="med"/>
          </a:ln>
          <a:effectLst/>
        </p:spPr>
        <p:txBody>
          <a:bodyPr anchor="ctr"/>
          <a:lstStyle/>
          <a:p>
            <a:endParaRPr lang="en-GB"/>
          </a:p>
        </p:txBody>
      </p:sp>
      <p:sp>
        <p:nvSpPr>
          <p:cNvPr id="202775" name="Line 23"/>
          <p:cNvSpPr>
            <a:spLocks noChangeShapeType="1"/>
          </p:cNvSpPr>
          <p:nvPr/>
        </p:nvSpPr>
        <p:spPr bwMode="auto">
          <a:xfrm flipV="1">
            <a:off x="8610600" y="4572000"/>
            <a:ext cx="0" cy="609600"/>
          </a:xfrm>
          <a:prstGeom prst="line">
            <a:avLst/>
          </a:prstGeom>
          <a:noFill/>
          <a:ln w="9525">
            <a:solidFill>
              <a:schemeClr val="tx1"/>
            </a:solidFill>
            <a:round/>
            <a:headEnd/>
            <a:tailEnd type="triangle" w="med" len="med"/>
          </a:ln>
          <a:effectLst/>
        </p:spPr>
        <p:txBody>
          <a:bodyPr anchor="ctr"/>
          <a:lstStyle/>
          <a:p>
            <a:endParaRPr lang="en-GB"/>
          </a:p>
        </p:txBody>
      </p:sp>
      <p:sp>
        <p:nvSpPr>
          <p:cNvPr id="202776" name="Text Box 24"/>
          <p:cNvSpPr txBox="1">
            <a:spLocks noChangeArrowheads="1"/>
          </p:cNvSpPr>
          <p:nvPr/>
        </p:nvSpPr>
        <p:spPr bwMode="auto">
          <a:xfrm>
            <a:off x="3581400" y="4857750"/>
            <a:ext cx="488950" cy="781050"/>
          </a:xfrm>
          <a:prstGeom prst="rect">
            <a:avLst/>
          </a:prstGeom>
          <a:noFill/>
          <a:ln w="9525">
            <a:noFill/>
            <a:miter lim="800000"/>
            <a:headEnd/>
            <a:tailEnd/>
          </a:ln>
          <a:effectLst/>
        </p:spPr>
        <p:txBody>
          <a:bodyPr vert="eaVert" wrap="none">
            <a:spAutoFit/>
          </a:bodyPr>
          <a:lstStyle/>
          <a:p>
            <a:pPr algn="ctr"/>
            <a:r>
              <a:rPr lang="en-US" sz="2000" b="1"/>
              <a:t>Signs</a:t>
            </a:r>
          </a:p>
        </p:txBody>
      </p:sp>
      <p:sp>
        <p:nvSpPr>
          <p:cNvPr id="202777" name="Text Box 25"/>
          <p:cNvSpPr txBox="1">
            <a:spLocks noChangeArrowheads="1"/>
          </p:cNvSpPr>
          <p:nvPr/>
        </p:nvSpPr>
        <p:spPr bwMode="auto">
          <a:xfrm>
            <a:off x="2328863" y="3325813"/>
            <a:ext cx="1328737" cy="701675"/>
          </a:xfrm>
          <a:prstGeom prst="rect">
            <a:avLst/>
          </a:prstGeom>
          <a:noFill/>
          <a:ln w="9525">
            <a:noFill/>
            <a:miter lim="800000"/>
            <a:headEnd/>
            <a:tailEnd/>
          </a:ln>
          <a:effectLst/>
        </p:spPr>
        <p:txBody>
          <a:bodyPr wrap="none">
            <a:spAutoFit/>
          </a:bodyPr>
          <a:lstStyle/>
          <a:p>
            <a:pPr algn="ctr"/>
            <a:r>
              <a:rPr lang="en-US" sz="2000"/>
              <a:t>Prodromal</a:t>
            </a:r>
          </a:p>
          <a:p>
            <a:pPr algn="ctr"/>
            <a:r>
              <a:rPr lang="en-US" sz="2000"/>
              <a:t>period</a:t>
            </a:r>
          </a:p>
        </p:txBody>
      </p:sp>
      <p:sp>
        <p:nvSpPr>
          <p:cNvPr id="202778" name="Line 26"/>
          <p:cNvSpPr>
            <a:spLocks noChangeShapeType="1"/>
          </p:cNvSpPr>
          <p:nvPr/>
        </p:nvSpPr>
        <p:spPr bwMode="auto">
          <a:xfrm>
            <a:off x="5257800" y="2362200"/>
            <a:ext cx="0" cy="2209800"/>
          </a:xfrm>
          <a:prstGeom prst="line">
            <a:avLst/>
          </a:prstGeom>
          <a:noFill/>
          <a:ln w="9525">
            <a:solidFill>
              <a:schemeClr val="tx1"/>
            </a:solidFill>
            <a:round/>
            <a:headEnd/>
            <a:tailEnd type="triangle" w="med" len="med"/>
          </a:ln>
          <a:effectLst/>
        </p:spPr>
        <p:txBody>
          <a:bodyPr anchor="ctr"/>
          <a:lstStyle/>
          <a:p>
            <a:endParaRPr lang="en-GB"/>
          </a:p>
        </p:txBody>
      </p:sp>
      <p:sp>
        <p:nvSpPr>
          <p:cNvPr id="202779" name="Text Box 27"/>
          <p:cNvSpPr txBox="1">
            <a:spLocks noChangeArrowheads="1"/>
          </p:cNvSpPr>
          <p:nvPr/>
        </p:nvSpPr>
        <p:spPr bwMode="auto">
          <a:xfrm>
            <a:off x="3806825" y="3413125"/>
            <a:ext cx="1190625" cy="396875"/>
          </a:xfrm>
          <a:prstGeom prst="rect">
            <a:avLst/>
          </a:prstGeom>
          <a:noFill/>
          <a:ln w="9525">
            <a:noFill/>
            <a:miter lim="800000"/>
            <a:headEnd/>
            <a:tailEnd/>
          </a:ln>
          <a:effectLst/>
        </p:spPr>
        <p:txBody>
          <a:bodyPr wrap="none">
            <a:spAutoFit/>
          </a:bodyPr>
          <a:lstStyle/>
          <a:p>
            <a:r>
              <a:rPr lang="en-US" sz="2000"/>
              <a:t>Disability</a:t>
            </a:r>
          </a:p>
        </p:txBody>
      </p:sp>
      <p:sp>
        <p:nvSpPr>
          <p:cNvPr id="202780" name="Text Box 28"/>
          <p:cNvSpPr txBox="1">
            <a:spLocks noChangeArrowheads="1"/>
          </p:cNvSpPr>
          <p:nvPr/>
        </p:nvSpPr>
        <p:spPr bwMode="auto">
          <a:xfrm>
            <a:off x="2438400" y="2260600"/>
            <a:ext cx="2682875" cy="579438"/>
          </a:xfrm>
          <a:prstGeom prst="rect">
            <a:avLst/>
          </a:prstGeom>
          <a:noFill/>
          <a:ln w="9525">
            <a:noFill/>
            <a:miter lim="800000"/>
            <a:headEnd/>
            <a:tailEnd/>
          </a:ln>
          <a:effectLst/>
        </p:spPr>
        <p:txBody>
          <a:bodyPr wrap="none">
            <a:spAutoFit/>
          </a:bodyPr>
          <a:lstStyle/>
          <a:p>
            <a:r>
              <a:rPr lang="en-US" sz="3200" u="sng"/>
              <a:t>Clinical period</a:t>
            </a:r>
          </a:p>
        </p:txBody>
      </p:sp>
      <p:sp>
        <p:nvSpPr>
          <p:cNvPr id="202782" name="Text Box 30"/>
          <p:cNvSpPr txBox="1">
            <a:spLocks noChangeArrowheads="1"/>
          </p:cNvSpPr>
          <p:nvPr/>
        </p:nvSpPr>
        <p:spPr bwMode="auto">
          <a:xfrm>
            <a:off x="1600200" y="0"/>
            <a:ext cx="4779963" cy="641350"/>
          </a:xfrm>
          <a:prstGeom prst="rect">
            <a:avLst/>
          </a:prstGeom>
          <a:noFill/>
          <a:ln w="9525">
            <a:noFill/>
            <a:miter lim="800000"/>
            <a:headEnd/>
            <a:tailEnd/>
          </a:ln>
          <a:effectLst/>
        </p:spPr>
        <p:txBody>
          <a:bodyPr wrap="none">
            <a:spAutoFit/>
          </a:bodyPr>
          <a:lstStyle/>
          <a:p>
            <a:r>
              <a:rPr lang="en-US" sz="3600" u="sng"/>
              <a:t>Period of pathogenesis</a:t>
            </a:r>
          </a:p>
        </p:txBody>
      </p:sp>
      <p:sp>
        <p:nvSpPr>
          <p:cNvPr id="202783" name="Text Box 31"/>
          <p:cNvSpPr txBox="1">
            <a:spLocks noChangeArrowheads="1"/>
          </p:cNvSpPr>
          <p:nvPr/>
        </p:nvSpPr>
        <p:spPr bwMode="auto">
          <a:xfrm>
            <a:off x="631825" y="2362200"/>
            <a:ext cx="1430338" cy="701675"/>
          </a:xfrm>
          <a:prstGeom prst="rect">
            <a:avLst/>
          </a:prstGeom>
          <a:noFill/>
          <a:ln w="9525">
            <a:noFill/>
            <a:miter lim="800000"/>
            <a:headEnd/>
            <a:tailEnd/>
          </a:ln>
          <a:effectLst/>
        </p:spPr>
        <p:txBody>
          <a:bodyPr wrap="none">
            <a:spAutoFit/>
          </a:bodyPr>
          <a:lstStyle/>
          <a:p>
            <a:pPr algn="ctr"/>
            <a:r>
              <a:rPr lang="en-US" sz="2000" u="sng"/>
              <a:t>Sub clinical</a:t>
            </a:r>
          </a:p>
          <a:p>
            <a:pPr algn="ctr"/>
            <a:r>
              <a:rPr lang="en-US" sz="2000" u="sng"/>
              <a:t>period</a:t>
            </a:r>
          </a:p>
        </p:txBody>
      </p:sp>
      <p:sp>
        <p:nvSpPr>
          <p:cNvPr id="202784" name="Line 32"/>
          <p:cNvSpPr>
            <a:spLocks noChangeShapeType="1"/>
          </p:cNvSpPr>
          <p:nvPr/>
        </p:nvSpPr>
        <p:spPr bwMode="auto">
          <a:xfrm>
            <a:off x="533400" y="6172200"/>
            <a:ext cx="6248400" cy="0"/>
          </a:xfrm>
          <a:prstGeom prst="line">
            <a:avLst/>
          </a:prstGeom>
          <a:noFill/>
          <a:ln w="9525">
            <a:solidFill>
              <a:schemeClr val="tx1"/>
            </a:solidFill>
            <a:round/>
            <a:headEnd/>
            <a:tailEnd/>
          </a:ln>
          <a:effectLst/>
        </p:spPr>
        <p:txBody>
          <a:bodyPr anchor="ctr"/>
          <a:lstStyle/>
          <a:p>
            <a:endParaRPr lang="en-GB"/>
          </a:p>
        </p:txBody>
      </p:sp>
      <p:sp>
        <p:nvSpPr>
          <p:cNvPr id="202785" name="Line 33"/>
          <p:cNvSpPr>
            <a:spLocks noChangeShapeType="1"/>
          </p:cNvSpPr>
          <p:nvPr/>
        </p:nvSpPr>
        <p:spPr bwMode="auto">
          <a:xfrm>
            <a:off x="533400" y="5867400"/>
            <a:ext cx="0" cy="304800"/>
          </a:xfrm>
          <a:prstGeom prst="line">
            <a:avLst/>
          </a:prstGeom>
          <a:noFill/>
          <a:ln w="9525">
            <a:solidFill>
              <a:schemeClr val="tx1"/>
            </a:solidFill>
            <a:round/>
            <a:headEnd type="triangle" w="med" len="med"/>
            <a:tailEnd/>
          </a:ln>
          <a:effectLst/>
        </p:spPr>
        <p:txBody>
          <a:bodyPr anchor="ctr"/>
          <a:lstStyle/>
          <a:p>
            <a:endParaRPr lang="en-GB"/>
          </a:p>
        </p:txBody>
      </p:sp>
      <p:sp>
        <p:nvSpPr>
          <p:cNvPr id="202787" name="Line 35"/>
          <p:cNvSpPr>
            <a:spLocks noChangeShapeType="1"/>
          </p:cNvSpPr>
          <p:nvPr/>
        </p:nvSpPr>
        <p:spPr bwMode="auto">
          <a:xfrm>
            <a:off x="3733800" y="5867400"/>
            <a:ext cx="0" cy="304800"/>
          </a:xfrm>
          <a:prstGeom prst="line">
            <a:avLst/>
          </a:prstGeom>
          <a:noFill/>
          <a:ln w="9525">
            <a:solidFill>
              <a:schemeClr val="tx1"/>
            </a:solidFill>
            <a:round/>
            <a:headEnd type="triangle" w="med" len="med"/>
            <a:tailEnd/>
          </a:ln>
          <a:effectLst/>
        </p:spPr>
        <p:txBody>
          <a:bodyPr anchor="ctr"/>
          <a:lstStyle/>
          <a:p>
            <a:endParaRPr lang="en-GB"/>
          </a:p>
        </p:txBody>
      </p:sp>
      <p:sp>
        <p:nvSpPr>
          <p:cNvPr id="202788" name="Line 36"/>
          <p:cNvSpPr>
            <a:spLocks noChangeShapeType="1"/>
          </p:cNvSpPr>
          <p:nvPr/>
        </p:nvSpPr>
        <p:spPr bwMode="auto">
          <a:xfrm>
            <a:off x="6781800" y="5867400"/>
            <a:ext cx="0" cy="304800"/>
          </a:xfrm>
          <a:prstGeom prst="line">
            <a:avLst/>
          </a:prstGeom>
          <a:noFill/>
          <a:ln w="9525">
            <a:solidFill>
              <a:schemeClr val="tx1"/>
            </a:solidFill>
            <a:round/>
            <a:headEnd type="triangle" w="med" len="med"/>
            <a:tailEnd/>
          </a:ln>
          <a:effectLst/>
        </p:spPr>
        <p:txBody>
          <a:bodyPr anchor="ctr"/>
          <a:lstStyle/>
          <a:p>
            <a:endParaRPr lang="en-GB"/>
          </a:p>
        </p:txBody>
      </p:sp>
      <p:sp>
        <p:nvSpPr>
          <p:cNvPr id="202789" name="Text Box 37"/>
          <p:cNvSpPr txBox="1">
            <a:spLocks noChangeArrowheads="1"/>
          </p:cNvSpPr>
          <p:nvPr/>
        </p:nvSpPr>
        <p:spPr bwMode="auto">
          <a:xfrm>
            <a:off x="533400" y="6324600"/>
            <a:ext cx="3103563" cy="457200"/>
          </a:xfrm>
          <a:prstGeom prst="rect">
            <a:avLst/>
          </a:prstGeom>
          <a:noFill/>
          <a:ln w="9525">
            <a:noFill/>
            <a:miter lim="800000"/>
            <a:headEnd/>
            <a:tailEnd/>
          </a:ln>
          <a:effectLst/>
        </p:spPr>
        <p:txBody>
          <a:bodyPr wrap="none">
            <a:spAutoFit/>
          </a:bodyPr>
          <a:lstStyle/>
          <a:p>
            <a:r>
              <a:rPr lang="en-US"/>
              <a:t>Secondary prevention</a:t>
            </a:r>
          </a:p>
        </p:txBody>
      </p:sp>
      <p:sp>
        <p:nvSpPr>
          <p:cNvPr id="202790" name="Text Box 38"/>
          <p:cNvSpPr txBox="1">
            <a:spLocks noChangeArrowheads="1"/>
          </p:cNvSpPr>
          <p:nvPr/>
        </p:nvSpPr>
        <p:spPr bwMode="auto">
          <a:xfrm>
            <a:off x="4038600" y="6324600"/>
            <a:ext cx="2747963" cy="457200"/>
          </a:xfrm>
          <a:prstGeom prst="rect">
            <a:avLst/>
          </a:prstGeom>
          <a:noFill/>
          <a:ln w="9525">
            <a:noFill/>
            <a:miter lim="800000"/>
            <a:headEnd/>
            <a:tailEnd/>
          </a:ln>
          <a:effectLst/>
        </p:spPr>
        <p:txBody>
          <a:bodyPr wrap="none">
            <a:spAutoFit/>
          </a:bodyPr>
          <a:lstStyle/>
          <a:p>
            <a:r>
              <a:rPr lang="en-US"/>
              <a:t>Tertiary prevention</a:t>
            </a:r>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02782"/>
                                        </p:tgtEl>
                                        <p:attrNameLst>
                                          <p:attrName>style.visibility</p:attrName>
                                        </p:attrNameLst>
                                      </p:cBhvr>
                                      <p:to>
                                        <p:strVal val="visible"/>
                                      </p:to>
                                    </p:set>
                                    <p:animEffect transition="in" filter="checkerboard(across)">
                                      <p:cBhvr>
                                        <p:cTn id="7" dur="500"/>
                                        <p:tgtEl>
                                          <p:spTgt spid="202782"/>
                                        </p:tgtEl>
                                      </p:cBhvr>
                                    </p:animEffect>
                                  </p:childTnLst>
                                </p:cTn>
                              </p:par>
                            </p:childTnLst>
                          </p:cTn>
                        </p:par>
                        <p:par>
                          <p:cTn id="8" fill="hold">
                            <p:stCondLst>
                              <p:cond delay="500"/>
                            </p:stCondLst>
                            <p:childTnLst>
                              <p:par>
                                <p:cTn id="9" presetID="8" presetClass="entr" presetSubtype="16" fill="hold" grpId="0" nodeType="afterEffect">
                                  <p:stCondLst>
                                    <p:cond delay="0"/>
                                  </p:stCondLst>
                                  <p:childTnLst>
                                    <p:set>
                                      <p:cBhvr>
                                        <p:cTn id="10" dur="1" fill="hold">
                                          <p:stCondLst>
                                            <p:cond delay="0"/>
                                          </p:stCondLst>
                                        </p:cTn>
                                        <p:tgtEl>
                                          <p:spTgt spid="202758"/>
                                        </p:tgtEl>
                                        <p:attrNameLst>
                                          <p:attrName>style.visibility</p:attrName>
                                        </p:attrNameLst>
                                      </p:cBhvr>
                                      <p:to>
                                        <p:strVal val="visible"/>
                                      </p:to>
                                    </p:set>
                                    <p:animEffect transition="in" filter="diamond(in)">
                                      <p:cBhvr>
                                        <p:cTn id="11" dur="1000"/>
                                        <p:tgtEl>
                                          <p:spTgt spid="202758"/>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202774"/>
                                        </p:tgtEl>
                                        <p:attrNameLst>
                                          <p:attrName>style.visibility</p:attrName>
                                        </p:attrNameLst>
                                      </p:cBhvr>
                                      <p:to>
                                        <p:strVal val="visible"/>
                                      </p:to>
                                    </p:set>
                                    <p:animEffect transition="in" filter="wipe(up)">
                                      <p:cBhvr>
                                        <p:cTn id="15" dur="500"/>
                                        <p:tgtEl>
                                          <p:spTgt spid="202774"/>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202757"/>
                                        </p:tgtEl>
                                        <p:attrNameLst>
                                          <p:attrName>style.visibility</p:attrName>
                                        </p:attrNameLst>
                                      </p:cBhvr>
                                      <p:to>
                                        <p:strVal val="visible"/>
                                      </p:to>
                                    </p:set>
                                    <p:animEffect transition="in" filter="checkerboard(across)">
                                      <p:cBhvr>
                                        <p:cTn id="18" dur="500"/>
                                        <p:tgtEl>
                                          <p:spTgt spid="202757"/>
                                        </p:tgtEl>
                                      </p:cBhvr>
                                    </p:animEffect>
                                  </p:childTnLst>
                                </p:cTn>
                              </p:par>
                            </p:childTnLst>
                          </p:cTn>
                        </p:par>
                        <p:par>
                          <p:cTn id="19" fill="hold">
                            <p:stCondLst>
                              <p:cond delay="2000"/>
                            </p:stCondLst>
                            <p:childTnLst>
                              <p:par>
                                <p:cTn id="20" presetID="5" presetClass="entr" presetSubtype="10" fill="hold" grpId="0" nodeType="afterEffect">
                                  <p:stCondLst>
                                    <p:cond delay="0"/>
                                  </p:stCondLst>
                                  <p:childTnLst>
                                    <p:set>
                                      <p:cBhvr>
                                        <p:cTn id="21" dur="1" fill="hold">
                                          <p:stCondLst>
                                            <p:cond delay="0"/>
                                          </p:stCondLst>
                                        </p:cTn>
                                        <p:tgtEl>
                                          <p:spTgt spid="202756"/>
                                        </p:tgtEl>
                                        <p:attrNameLst>
                                          <p:attrName>style.visibility</p:attrName>
                                        </p:attrNameLst>
                                      </p:cBhvr>
                                      <p:to>
                                        <p:strVal val="visible"/>
                                      </p:to>
                                    </p:set>
                                    <p:animEffect transition="in" filter="checkerboard(across)">
                                      <p:cBhvr>
                                        <p:cTn id="22" dur="500"/>
                                        <p:tgtEl>
                                          <p:spTgt spid="202756"/>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202780"/>
                                        </p:tgtEl>
                                        <p:attrNameLst>
                                          <p:attrName>style.visibility</p:attrName>
                                        </p:attrNameLst>
                                      </p:cBhvr>
                                      <p:to>
                                        <p:strVal val="visible"/>
                                      </p:to>
                                    </p:set>
                                    <p:animEffect transition="in" filter="checkerboard(across)">
                                      <p:cBhvr>
                                        <p:cTn id="25" dur="500"/>
                                        <p:tgtEl>
                                          <p:spTgt spid="202780"/>
                                        </p:tgtEl>
                                      </p:cBhvr>
                                    </p:animEffect>
                                  </p:childTnLst>
                                </p:cTn>
                              </p:par>
                            </p:childTnLst>
                          </p:cTn>
                        </p:par>
                      </p:childTnLst>
                    </p:cTn>
                  </p:par>
                  <p:par>
                    <p:cTn id="26" fill="hold">
                      <p:stCondLst>
                        <p:cond delay="indefinite"/>
                      </p:stCondLst>
                      <p:childTnLst>
                        <p:par>
                          <p:cTn id="27" fill="hold">
                            <p:stCondLst>
                              <p:cond delay="0"/>
                            </p:stCondLst>
                            <p:childTnLst>
                              <p:par>
                                <p:cTn id="28" presetID="8" presetClass="entr" presetSubtype="16" fill="hold" grpId="0" nodeType="clickEffect">
                                  <p:stCondLst>
                                    <p:cond delay="0"/>
                                  </p:stCondLst>
                                  <p:childTnLst>
                                    <p:set>
                                      <p:cBhvr>
                                        <p:cTn id="29" dur="1" fill="hold">
                                          <p:stCondLst>
                                            <p:cond delay="0"/>
                                          </p:stCondLst>
                                        </p:cTn>
                                        <p:tgtEl>
                                          <p:spTgt spid="202783"/>
                                        </p:tgtEl>
                                        <p:attrNameLst>
                                          <p:attrName>style.visibility</p:attrName>
                                        </p:attrNameLst>
                                      </p:cBhvr>
                                      <p:to>
                                        <p:strVal val="visible"/>
                                      </p:to>
                                    </p:set>
                                    <p:animEffect transition="in" filter="diamond(in)">
                                      <p:cBhvr>
                                        <p:cTn id="30" dur="1000"/>
                                        <p:tgtEl>
                                          <p:spTgt spid="202783"/>
                                        </p:tgtEl>
                                      </p:cBhvr>
                                    </p:animEffect>
                                  </p:childTnLst>
                                </p:cTn>
                              </p:par>
                            </p:childTnLst>
                          </p:cTn>
                        </p:par>
                        <p:par>
                          <p:cTn id="31" fill="hold">
                            <p:stCondLst>
                              <p:cond delay="1000"/>
                            </p:stCondLst>
                            <p:childTnLst>
                              <p:par>
                                <p:cTn id="32" presetID="8" presetClass="entr" presetSubtype="16" fill="hold" grpId="0" nodeType="afterEffect">
                                  <p:stCondLst>
                                    <p:cond delay="0"/>
                                  </p:stCondLst>
                                  <p:childTnLst>
                                    <p:set>
                                      <p:cBhvr>
                                        <p:cTn id="33" dur="1" fill="hold">
                                          <p:stCondLst>
                                            <p:cond delay="0"/>
                                          </p:stCondLst>
                                        </p:cTn>
                                        <p:tgtEl>
                                          <p:spTgt spid="202770"/>
                                        </p:tgtEl>
                                        <p:attrNameLst>
                                          <p:attrName>style.visibility</p:attrName>
                                        </p:attrNameLst>
                                      </p:cBhvr>
                                      <p:to>
                                        <p:strVal val="visible"/>
                                      </p:to>
                                    </p:set>
                                    <p:animEffect transition="in" filter="diamond(in)">
                                      <p:cBhvr>
                                        <p:cTn id="34" dur="1000"/>
                                        <p:tgtEl>
                                          <p:spTgt spid="202770"/>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202759"/>
                                        </p:tgtEl>
                                        <p:attrNameLst>
                                          <p:attrName>style.visibility</p:attrName>
                                        </p:attrNameLst>
                                      </p:cBhvr>
                                      <p:to>
                                        <p:strVal val="visible"/>
                                      </p:to>
                                    </p:set>
                                    <p:animEffect transition="in" filter="wipe(up)">
                                      <p:cBhvr>
                                        <p:cTn id="39" dur="500"/>
                                        <p:tgtEl>
                                          <p:spTgt spid="202759"/>
                                        </p:tgtEl>
                                      </p:cBhvr>
                                    </p:animEffect>
                                  </p:childTnLst>
                                </p:cTn>
                              </p:par>
                            </p:childTnLst>
                          </p:cTn>
                        </p:par>
                        <p:par>
                          <p:cTn id="40" fill="hold">
                            <p:stCondLst>
                              <p:cond delay="500"/>
                            </p:stCondLst>
                            <p:childTnLst>
                              <p:par>
                                <p:cTn id="41" presetID="5" presetClass="entr" presetSubtype="10" fill="hold" grpId="0" nodeType="afterEffect">
                                  <p:stCondLst>
                                    <p:cond delay="0"/>
                                  </p:stCondLst>
                                  <p:childTnLst>
                                    <p:set>
                                      <p:cBhvr>
                                        <p:cTn id="42" dur="1" fill="hold">
                                          <p:stCondLst>
                                            <p:cond delay="0"/>
                                          </p:stCondLst>
                                        </p:cTn>
                                        <p:tgtEl>
                                          <p:spTgt spid="202771"/>
                                        </p:tgtEl>
                                        <p:attrNameLst>
                                          <p:attrName>style.visibility</p:attrName>
                                        </p:attrNameLst>
                                      </p:cBhvr>
                                      <p:to>
                                        <p:strVal val="visible"/>
                                      </p:to>
                                    </p:set>
                                    <p:animEffect transition="in" filter="checkerboard(across)">
                                      <p:cBhvr>
                                        <p:cTn id="43" dur="500"/>
                                        <p:tgtEl>
                                          <p:spTgt spid="202771"/>
                                        </p:tgtEl>
                                      </p:cBhvr>
                                    </p:animEffect>
                                  </p:childTnLst>
                                </p:cTn>
                              </p:par>
                            </p:childTnLst>
                          </p:cTn>
                        </p:par>
                      </p:childTnLst>
                    </p:cTn>
                  </p:par>
                  <p:par>
                    <p:cTn id="44" fill="hold">
                      <p:stCondLst>
                        <p:cond delay="indefinite"/>
                      </p:stCondLst>
                      <p:childTnLst>
                        <p:par>
                          <p:cTn id="45" fill="hold">
                            <p:stCondLst>
                              <p:cond delay="0"/>
                            </p:stCondLst>
                            <p:childTnLst>
                              <p:par>
                                <p:cTn id="46" presetID="5" presetClass="entr" presetSubtype="10" fill="hold" grpId="0" nodeType="clickEffect">
                                  <p:stCondLst>
                                    <p:cond delay="0"/>
                                  </p:stCondLst>
                                  <p:childTnLst>
                                    <p:set>
                                      <p:cBhvr>
                                        <p:cTn id="47" dur="1" fill="hold">
                                          <p:stCondLst>
                                            <p:cond delay="0"/>
                                          </p:stCondLst>
                                        </p:cTn>
                                        <p:tgtEl>
                                          <p:spTgt spid="202777"/>
                                        </p:tgtEl>
                                        <p:attrNameLst>
                                          <p:attrName>style.visibility</p:attrName>
                                        </p:attrNameLst>
                                      </p:cBhvr>
                                      <p:to>
                                        <p:strVal val="visible"/>
                                      </p:to>
                                    </p:set>
                                    <p:animEffect transition="in" filter="checkerboard(across)">
                                      <p:cBhvr>
                                        <p:cTn id="48" dur="500"/>
                                        <p:tgtEl>
                                          <p:spTgt spid="202777"/>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202760"/>
                                        </p:tgtEl>
                                        <p:attrNameLst>
                                          <p:attrName>style.visibility</p:attrName>
                                        </p:attrNameLst>
                                      </p:cBhvr>
                                      <p:to>
                                        <p:strVal val="visible"/>
                                      </p:to>
                                    </p:set>
                                    <p:animEffect transition="in" filter="wipe(up)">
                                      <p:cBhvr>
                                        <p:cTn id="53" dur="500"/>
                                        <p:tgtEl>
                                          <p:spTgt spid="202760"/>
                                        </p:tgtEl>
                                      </p:cBhvr>
                                    </p:animEffect>
                                  </p:childTnLst>
                                </p:cTn>
                              </p:par>
                            </p:childTnLst>
                          </p:cTn>
                        </p:par>
                        <p:par>
                          <p:cTn id="54" fill="hold">
                            <p:stCondLst>
                              <p:cond delay="500"/>
                            </p:stCondLst>
                            <p:childTnLst>
                              <p:par>
                                <p:cTn id="55" presetID="5" presetClass="entr" presetSubtype="10" fill="hold" grpId="0" nodeType="afterEffect">
                                  <p:stCondLst>
                                    <p:cond delay="0"/>
                                  </p:stCondLst>
                                  <p:childTnLst>
                                    <p:set>
                                      <p:cBhvr>
                                        <p:cTn id="56" dur="1" fill="hold">
                                          <p:stCondLst>
                                            <p:cond delay="0"/>
                                          </p:stCondLst>
                                        </p:cTn>
                                        <p:tgtEl>
                                          <p:spTgt spid="202776"/>
                                        </p:tgtEl>
                                        <p:attrNameLst>
                                          <p:attrName>style.visibility</p:attrName>
                                        </p:attrNameLst>
                                      </p:cBhvr>
                                      <p:to>
                                        <p:strVal val="visible"/>
                                      </p:to>
                                    </p:set>
                                    <p:animEffect transition="in" filter="checkerboard(across)">
                                      <p:cBhvr>
                                        <p:cTn id="57" dur="500"/>
                                        <p:tgtEl>
                                          <p:spTgt spid="202776"/>
                                        </p:tgtEl>
                                      </p:cBhvr>
                                    </p:animEffect>
                                  </p:childTnLst>
                                </p:cTn>
                              </p:par>
                            </p:childTnLst>
                          </p:cTn>
                        </p:par>
                      </p:childTnLst>
                    </p:cTn>
                  </p:par>
                  <p:par>
                    <p:cTn id="58" fill="hold">
                      <p:stCondLst>
                        <p:cond delay="indefinite"/>
                      </p:stCondLst>
                      <p:childTnLst>
                        <p:par>
                          <p:cTn id="59" fill="hold">
                            <p:stCondLst>
                              <p:cond delay="0"/>
                            </p:stCondLst>
                            <p:childTnLst>
                              <p:par>
                                <p:cTn id="60" presetID="5" presetClass="entr" presetSubtype="10" fill="hold" grpId="0" nodeType="clickEffect">
                                  <p:stCondLst>
                                    <p:cond delay="0"/>
                                  </p:stCondLst>
                                  <p:childTnLst>
                                    <p:set>
                                      <p:cBhvr>
                                        <p:cTn id="61" dur="1" fill="hold">
                                          <p:stCondLst>
                                            <p:cond delay="0"/>
                                          </p:stCondLst>
                                        </p:cTn>
                                        <p:tgtEl>
                                          <p:spTgt spid="202779"/>
                                        </p:tgtEl>
                                        <p:attrNameLst>
                                          <p:attrName>style.visibility</p:attrName>
                                        </p:attrNameLst>
                                      </p:cBhvr>
                                      <p:to>
                                        <p:strVal val="visible"/>
                                      </p:to>
                                    </p:set>
                                    <p:animEffect transition="in" filter="checkerboard(across)">
                                      <p:cBhvr>
                                        <p:cTn id="62" dur="500"/>
                                        <p:tgtEl>
                                          <p:spTgt spid="202779"/>
                                        </p:tgtEl>
                                      </p:cBhvr>
                                    </p:animEffect>
                                  </p:childTnLst>
                                </p:cTn>
                              </p:par>
                            </p:childTnLst>
                          </p:cTn>
                        </p:par>
                        <p:par>
                          <p:cTn id="63" fill="hold">
                            <p:stCondLst>
                              <p:cond delay="500"/>
                            </p:stCondLst>
                            <p:childTnLst>
                              <p:par>
                                <p:cTn id="64" presetID="22" presetClass="entr" presetSubtype="1" fill="hold" grpId="0" nodeType="afterEffect">
                                  <p:stCondLst>
                                    <p:cond delay="0"/>
                                  </p:stCondLst>
                                  <p:childTnLst>
                                    <p:set>
                                      <p:cBhvr>
                                        <p:cTn id="65" dur="1" fill="hold">
                                          <p:stCondLst>
                                            <p:cond delay="0"/>
                                          </p:stCondLst>
                                        </p:cTn>
                                        <p:tgtEl>
                                          <p:spTgt spid="202778"/>
                                        </p:tgtEl>
                                        <p:attrNameLst>
                                          <p:attrName>style.visibility</p:attrName>
                                        </p:attrNameLst>
                                      </p:cBhvr>
                                      <p:to>
                                        <p:strVal val="visible"/>
                                      </p:to>
                                    </p:set>
                                    <p:animEffect transition="in" filter="wipe(up)">
                                      <p:cBhvr>
                                        <p:cTn id="66" dur="500"/>
                                        <p:tgtEl>
                                          <p:spTgt spid="202778"/>
                                        </p:tgtEl>
                                      </p:cBhvr>
                                    </p:animEffect>
                                  </p:childTnLst>
                                </p:cTn>
                              </p:par>
                            </p:childTnLst>
                          </p:cTn>
                        </p:par>
                      </p:childTnLst>
                    </p:cTn>
                  </p:par>
                  <p:par>
                    <p:cTn id="67" fill="hold">
                      <p:stCondLst>
                        <p:cond delay="indefinite"/>
                      </p:stCondLst>
                      <p:childTnLst>
                        <p:par>
                          <p:cTn id="68" fill="hold">
                            <p:stCondLst>
                              <p:cond delay="0"/>
                            </p:stCondLst>
                            <p:childTnLst>
                              <p:par>
                                <p:cTn id="69" presetID="8" presetClass="entr" presetSubtype="16" fill="hold" grpId="0" nodeType="clickEffect">
                                  <p:stCondLst>
                                    <p:cond delay="0"/>
                                  </p:stCondLst>
                                  <p:childTnLst>
                                    <p:set>
                                      <p:cBhvr>
                                        <p:cTn id="70" dur="1" fill="hold">
                                          <p:stCondLst>
                                            <p:cond delay="0"/>
                                          </p:stCondLst>
                                        </p:cTn>
                                        <p:tgtEl>
                                          <p:spTgt spid="202772"/>
                                        </p:tgtEl>
                                        <p:attrNameLst>
                                          <p:attrName>style.visibility</p:attrName>
                                        </p:attrNameLst>
                                      </p:cBhvr>
                                      <p:to>
                                        <p:strVal val="visible"/>
                                      </p:to>
                                    </p:set>
                                    <p:animEffect transition="in" filter="diamond(in)">
                                      <p:cBhvr>
                                        <p:cTn id="71" dur="1000"/>
                                        <p:tgtEl>
                                          <p:spTgt spid="202772"/>
                                        </p:tgtEl>
                                      </p:cBhvr>
                                    </p:animEffect>
                                  </p:childTnLst>
                                </p:cTn>
                              </p:par>
                            </p:childTnLst>
                          </p:cTn>
                        </p:par>
                        <p:par>
                          <p:cTn id="72" fill="hold">
                            <p:stCondLst>
                              <p:cond delay="1000"/>
                            </p:stCondLst>
                            <p:childTnLst>
                              <p:par>
                                <p:cTn id="73" presetID="22" presetClass="entr" presetSubtype="1" fill="hold" grpId="0" nodeType="afterEffect">
                                  <p:stCondLst>
                                    <p:cond delay="0"/>
                                  </p:stCondLst>
                                  <p:childTnLst>
                                    <p:set>
                                      <p:cBhvr>
                                        <p:cTn id="74" dur="1" fill="hold">
                                          <p:stCondLst>
                                            <p:cond delay="0"/>
                                          </p:stCondLst>
                                        </p:cTn>
                                        <p:tgtEl>
                                          <p:spTgt spid="202761"/>
                                        </p:tgtEl>
                                        <p:attrNameLst>
                                          <p:attrName>style.visibility</p:attrName>
                                        </p:attrNameLst>
                                      </p:cBhvr>
                                      <p:to>
                                        <p:strVal val="visible"/>
                                      </p:to>
                                    </p:set>
                                    <p:animEffect transition="in" filter="wipe(up)">
                                      <p:cBhvr>
                                        <p:cTn id="75" dur="500"/>
                                        <p:tgtEl>
                                          <p:spTgt spid="202761"/>
                                        </p:tgtEl>
                                      </p:cBhvr>
                                    </p:animEffect>
                                  </p:childTnLst>
                                </p:cTn>
                              </p:par>
                            </p:childTnLst>
                          </p:cTn>
                        </p:par>
                      </p:childTnLst>
                    </p:cTn>
                  </p:par>
                  <p:par>
                    <p:cTn id="76" fill="hold">
                      <p:stCondLst>
                        <p:cond delay="indefinite"/>
                      </p:stCondLst>
                      <p:childTnLst>
                        <p:par>
                          <p:cTn id="77" fill="hold">
                            <p:stCondLst>
                              <p:cond delay="0"/>
                            </p:stCondLst>
                            <p:childTnLst>
                              <p:par>
                                <p:cTn id="78" presetID="8" presetClass="entr" presetSubtype="16" fill="hold" grpId="0" nodeType="clickEffect">
                                  <p:stCondLst>
                                    <p:cond delay="0"/>
                                  </p:stCondLst>
                                  <p:childTnLst>
                                    <p:set>
                                      <p:cBhvr>
                                        <p:cTn id="79" dur="1" fill="hold">
                                          <p:stCondLst>
                                            <p:cond delay="0"/>
                                          </p:stCondLst>
                                        </p:cTn>
                                        <p:tgtEl>
                                          <p:spTgt spid="202773"/>
                                        </p:tgtEl>
                                        <p:attrNameLst>
                                          <p:attrName>style.visibility</p:attrName>
                                        </p:attrNameLst>
                                      </p:cBhvr>
                                      <p:to>
                                        <p:strVal val="visible"/>
                                      </p:to>
                                    </p:set>
                                    <p:animEffect transition="in" filter="diamond(in)">
                                      <p:cBhvr>
                                        <p:cTn id="80" dur="1000"/>
                                        <p:tgtEl>
                                          <p:spTgt spid="202773"/>
                                        </p:tgtEl>
                                      </p:cBhvr>
                                    </p:animEffect>
                                  </p:childTnLst>
                                </p:cTn>
                              </p:par>
                            </p:childTnLst>
                          </p:cTn>
                        </p:par>
                        <p:par>
                          <p:cTn id="81" fill="hold">
                            <p:stCondLst>
                              <p:cond delay="1000"/>
                            </p:stCondLst>
                            <p:childTnLst>
                              <p:par>
                                <p:cTn id="82" presetID="22" presetClass="entr" presetSubtype="1" fill="hold" grpId="0" nodeType="afterEffect">
                                  <p:stCondLst>
                                    <p:cond delay="0"/>
                                  </p:stCondLst>
                                  <p:childTnLst>
                                    <p:set>
                                      <p:cBhvr>
                                        <p:cTn id="83" dur="1" fill="hold">
                                          <p:stCondLst>
                                            <p:cond delay="0"/>
                                          </p:stCondLst>
                                        </p:cTn>
                                        <p:tgtEl>
                                          <p:spTgt spid="202762"/>
                                        </p:tgtEl>
                                        <p:attrNameLst>
                                          <p:attrName>style.visibility</p:attrName>
                                        </p:attrNameLst>
                                      </p:cBhvr>
                                      <p:to>
                                        <p:strVal val="visible"/>
                                      </p:to>
                                    </p:set>
                                    <p:animEffect transition="in" filter="wipe(up)">
                                      <p:cBhvr>
                                        <p:cTn id="84" dur="500"/>
                                        <p:tgtEl>
                                          <p:spTgt spid="202762"/>
                                        </p:tgtEl>
                                      </p:cBhvr>
                                    </p:animEffect>
                                  </p:childTnLst>
                                </p:cTn>
                              </p:par>
                            </p:childTnLst>
                          </p:cTn>
                        </p:par>
                        <p:par>
                          <p:cTn id="85" fill="hold">
                            <p:stCondLst>
                              <p:cond delay="1500"/>
                            </p:stCondLst>
                            <p:childTnLst>
                              <p:par>
                                <p:cTn id="86" presetID="22" presetClass="entr" presetSubtype="4" fill="hold" grpId="0" nodeType="afterEffect">
                                  <p:stCondLst>
                                    <p:cond delay="0"/>
                                  </p:stCondLst>
                                  <p:childTnLst>
                                    <p:set>
                                      <p:cBhvr>
                                        <p:cTn id="87" dur="1" fill="hold">
                                          <p:stCondLst>
                                            <p:cond delay="0"/>
                                          </p:stCondLst>
                                        </p:cTn>
                                        <p:tgtEl>
                                          <p:spTgt spid="202763"/>
                                        </p:tgtEl>
                                        <p:attrNameLst>
                                          <p:attrName>style.visibility</p:attrName>
                                        </p:attrNameLst>
                                      </p:cBhvr>
                                      <p:to>
                                        <p:strVal val="visible"/>
                                      </p:to>
                                    </p:set>
                                    <p:animEffect transition="in" filter="wipe(down)">
                                      <p:cBhvr>
                                        <p:cTn id="88" dur="500"/>
                                        <p:tgtEl>
                                          <p:spTgt spid="202763"/>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202775"/>
                                        </p:tgtEl>
                                        <p:attrNameLst>
                                          <p:attrName>style.visibility</p:attrName>
                                        </p:attrNameLst>
                                      </p:cBhvr>
                                      <p:to>
                                        <p:strVal val="visible"/>
                                      </p:to>
                                    </p:set>
                                    <p:animEffect transition="in" filter="wipe(down)">
                                      <p:cBhvr>
                                        <p:cTn id="91" dur="500"/>
                                        <p:tgtEl>
                                          <p:spTgt spid="202775"/>
                                        </p:tgtEl>
                                      </p:cBhvr>
                                    </p:animEffect>
                                  </p:childTnLst>
                                </p:cTn>
                              </p:par>
                            </p:childTnLst>
                          </p:cTn>
                        </p:par>
                        <p:par>
                          <p:cTn id="92" fill="hold">
                            <p:stCondLst>
                              <p:cond delay="2000"/>
                            </p:stCondLst>
                            <p:childTnLst>
                              <p:par>
                                <p:cTn id="93" presetID="22" presetClass="entr" presetSubtype="4" fill="hold" grpId="0" nodeType="afterEffect">
                                  <p:stCondLst>
                                    <p:cond delay="0"/>
                                  </p:stCondLst>
                                  <p:childTnLst>
                                    <p:set>
                                      <p:cBhvr>
                                        <p:cTn id="94" dur="1" fill="hold">
                                          <p:stCondLst>
                                            <p:cond delay="0"/>
                                          </p:stCondLst>
                                        </p:cTn>
                                        <p:tgtEl>
                                          <p:spTgt spid="202787"/>
                                        </p:tgtEl>
                                        <p:attrNameLst>
                                          <p:attrName>style.visibility</p:attrName>
                                        </p:attrNameLst>
                                      </p:cBhvr>
                                      <p:to>
                                        <p:strVal val="visible"/>
                                      </p:to>
                                    </p:set>
                                    <p:animEffect transition="in" filter="wipe(down)">
                                      <p:cBhvr>
                                        <p:cTn id="95" dur="500"/>
                                        <p:tgtEl>
                                          <p:spTgt spid="202787"/>
                                        </p:tgtEl>
                                      </p:cBhvr>
                                    </p:animEffect>
                                  </p:childTnLst>
                                </p:cTn>
                              </p:par>
                              <p:par>
                                <p:cTn id="96" presetID="22" presetClass="entr" presetSubtype="4" fill="hold" grpId="0" nodeType="withEffect">
                                  <p:stCondLst>
                                    <p:cond delay="0"/>
                                  </p:stCondLst>
                                  <p:childTnLst>
                                    <p:set>
                                      <p:cBhvr>
                                        <p:cTn id="97" dur="1" fill="hold">
                                          <p:stCondLst>
                                            <p:cond delay="0"/>
                                          </p:stCondLst>
                                        </p:cTn>
                                        <p:tgtEl>
                                          <p:spTgt spid="202788"/>
                                        </p:tgtEl>
                                        <p:attrNameLst>
                                          <p:attrName>style.visibility</p:attrName>
                                        </p:attrNameLst>
                                      </p:cBhvr>
                                      <p:to>
                                        <p:strVal val="visible"/>
                                      </p:to>
                                    </p:set>
                                    <p:animEffect transition="in" filter="wipe(down)">
                                      <p:cBhvr>
                                        <p:cTn id="98" dur="500"/>
                                        <p:tgtEl>
                                          <p:spTgt spid="202788"/>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202784"/>
                                        </p:tgtEl>
                                        <p:attrNameLst>
                                          <p:attrName>style.visibility</p:attrName>
                                        </p:attrNameLst>
                                      </p:cBhvr>
                                      <p:to>
                                        <p:strVal val="visible"/>
                                      </p:to>
                                    </p:set>
                                    <p:animEffect transition="in" filter="wipe(down)">
                                      <p:cBhvr>
                                        <p:cTn id="101" dur="500"/>
                                        <p:tgtEl>
                                          <p:spTgt spid="202784"/>
                                        </p:tgtEl>
                                      </p:cBhvr>
                                    </p:animEffect>
                                  </p:childTnLst>
                                </p:cTn>
                              </p:par>
                              <p:par>
                                <p:cTn id="102" presetID="22" presetClass="entr" presetSubtype="4" fill="hold" grpId="0" nodeType="withEffect">
                                  <p:stCondLst>
                                    <p:cond delay="0"/>
                                  </p:stCondLst>
                                  <p:childTnLst>
                                    <p:set>
                                      <p:cBhvr>
                                        <p:cTn id="103" dur="1" fill="hold">
                                          <p:stCondLst>
                                            <p:cond delay="0"/>
                                          </p:stCondLst>
                                        </p:cTn>
                                        <p:tgtEl>
                                          <p:spTgt spid="202785"/>
                                        </p:tgtEl>
                                        <p:attrNameLst>
                                          <p:attrName>style.visibility</p:attrName>
                                        </p:attrNameLst>
                                      </p:cBhvr>
                                      <p:to>
                                        <p:strVal val="visible"/>
                                      </p:to>
                                    </p:set>
                                    <p:animEffect transition="in" filter="wipe(down)">
                                      <p:cBhvr>
                                        <p:cTn id="104" dur="500"/>
                                        <p:tgtEl>
                                          <p:spTgt spid="202785"/>
                                        </p:tgtEl>
                                      </p:cBhvr>
                                    </p:animEffect>
                                  </p:childTnLst>
                                </p:cTn>
                              </p:par>
                              <p:par>
                                <p:cTn id="105" presetID="5" presetClass="entr" presetSubtype="10" fill="hold" grpId="0" nodeType="withEffect">
                                  <p:stCondLst>
                                    <p:cond delay="0"/>
                                  </p:stCondLst>
                                  <p:childTnLst>
                                    <p:set>
                                      <p:cBhvr>
                                        <p:cTn id="106" dur="1" fill="hold">
                                          <p:stCondLst>
                                            <p:cond delay="0"/>
                                          </p:stCondLst>
                                        </p:cTn>
                                        <p:tgtEl>
                                          <p:spTgt spid="202789"/>
                                        </p:tgtEl>
                                        <p:attrNameLst>
                                          <p:attrName>style.visibility</p:attrName>
                                        </p:attrNameLst>
                                      </p:cBhvr>
                                      <p:to>
                                        <p:strVal val="visible"/>
                                      </p:to>
                                    </p:set>
                                    <p:animEffect transition="in" filter="checkerboard(across)">
                                      <p:cBhvr>
                                        <p:cTn id="107" dur="500"/>
                                        <p:tgtEl>
                                          <p:spTgt spid="202789"/>
                                        </p:tgtEl>
                                      </p:cBhvr>
                                    </p:animEffect>
                                  </p:childTnLst>
                                </p:cTn>
                              </p:par>
                              <p:par>
                                <p:cTn id="108" presetID="5" presetClass="entr" presetSubtype="10" fill="hold" grpId="0" nodeType="withEffect">
                                  <p:stCondLst>
                                    <p:cond delay="0"/>
                                  </p:stCondLst>
                                  <p:childTnLst>
                                    <p:set>
                                      <p:cBhvr>
                                        <p:cTn id="109" dur="1" fill="hold">
                                          <p:stCondLst>
                                            <p:cond delay="0"/>
                                          </p:stCondLst>
                                        </p:cTn>
                                        <p:tgtEl>
                                          <p:spTgt spid="202790"/>
                                        </p:tgtEl>
                                        <p:attrNameLst>
                                          <p:attrName>style.visibility</p:attrName>
                                        </p:attrNameLst>
                                      </p:cBhvr>
                                      <p:to>
                                        <p:strVal val="visible"/>
                                      </p:to>
                                    </p:set>
                                    <p:animEffect transition="in" filter="checkerboard(across)">
                                      <p:cBhvr>
                                        <p:cTn id="110" dur="500"/>
                                        <p:tgtEl>
                                          <p:spTgt spid="2027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756" grpId="0" animBg="1"/>
      <p:bldP spid="202757" grpId="0" animBg="1"/>
      <p:bldP spid="202758" grpId="0" animBg="1"/>
      <p:bldP spid="202759" grpId="0" animBg="1"/>
      <p:bldP spid="202760" grpId="0" animBg="1"/>
      <p:bldP spid="202761" grpId="0" animBg="1"/>
      <p:bldP spid="202762" grpId="0" animBg="1"/>
      <p:bldP spid="202763" grpId="0" animBg="1"/>
      <p:bldP spid="202770" grpId="0"/>
      <p:bldP spid="202771" grpId="0"/>
      <p:bldP spid="202772" grpId="0"/>
      <p:bldP spid="202773" grpId="0"/>
      <p:bldP spid="202774" grpId="0" animBg="1"/>
      <p:bldP spid="202775" grpId="0" animBg="1"/>
      <p:bldP spid="202776" grpId="0"/>
      <p:bldP spid="202777" grpId="0"/>
      <p:bldP spid="202778" grpId="0" animBg="1"/>
      <p:bldP spid="202779" grpId="0"/>
      <p:bldP spid="202780" grpId="0"/>
      <p:bldP spid="202782" grpId="0"/>
      <p:bldP spid="202783" grpId="0"/>
      <p:bldP spid="202784" grpId="0" animBg="1"/>
      <p:bldP spid="202785" grpId="0" animBg="1"/>
      <p:bldP spid="202787" grpId="0" animBg="1"/>
      <p:bldP spid="202788" grpId="0" animBg="1"/>
      <p:bldP spid="202789" grpId="0"/>
      <p:bldP spid="202790" grpId="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sp>
        <p:nvSpPr>
          <p:cNvPr id="256005" name="AutoShape 5"/>
          <p:cNvSpPr>
            <a:spLocks noChangeArrowheads="1"/>
          </p:cNvSpPr>
          <p:nvPr/>
        </p:nvSpPr>
        <p:spPr bwMode="auto">
          <a:xfrm>
            <a:off x="1447800" y="1295400"/>
            <a:ext cx="5943600" cy="1371600"/>
          </a:xfrm>
          <a:prstGeom prst="rightArrow">
            <a:avLst>
              <a:gd name="adj1" fmla="val 50000"/>
              <a:gd name="adj2" fmla="val 108333"/>
            </a:avLst>
          </a:prstGeom>
          <a:gradFill rotWithShape="1">
            <a:gsLst>
              <a:gs pos="0">
                <a:srgbClr val="006699"/>
              </a:gs>
              <a:gs pos="9500">
                <a:srgbClr val="1170FF"/>
              </a:gs>
              <a:gs pos="14499">
                <a:srgbClr val="3333CC"/>
              </a:gs>
              <a:gs pos="20000">
                <a:srgbClr val="2E6792"/>
              </a:gs>
              <a:gs pos="26500">
                <a:srgbClr val="9999FF"/>
              </a:gs>
              <a:gs pos="42000">
                <a:srgbClr val="00CCCC"/>
              </a:gs>
              <a:gs pos="50000">
                <a:srgbClr val="3399FF"/>
              </a:gs>
              <a:gs pos="58000">
                <a:srgbClr val="00CCCC"/>
              </a:gs>
              <a:gs pos="73500">
                <a:srgbClr val="9999FF"/>
              </a:gs>
              <a:gs pos="80001">
                <a:srgbClr val="2E6792"/>
              </a:gs>
              <a:gs pos="85501">
                <a:srgbClr val="3333CC"/>
              </a:gs>
              <a:gs pos="90500">
                <a:srgbClr val="1170FF"/>
              </a:gs>
              <a:gs pos="100000">
                <a:srgbClr val="006699"/>
              </a:gs>
            </a:gsLst>
            <a:lin ang="5400000" scaled="1"/>
          </a:gradFill>
          <a:ln w="9525">
            <a:solidFill>
              <a:schemeClr val="tx1"/>
            </a:solidFill>
            <a:miter lim="800000"/>
            <a:headEnd/>
            <a:tailEnd/>
          </a:ln>
          <a:effectLst/>
        </p:spPr>
        <p:txBody>
          <a:bodyPr wrap="none" anchor="ctr"/>
          <a:lstStyle/>
          <a:p>
            <a:endParaRPr lang="en-GB"/>
          </a:p>
        </p:txBody>
      </p:sp>
      <p:sp>
        <p:nvSpPr>
          <p:cNvPr id="256002" name="Rectangle 2"/>
          <p:cNvSpPr>
            <a:spLocks noGrp="1" noChangeArrowheads="1"/>
          </p:cNvSpPr>
          <p:nvPr>
            <p:ph type="title"/>
          </p:nvPr>
        </p:nvSpPr>
        <p:spPr>
          <a:xfrm>
            <a:off x="76200" y="381000"/>
            <a:ext cx="8229600" cy="990600"/>
          </a:xfrm>
        </p:spPr>
        <p:txBody>
          <a:bodyPr/>
          <a:lstStyle/>
          <a:p>
            <a:r>
              <a:rPr lang="en-US" u="sng"/>
              <a:t>Preventions</a:t>
            </a:r>
            <a:br>
              <a:rPr lang="en-US" u="sng"/>
            </a:br>
            <a:endParaRPr lang="en-US" sz="4000"/>
          </a:p>
        </p:txBody>
      </p:sp>
      <p:sp>
        <p:nvSpPr>
          <p:cNvPr id="256003" name="Rectangle 3"/>
          <p:cNvSpPr>
            <a:spLocks noGrp="1" noChangeArrowheads="1"/>
          </p:cNvSpPr>
          <p:nvPr>
            <p:ph type="body" idx="1"/>
          </p:nvPr>
        </p:nvSpPr>
        <p:spPr>
          <a:xfrm>
            <a:off x="457200" y="2743200"/>
            <a:ext cx="8229600" cy="4114800"/>
          </a:xfrm>
        </p:spPr>
        <p:txBody>
          <a:bodyPr/>
          <a:lstStyle/>
          <a:p>
            <a:pPr>
              <a:buFont typeface="Wingdings" pitchFamily="2" charset="2"/>
              <a:buNone/>
            </a:pPr>
            <a:r>
              <a:rPr lang="en-US"/>
              <a:t> </a:t>
            </a:r>
          </a:p>
          <a:p>
            <a:pPr>
              <a:buFont typeface="Wingdings" pitchFamily="2" charset="2"/>
              <a:buNone/>
            </a:pPr>
            <a:r>
              <a:rPr lang="en-US" sz="2800"/>
              <a:t>This aims at avoiding the emergence of those factors which are known risk factors of diseases. e.g.  Curbing (initiation control) the habit of cigarette smoking.</a:t>
            </a:r>
          </a:p>
          <a:p>
            <a:pPr>
              <a:buFont typeface="Wingdings" pitchFamily="2" charset="2"/>
              <a:buNone/>
            </a:pPr>
            <a:r>
              <a:rPr lang="en-US"/>
              <a:t> </a:t>
            </a:r>
            <a:endParaRPr lang="en-US" sz="2800"/>
          </a:p>
        </p:txBody>
      </p:sp>
      <p:sp>
        <p:nvSpPr>
          <p:cNvPr id="256004" name="Text Box 4"/>
          <p:cNvSpPr txBox="1">
            <a:spLocks noChangeArrowheads="1"/>
          </p:cNvSpPr>
          <p:nvPr/>
        </p:nvSpPr>
        <p:spPr bwMode="auto">
          <a:xfrm>
            <a:off x="1530350" y="1582738"/>
            <a:ext cx="5392738" cy="701675"/>
          </a:xfrm>
          <a:prstGeom prst="rect">
            <a:avLst/>
          </a:prstGeom>
          <a:noFill/>
          <a:ln w="9525">
            <a:noFill/>
            <a:miter lim="800000"/>
            <a:headEnd/>
            <a:tailEnd/>
          </a:ln>
          <a:effectLst/>
        </p:spPr>
        <p:txBody>
          <a:bodyPr wrap="none">
            <a:spAutoFit/>
          </a:bodyPr>
          <a:lstStyle/>
          <a:p>
            <a:pPr algn="ctr"/>
            <a:r>
              <a:rPr lang="en-US" sz="4000">
                <a:solidFill>
                  <a:srgbClr val="000000"/>
                </a:solidFill>
                <a:effectLst>
                  <a:outerShdw blurRad="38100" dist="38100" dir="2700000" algn="tl">
                    <a:srgbClr val="FFFFFF"/>
                  </a:outerShdw>
                </a:effectLst>
              </a:rPr>
              <a:t>1.Primordial Prevention</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56002"/>
                                        </p:tgtEl>
                                        <p:attrNameLst>
                                          <p:attrName>style.visibility</p:attrName>
                                        </p:attrNameLst>
                                      </p:cBhvr>
                                      <p:to>
                                        <p:strVal val="visible"/>
                                      </p:to>
                                    </p:set>
                                    <p:animEffect transition="in" filter="checkerboard(across)">
                                      <p:cBhvr>
                                        <p:cTn id="7" dur="500"/>
                                        <p:tgtEl>
                                          <p:spTgt spid="25600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56005"/>
                                        </p:tgtEl>
                                        <p:attrNameLst>
                                          <p:attrName>style.visibility</p:attrName>
                                        </p:attrNameLst>
                                      </p:cBhvr>
                                      <p:to>
                                        <p:strVal val="visible"/>
                                      </p:to>
                                    </p:set>
                                    <p:anim calcmode="lin" valueType="num">
                                      <p:cBhvr additive="base">
                                        <p:cTn id="11" dur="500" fill="hold"/>
                                        <p:tgtEl>
                                          <p:spTgt spid="256005"/>
                                        </p:tgtEl>
                                        <p:attrNameLst>
                                          <p:attrName>ppt_x</p:attrName>
                                        </p:attrNameLst>
                                      </p:cBhvr>
                                      <p:tavLst>
                                        <p:tav tm="0">
                                          <p:val>
                                            <p:strVal val="0-#ppt_w/2"/>
                                          </p:val>
                                        </p:tav>
                                        <p:tav tm="100000">
                                          <p:val>
                                            <p:strVal val="#ppt_x"/>
                                          </p:val>
                                        </p:tav>
                                      </p:tavLst>
                                    </p:anim>
                                    <p:anim calcmode="lin" valueType="num">
                                      <p:cBhvr additive="base">
                                        <p:cTn id="12" dur="500" fill="hold"/>
                                        <p:tgtEl>
                                          <p:spTgt spid="25600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56004"/>
                                        </p:tgtEl>
                                        <p:attrNameLst>
                                          <p:attrName>style.visibility</p:attrName>
                                        </p:attrNameLst>
                                      </p:cBhvr>
                                      <p:to>
                                        <p:strVal val="visible"/>
                                      </p:to>
                                    </p:set>
                                    <p:anim calcmode="lin" valueType="num">
                                      <p:cBhvr additive="base">
                                        <p:cTn id="15" dur="500" fill="hold"/>
                                        <p:tgtEl>
                                          <p:spTgt spid="256004"/>
                                        </p:tgtEl>
                                        <p:attrNameLst>
                                          <p:attrName>ppt_x</p:attrName>
                                        </p:attrNameLst>
                                      </p:cBhvr>
                                      <p:tavLst>
                                        <p:tav tm="0">
                                          <p:val>
                                            <p:strVal val="0-#ppt_w/2"/>
                                          </p:val>
                                        </p:tav>
                                        <p:tav tm="100000">
                                          <p:val>
                                            <p:strVal val="#ppt_x"/>
                                          </p:val>
                                        </p:tav>
                                      </p:tavLst>
                                    </p:anim>
                                    <p:anim calcmode="lin" valueType="num">
                                      <p:cBhvr additive="base">
                                        <p:cTn id="16" dur="500" fill="hold"/>
                                        <p:tgtEl>
                                          <p:spTgt spid="256004"/>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256003">
                                            <p:txEl>
                                              <p:pRg st="0" end="0"/>
                                            </p:txEl>
                                          </p:spTgt>
                                        </p:tgtEl>
                                        <p:attrNameLst>
                                          <p:attrName>style.visibility</p:attrName>
                                        </p:attrNameLst>
                                      </p:cBhvr>
                                      <p:to>
                                        <p:strVal val="visible"/>
                                      </p:to>
                                    </p:set>
                                    <p:anim calcmode="lin" valueType="num">
                                      <p:cBhvr additive="base">
                                        <p:cTn id="20" dur="500" fill="hold"/>
                                        <p:tgtEl>
                                          <p:spTgt spid="256003">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256003">
                                            <p:txEl>
                                              <p:pRg st="0" end="0"/>
                                            </p:txEl>
                                          </p:spTgt>
                                        </p:tgtEl>
                                        <p:attrNameLst>
                                          <p:attrName>ppt_y</p:attrName>
                                        </p:attrNameLst>
                                      </p:cBhvr>
                                      <p:tavLst>
                                        <p:tav tm="0">
                                          <p:val>
                                            <p:strVal val="1+#ppt_h/2"/>
                                          </p:val>
                                        </p:tav>
                                        <p:tav tm="100000">
                                          <p:val>
                                            <p:strVal val="#ppt_y"/>
                                          </p:val>
                                        </p:tav>
                                      </p:tavLst>
                                    </p:anim>
                                  </p:childTnLst>
                                </p:cTn>
                              </p:par>
                            </p:childTnLst>
                          </p:cTn>
                        </p:par>
                        <p:par>
                          <p:cTn id="22" fill="hold">
                            <p:stCondLst>
                              <p:cond delay="1500"/>
                            </p:stCondLst>
                            <p:childTnLst>
                              <p:par>
                                <p:cTn id="23" presetID="2" presetClass="entr" presetSubtype="4" fill="hold" grpId="0" nodeType="afterEffect">
                                  <p:stCondLst>
                                    <p:cond delay="0"/>
                                  </p:stCondLst>
                                  <p:childTnLst>
                                    <p:set>
                                      <p:cBhvr>
                                        <p:cTn id="24" dur="1" fill="hold">
                                          <p:stCondLst>
                                            <p:cond delay="0"/>
                                          </p:stCondLst>
                                        </p:cTn>
                                        <p:tgtEl>
                                          <p:spTgt spid="256003">
                                            <p:txEl>
                                              <p:pRg st="1" end="1"/>
                                            </p:txEl>
                                          </p:spTgt>
                                        </p:tgtEl>
                                        <p:attrNameLst>
                                          <p:attrName>style.visibility</p:attrName>
                                        </p:attrNameLst>
                                      </p:cBhvr>
                                      <p:to>
                                        <p:strVal val="visible"/>
                                      </p:to>
                                    </p:set>
                                    <p:anim calcmode="lin" valueType="num">
                                      <p:cBhvr additive="base">
                                        <p:cTn id="25" dur="500" fill="hold"/>
                                        <p:tgtEl>
                                          <p:spTgt spid="25600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56003">
                                            <p:txEl>
                                              <p:pRg st="1" end="1"/>
                                            </p:txEl>
                                          </p:spTgt>
                                        </p:tgtEl>
                                        <p:attrNameLst>
                                          <p:attrName>ppt_y</p:attrName>
                                        </p:attrNameLst>
                                      </p:cBhvr>
                                      <p:tavLst>
                                        <p:tav tm="0">
                                          <p:val>
                                            <p:strVal val="1+#ppt_h/2"/>
                                          </p:val>
                                        </p:tav>
                                        <p:tav tm="100000">
                                          <p:val>
                                            <p:strVal val="#ppt_y"/>
                                          </p:val>
                                        </p:tav>
                                      </p:tavLst>
                                    </p:anim>
                                  </p:childTnLst>
                                </p:cTn>
                              </p:par>
                            </p:childTnLst>
                          </p:cTn>
                        </p:par>
                        <p:par>
                          <p:cTn id="27" fill="hold">
                            <p:stCondLst>
                              <p:cond delay="2000"/>
                            </p:stCondLst>
                            <p:childTnLst>
                              <p:par>
                                <p:cTn id="28" presetID="2" presetClass="entr" presetSubtype="4" fill="hold" grpId="0" nodeType="afterEffect">
                                  <p:stCondLst>
                                    <p:cond delay="0"/>
                                  </p:stCondLst>
                                  <p:childTnLst>
                                    <p:set>
                                      <p:cBhvr>
                                        <p:cTn id="29" dur="1" fill="hold">
                                          <p:stCondLst>
                                            <p:cond delay="0"/>
                                          </p:stCondLst>
                                        </p:cTn>
                                        <p:tgtEl>
                                          <p:spTgt spid="256003">
                                            <p:txEl>
                                              <p:pRg st="2" end="2"/>
                                            </p:txEl>
                                          </p:spTgt>
                                        </p:tgtEl>
                                        <p:attrNameLst>
                                          <p:attrName>style.visibility</p:attrName>
                                        </p:attrNameLst>
                                      </p:cBhvr>
                                      <p:to>
                                        <p:strVal val="visible"/>
                                      </p:to>
                                    </p:set>
                                    <p:anim calcmode="lin" valueType="num">
                                      <p:cBhvr additive="base">
                                        <p:cTn id="30" dur="500" fill="hold"/>
                                        <p:tgtEl>
                                          <p:spTgt spid="256003">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5600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05" grpId="0" animBg="1"/>
      <p:bldP spid="256002" grpId="0"/>
      <p:bldP spid="256003" grpId="0" build="p"/>
      <p:bldP spid="256004" grpId="0"/>
    </p:bld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7636" name="AutoShape 4"/>
          <p:cNvSpPr>
            <a:spLocks noChangeArrowheads="1"/>
          </p:cNvSpPr>
          <p:nvPr/>
        </p:nvSpPr>
        <p:spPr bwMode="auto">
          <a:xfrm>
            <a:off x="1524000" y="304800"/>
            <a:ext cx="6172200" cy="1524000"/>
          </a:xfrm>
          <a:prstGeom prst="rightArrow">
            <a:avLst>
              <a:gd name="adj1" fmla="val 50000"/>
              <a:gd name="adj2" fmla="val 101250"/>
            </a:avLst>
          </a:prstGeom>
          <a:gradFill rotWithShape="1">
            <a:gsLst>
              <a:gs pos="0">
                <a:srgbClr val="CCCCFF"/>
              </a:gs>
              <a:gs pos="9000">
                <a:srgbClr val="99CCFF"/>
              </a:gs>
              <a:gs pos="18000">
                <a:srgbClr val="9966FF"/>
              </a:gs>
              <a:gs pos="30500">
                <a:srgbClr val="CC99FF"/>
              </a:gs>
              <a:gs pos="41001">
                <a:srgbClr val="99CCFF"/>
              </a:gs>
              <a:gs pos="50000">
                <a:srgbClr val="CCCCFF"/>
              </a:gs>
              <a:gs pos="59000">
                <a:srgbClr val="99CCFF"/>
              </a:gs>
              <a:gs pos="69500">
                <a:srgbClr val="CC99FF"/>
              </a:gs>
              <a:gs pos="82000">
                <a:srgbClr val="9966FF"/>
              </a:gs>
              <a:gs pos="91001">
                <a:srgbClr val="99CCFF"/>
              </a:gs>
              <a:gs pos="100000">
                <a:srgbClr val="CCCCFF"/>
              </a:gs>
            </a:gsLst>
            <a:lin ang="5400000" scaled="1"/>
          </a:gradFill>
          <a:ln w="9525">
            <a:solidFill>
              <a:schemeClr val="tx1"/>
            </a:solidFill>
            <a:miter lim="800000"/>
            <a:headEnd/>
            <a:tailEnd/>
          </a:ln>
          <a:effectLst/>
        </p:spPr>
        <p:txBody>
          <a:bodyPr wrap="none" anchor="ctr"/>
          <a:lstStyle/>
          <a:p>
            <a:pPr algn="ctr"/>
            <a:endParaRPr lang="en-US">
              <a:solidFill>
                <a:srgbClr val="000000"/>
              </a:solidFill>
            </a:endParaRPr>
          </a:p>
        </p:txBody>
      </p:sp>
      <p:sp>
        <p:nvSpPr>
          <p:cNvPr id="197634" name="Rectangle 2"/>
          <p:cNvSpPr>
            <a:spLocks noGrp="1" noChangeArrowheads="1"/>
          </p:cNvSpPr>
          <p:nvPr>
            <p:ph type="title"/>
          </p:nvPr>
        </p:nvSpPr>
        <p:spPr/>
        <p:txBody>
          <a:bodyPr/>
          <a:lstStyle/>
          <a:p>
            <a:r>
              <a:rPr lang="en-US">
                <a:solidFill>
                  <a:srgbClr val="000000"/>
                </a:solidFill>
                <a:effectLst>
                  <a:outerShdw blurRad="38100" dist="38100" dir="2700000" algn="tl">
                    <a:srgbClr val="FFFFFF"/>
                  </a:outerShdw>
                </a:effectLst>
              </a:rPr>
              <a:t>Primary</a:t>
            </a:r>
            <a:r>
              <a:rPr lang="en-US"/>
              <a:t>  </a:t>
            </a:r>
            <a:r>
              <a:rPr lang="en-US">
                <a:solidFill>
                  <a:srgbClr val="000000"/>
                </a:solidFill>
                <a:effectLst>
                  <a:outerShdw blurRad="38100" dist="38100" dir="2700000" algn="tl">
                    <a:srgbClr val="FFFFFF"/>
                  </a:outerShdw>
                </a:effectLst>
              </a:rPr>
              <a:t>Prevention</a:t>
            </a:r>
            <a:r>
              <a:rPr lang="en-US"/>
              <a:t> </a:t>
            </a:r>
          </a:p>
        </p:txBody>
      </p:sp>
      <p:sp>
        <p:nvSpPr>
          <p:cNvPr id="197635" name="Rectangle 3"/>
          <p:cNvSpPr>
            <a:spLocks noGrp="1" noChangeArrowheads="1"/>
          </p:cNvSpPr>
          <p:nvPr>
            <p:ph type="body" idx="1"/>
          </p:nvPr>
        </p:nvSpPr>
        <p:spPr>
          <a:xfrm>
            <a:off x="381000" y="1981200"/>
            <a:ext cx="8229600" cy="4114800"/>
          </a:xfrm>
        </p:spPr>
        <p:txBody>
          <a:bodyPr/>
          <a:lstStyle/>
          <a:p>
            <a:pPr>
              <a:buFont typeface="Wingdings" pitchFamily="2" charset="2"/>
              <a:buNone/>
            </a:pPr>
            <a:r>
              <a:rPr lang="en-US" sz="2800"/>
              <a:t>Primary prevention is a reduction in the incidence of disease through immunization, sanitation, education, or other means of eliminating pathogenic contamination in the human environment.</a:t>
            </a:r>
          </a:p>
          <a:p>
            <a:pPr>
              <a:buFont typeface="Wingdings" pitchFamily="2" charset="2"/>
              <a:buNone/>
            </a:pPr>
            <a:r>
              <a:rPr lang="en-US" sz="2800"/>
              <a:t>This is applied in the period of pre-pathogenesis and includes measures on general health improvement and specific measures for prevention of health problem.</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97636"/>
                                        </p:tgtEl>
                                        <p:attrNameLst>
                                          <p:attrName>style.visibility</p:attrName>
                                        </p:attrNameLst>
                                      </p:cBhvr>
                                      <p:to>
                                        <p:strVal val="visible"/>
                                      </p:to>
                                    </p:set>
                                    <p:anim calcmode="lin" valueType="num">
                                      <p:cBhvr additive="base">
                                        <p:cTn id="7" dur="500" fill="hold"/>
                                        <p:tgtEl>
                                          <p:spTgt spid="197636"/>
                                        </p:tgtEl>
                                        <p:attrNameLst>
                                          <p:attrName>ppt_x</p:attrName>
                                        </p:attrNameLst>
                                      </p:cBhvr>
                                      <p:tavLst>
                                        <p:tav tm="0">
                                          <p:val>
                                            <p:strVal val="0-#ppt_w/2"/>
                                          </p:val>
                                        </p:tav>
                                        <p:tav tm="100000">
                                          <p:val>
                                            <p:strVal val="#ppt_x"/>
                                          </p:val>
                                        </p:tav>
                                      </p:tavLst>
                                    </p:anim>
                                    <p:anim calcmode="lin" valueType="num">
                                      <p:cBhvr additive="base">
                                        <p:cTn id="8" dur="500" fill="hold"/>
                                        <p:tgtEl>
                                          <p:spTgt spid="19763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97634"/>
                                        </p:tgtEl>
                                        <p:attrNameLst>
                                          <p:attrName>style.visibility</p:attrName>
                                        </p:attrNameLst>
                                      </p:cBhvr>
                                      <p:to>
                                        <p:strVal val="visible"/>
                                      </p:to>
                                    </p:set>
                                    <p:anim calcmode="lin" valueType="num">
                                      <p:cBhvr additive="base">
                                        <p:cTn id="11" dur="500" fill="hold"/>
                                        <p:tgtEl>
                                          <p:spTgt spid="197634"/>
                                        </p:tgtEl>
                                        <p:attrNameLst>
                                          <p:attrName>ppt_x</p:attrName>
                                        </p:attrNameLst>
                                      </p:cBhvr>
                                      <p:tavLst>
                                        <p:tav tm="0">
                                          <p:val>
                                            <p:strVal val="0-#ppt_w/2"/>
                                          </p:val>
                                        </p:tav>
                                        <p:tav tm="100000">
                                          <p:val>
                                            <p:strVal val="#ppt_x"/>
                                          </p:val>
                                        </p:tav>
                                      </p:tavLst>
                                    </p:anim>
                                    <p:anim calcmode="lin" valueType="num">
                                      <p:cBhvr additive="base">
                                        <p:cTn id="12" dur="500" fill="hold"/>
                                        <p:tgtEl>
                                          <p:spTgt spid="19763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197635">
                                            <p:txEl>
                                              <p:pRg st="0" end="0"/>
                                            </p:txEl>
                                          </p:spTgt>
                                        </p:tgtEl>
                                        <p:attrNameLst>
                                          <p:attrName>style.visibility</p:attrName>
                                        </p:attrNameLst>
                                      </p:cBhvr>
                                      <p:to>
                                        <p:strVal val="visible"/>
                                      </p:to>
                                    </p:set>
                                    <p:anim calcmode="lin" valueType="num">
                                      <p:cBhvr additive="base">
                                        <p:cTn id="16" dur="500" fill="hold"/>
                                        <p:tgtEl>
                                          <p:spTgt spid="197635">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9763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97635">
                                            <p:txEl>
                                              <p:pRg st="1" end="1"/>
                                            </p:txEl>
                                          </p:spTgt>
                                        </p:tgtEl>
                                        <p:attrNameLst>
                                          <p:attrName>style.visibility</p:attrName>
                                        </p:attrNameLst>
                                      </p:cBhvr>
                                      <p:to>
                                        <p:strVal val="visible"/>
                                      </p:to>
                                    </p:set>
                                    <p:anim calcmode="lin" valueType="num">
                                      <p:cBhvr additive="base">
                                        <p:cTn id="22" dur="500" fill="hold"/>
                                        <p:tgtEl>
                                          <p:spTgt spid="197635">
                                            <p:txEl>
                                              <p:pRg st="1" end="1"/>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9763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7636" grpId="0" animBg="1"/>
      <p:bldP spid="197634" grpId="0"/>
      <p:bldP spid="197635"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sp>
        <p:nvSpPr>
          <p:cNvPr id="199684" name="AutoShape 4"/>
          <p:cNvSpPr>
            <a:spLocks noChangeArrowheads="1"/>
          </p:cNvSpPr>
          <p:nvPr/>
        </p:nvSpPr>
        <p:spPr bwMode="auto">
          <a:xfrm>
            <a:off x="990600" y="0"/>
            <a:ext cx="7086600" cy="2133600"/>
          </a:xfrm>
          <a:prstGeom prst="rightArrow">
            <a:avLst>
              <a:gd name="adj1" fmla="val 50000"/>
              <a:gd name="adj2" fmla="val 83036"/>
            </a:avLst>
          </a:prstGeom>
          <a:gradFill rotWithShape="1">
            <a:gsLst>
              <a:gs pos="0">
                <a:srgbClr val="3399FF"/>
              </a:gs>
              <a:gs pos="8000">
                <a:srgbClr val="00CCCC"/>
              </a:gs>
              <a:gs pos="23500">
                <a:srgbClr val="9999FF"/>
              </a:gs>
              <a:gs pos="30001">
                <a:srgbClr val="2E6792"/>
              </a:gs>
              <a:gs pos="35501">
                <a:srgbClr val="3333CC"/>
              </a:gs>
              <a:gs pos="40500">
                <a:srgbClr val="1170FF"/>
              </a:gs>
              <a:gs pos="50000">
                <a:srgbClr val="006699"/>
              </a:gs>
              <a:gs pos="59500">
                <a:srgbClr val="1170FF"/>
              </a:gs>
              <a:gs pos="64500">
                <a:srgbClr val="3333CC"/>
              </a:gs>
              <a:gs pos="70000">
                <a:srgbClr val="2E6792"/>
              </a:gs>
              <a:gs pos="76500">
                <a:srgbClr val="9999FF"/>
              </a:gs>
              <a:gs pos="92000">
                <a:srgbClr val="00CCCC"/>
              </a:gs>
              <a:gs pos="100000">
                <a:srgbClr val="3399FF"/>
              </a:gs>
            </a:gsLst>
            <a:lin ang="5400000" scaled="1"/>
          </a:gradFill>
          <a:ln w="9525">
            <a:solidFill>
              <a:schemeClr val="tx1"/>
            </a:solidFill>
            <a:miter lim="800000"/>
            <a:headEnd/>
            <a:tailEnd/>
          </a:ln>
          <a:effectLst/>
        </p:spPr>
        <p:txBody>
          <a:bodyPr wrap="none" anchor="ctr"/>
          <a:lstStyle/>
          <a:p>
            <a:endParaRPr lang="en-GB"/>
          </a:p>
        </p:txBody>
      </p:sp>
      <p:sp>
        <p:nvSpPr>
          <p:cNvPr id="199682" name="Rectangle 2"/>
          <p:cNvSpPr>
            <a:spLocks noGrp="1" noChangeArrowheads="1"/>
          </p:cNvSpPr>
          <p:nvPr>
            <p:ph type="title"/>
          </p:nvPr>
        </p:nvSpPr>
        <p:spPr/>
        <p:txBody>
          <a:bodyPr/>
          <a:lstStyle/>
          <a:p>
            <a:r>
              <a:rPr lang="en-US">
                <a:solidFill>
                  <a:schemeClr val="tx1"/>
                </a:solidFill>
              </a:rPr>
              <a:t>Secondary Prevention</a:t>
            </a:r>
          </a:p>
        </p:txBody>
      </p:sp>
      <p:sp>
        <p:nvSpPr>
          <p:cNvPr id="199683" name="Rectangle 3"/>
          <p:cNvSpPr>
            <a:spLocks noGrp="1" noChangeArrowheads="1"/>
          </p:cNvSpPr>
          <p:nvPr>
            <p:ph type="body" idx="1"/>
          </p:nvPr>
        </p:nvSpPr>
        <p:spPr/>
        <p:txBody>
          <a:bodyPr/>
          <a:lstStyle/>
          <a:p>
            <a:pPr>
              <a:buFont typeface="Wingdings" pitchFamily="2" charset="2"/>
              <a:buNone/>
            </a:pPr>
            <a:r>
              <a:rPr lang="en-US" sz="2800"/>
              <a:t>This is applied in the period of pathogenesis and aims at early detection of the disease followed by its treatment.</a:t>
            </a:r>
          </a:p>
          <a:p>
            <a:pPr>
              <a:buFont typeface="Wingdings" pitchFamily="2" charset="2"/>
              <a:buNone/>
            </a:pPr>
            <a:r>
              <a:rPr lang="en-US"/>
              <a:t>Example:</a:t>
            </a:r>
          </a:p>
          <a:p>
            <a:pPr>
              <a:buFont typeface="Wingdings" pitchFamily="2" charset="2"/>
              <a:buNone/>
            </a:pPr>
            <a:r>
              <a:rPr lang="en-US"/>
              <a:t>Pap smears for the early detection of cervical cancer and surgical intervention if necessary.</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99684"/>
                                        </p:tgtEl>
                                        <p:attrNameLst>
                                          <p:attrName>style.visibility</p:attrName>
                                        </p:attrNameLst>
                                      </p:cBhvr>
                                      <p:to>
                                        <p:strVal val="visible"/>
                                      </p:to>
                                    </p:set>
                                    <p:anim calcmode="lin" valueType="num">
                                      <p:cBhvr additive="base">
                                        <p:cTn id="7" dur="500" fill="hold"/>
                                        <p:tgtEl>
                                          <p:spTgt spid="199684"/>
                                        </p:tgtEl>
                                        <p:attrNameLst>
                                          <p:attrName>ppt_x</p:attrName>
                                        </p:attrNameLst>
                                      </p:cBhvr>
                                      <p:tavLst>
                                        <p:tav tm="0">
                                          <p:val>
                                            <p:strVal val="0-#ppt_w/2"/>
                                          </p:val>
                                        </p:tav>
                                        <p:tav tm="100000">
                                          <p:val>
                                            <p:strVal val="#ppt_x"/>
                                          </p:val>
                                        </p:tav>
                                      </p:tavLst>
                                    </p:anim>
                                    <p:anim calcmode="lin" valueType="num">
                                      <p:cBhvr additive="base">
                                        <p:cTn id="8" dur="500" fill="hold"/>
                                        <p:tgtEl>
                                          <p:spTgt spid="19968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99682"/>
                                        </p:tgtEl>
                                        <p:attrNameLst>
                                          <p:attrName>style.visibility</p:attrName>
                                        </p:attrNameLst>
                                      </p:cBhvr>
                                      <p:to>
                                        <p:strVal val="visible"/>
                                      </p:to>
                                    </p:set>
                                    <p:anim calcmode="lin" valueType="num">
                                      <p:cBhvr additive="base">
                                        <p:cTn id="11" dur="500" fill="hold"/>
                                        <p:tgtEl>
                                          <p:spTgt spid="199682"/>
                                        </p:tgtEl>
                                        <p:attrNameLst>
                                          <p:attrName>ppt_x</p:attrName>
                                        </p:attrNameLst>
                                      </p:cBhvr>
                                      <p:tavLst>
                                        <p:tav tm="0">
                                          <p:val>
                                            <p:strVal val="0-#ppt_w/2"/>
                                          </p:val>
                                        </p:tav>
                                        <p:tav tm="100000">
                                          <p:val>
                                            <p:strVal val="#ppt_x"/>
                                          </p:val>
                                        </p:tav>
                                      </p:tavLst>
                                    </p:anim>
                                    <p:anim calcmode="lin" valueType="num">
                                      <p:cBhvr additive="base">
                                        <p:cTn id="12" dur="500" fill="hold"/>
                                        <p:tgtEl>
                                          <p:spTgt spid="19968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199683">
                                            <p:txEl>
                                              <p:pRg st="0" end="0"/>
                                            </p:txEl>
                                          </p:spTgt>
                                        </p:tgtEl>
                                        <p:attrNameLst>
                                          <p:attrName>style.visibility</p:attrName>
                                        </p:attrNameLst>
                                      </p:cBhvr>
                                      <p:to>
                                        <p:strVal val="visible"/>
                                      </p:to>
                                    </p:set>
                                    <p:anim calcmode="lin" valueType="num">
                                      <p:cBhvr additive="base">
                                        <p:cTn id="16" dur="500" fill="hold"/>
                                        <p:tgtEl>
                                          <p:spTgt spid="199683">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99683">
                                            <p:txEl>
                                              <p:pRg st="0" end="0"/>
                                            </p:txEl>
                                          </p:spTgt>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199683">
                                            <p:txEl>
                                              <p:pRg st="1" end="1"/>
                                            </p:txEl>
                                          </p:spTgt>
                                        </p:tgtEl>
                                        <p:attrNameLst>
                                          <p:attrName>style.visibility</p:attrName>
                                        </p:attrNameLst>
                                      </p:cBhvr>
                                      <p:to>
                                        <p:strVal val="visible"/>
                                      </p:to>
                                    </p:set>
                                    <p:anim calcmode="lin" valueType="num">
                                      <p:cBhvr additive="base">
                                        <p:cTn id="21" dur="500" fill="hold"/>
                                        <p:tgtEl>
                                          <p:spTgt spid="199683">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99683">
                                            <p:txEl>
                                              <p:pRg st="1" end="1"/>
                                            </p:txEl>
                                          </p:spTgt>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199683">
                                            <p:txEl>
                                              <p:pRg st="2" end="2"/>
                                            </p:txEl>
                                          </p:spTgt>
                                        </p:tgtEl>
                                        <p:attrNameLst>
                                          <p:attrName>style.visibility</p:attrName>
                                        </p:attrNameLst>
                                      </p:cBhvr>
                                      <p:to>
                                        <p:strVal val="visible"/>
                                      </p:to>
                                    </p:set>
                                    <p:anim calcmode="lin" valueType="num">
                                      <p:cBhvr additive="base">
                                        <p:cTn id="26" dur="500" fill="hold"/>
                                        <p:tgtEl>
                                          <p:spTgt spid="19968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19968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684" grpId="0" animBg="1"/>
      <p:bldP spid="199682" grpId="0"/>
      <p:bldP spid="199683" grpId="0" build="p"/>
    </p:bld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0708" name="AutoShape 4"/>
          <p:cNvSpPr>
            <a:spLocks noChangeArrowheads="1"/>
          </p:cNvSpPr>
          <p:nvPr/>
        </p:nvSpPr>
        <p:spPr bwMode="auto">
          <a:xfrm>
            <a:off x="990600" y="228600"/>
            <a:ext cx="7086600" cy="1676400"/>
          </a:xfrm>
          <a:prstGeom prst="rightArrow">
            <a:avLst>
              <a:gd name="adj1" fmla="val 50000"/>
              <a:gd name="adj2" fmla="val 105682"/>
            </a:avLst>
          </a:prstGeom>
          <a:gradFill rotWithShape="1">
            <a:gsLst>
              <a:gs pos="0">
                <a:srgbClr val="FFEFD1"/>
              </a:gs>
              <a:gs pos="64999">
                <a:srgbClr val="F0EBD5"/>
              </a:gs>
              <a:gs pos="100000">
                <a:srgbClr val="D1C39F"/>
              </a:gs>
            </a:gsLst>
            <a:path path="rect">
              <a:fillToRect l="50000" t="50000" r="50000" b="50000"/>
            </a:path>
          </a:gradFill>
          <a:ln w="9525">
            <a:solidFill>
              <a:schemeClr val="tx1"/>
            </a:solidFill>
            <a:miter lim="800000"/>
            <a:headEnd/>
            <a:tailEnd/>
          </a:ln>
          <a:effectLst/>
        </p:spPr>
        <p:txBody>
          <a:bodyPr wrap="none" anchor="ctr"/>
          <a:lstStyle/>
          <a:p>
            <a:endParaRPr lang="en-GB"/>
          </a:p>
        </p:txBody>
      </p:sp>
      <p:sp>
        <p:nvSpPr>
          <p:cNvPr id="200706" name="Rectangle 2"/>
          <p:cNvSpPr>
            <a:spLocks noGrp="1" noChangeArrowheads="1"/>
          </p:cNvSpPr>
          <p:nvPr>
            <p:ph type="title"/>
          </p:nvPr>
        </p:nvSpPr>
        <p:spPr/>
        <p:txBody>
          <a:bodyPr/>
          <a:lstStyle/>
          <a:p>
            <a:r>
              <a:rPr lang="en-US">
                <a:solidFill>
                  <a:srgbClr val="000000"/>
                </a:solidFill>
                <a:effectLst>
                  <a:outerShdw blurRad="38100" dist="38100" dir="2700000" algn="tl">
                    <a:srgbClr val="FFFFFF"/>
                  </a:outerShdw>
                </a:effectLst>
              </a:rPr>
              <a:t>Tertiary Prevention</a:t>
            </a:r>
          </a:p>
        </p:txBody>
      </p:sp>
      <p:sp>
        <p:nvSpPr>
          <p:cNvPr id="200707" name="Rectangle 3"/>
          <p:cNvSpPr>
            <a:spLocks noGrp="1" noChangeArrowheads="1"/>
          </p:cNvSpPr>
          <p:nvPr>
            <p:ph type="body" idx="1"/>
          </p:nvPr>
        </p:nvSpPr>
        <p:spPr>
          <a:xfrm>
            <a:off x="457200" y="1981200"/>
            <a:ext cx="8686800" cy="4648200"/>
          </a:xfrm>
        </p:spPr>
        <p:txBody>
          <a:bodyPr/>
          <a:lstStyle/>
          <a:p>
            <a:pPr>
              <a:lnSpc>
                <a:spcPct val="90000"/>
              </a:lnSpc>
              <a:buFont typeface="Wingdings" pitchFamily="2" charset="2"/>
              <a:buNone/>
            </a:pPr>
            <a:r>
              <a:rPr lang="en-US" sz="2800"/>
              <a:t>This is applied in the period of pathogenesis and extends in the period of recovery. It aims at reducing impairments/disabilities and helping  patients to utilize the residual capacities maximally. </a:t>
            </a:r>
          </a:p>
          <a:p>
            <a:pPr>
              <a:lnSpc>
                <a:spcPct val="90000"/>
              </a:lnSpc>
              <a:buFont typeface="Wingdings" pitchFamily="2" charset="2"/>
              <a:buNone/>
            </a:pPr>
            <a:r>
              <a:rPr lang="en-US"/>
              <a:t>Example:</a:t>
            </a:r>
          </a:p>
          <a:p>
            <a:pPr>
              <a:lnSpc>
                <a:spcPct val="90000"/>
              </a:lnSpc>
              <a:buFont typeface="Wingdings" pitchFamily="2" charset="2"/>
              <a:buNone/>
            </a:pPr>
            <a:r>
              <a:rPr lang="en-US"/>
              <a:t>Shortly after the occurrence of hemiplegia secondary to stroke, bed care and physiotherapy are employed to prevent the development of decubitus  ulcers and flexion contractures.   </a:t>
            </a: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0708"/>
                                        </p:tgtEl>
                                        <p:attrNameLst>
                                          <p:attrName>style.visibility</p:attrName>
                                        </p:attrNameLst>
                                      </p:cBhvr>
                                      <p:to>
                                        <p:strVal val="visible"/>
                                      </p:to>
                                    </p:set>
                                    <p:anim calcmode="lin" valueType="num">
                                      <p:cBhvr additive="base">
                                        <p:cTn id="7" dur="500" fill="hold"/>
                                        <p:tgtEl>
                                          <p:spTgt spid="200708"/>
                                        </p:tgtEl>
                                        <p:attrNameLst>
                                          <p:attrName>ppt_x</p:attrName>
                                        </p:attrNameLst>
                                      </p:cBhvr>
                                      <p:tavLst>
                                        <p:tav tm="0">
                                          <p:val>
                                            <p:strVal val="0-#ppt_w/2"/>
                                          </p:val>
                                        </p:tav>
                                        <p:tav tm="100000">
                                          <p:val>
                                            <p:strVal val="#ppt_x"/>
                                          </p:val>
                                        </p:tav>
                                      </p:tavLst>
                                    </p:anim>
                                    <p:anim calcmode="lin" valueType="num">
                                      <p:cBhvr additive="base">
                                        <p:cTn id="8" dur="500" fill="hold"/>
                                        <p:tgtEl>
                                          <p:spTgt spid="20070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00706"/>
                                        </p:tgtEl>
                                        <p:attrNameLst>
                                          <p:attrName>style.visibility</p:attrName>
                                        </p:attrNameLst>
                                      </p:cBhvr>
                                      <p:to>
                                        <p:strVal val="visible"/>
                                      </p:to>
                                    </p:set>
                                    <p:anim calcmode="lin" valueType="num">
                                      <p:cBhvr additive="base">
                                        <p:cTn id="11" dur="500" fill="hold"/>
                                        <p:tgtEl>
                                          <p:spTgt spid="200706"/>
                                        </p:tgtEl>
                                        <p:attrNameLst>
                                          <p:attrName>ppt_x</p:attrName>
                                        </p:attrNameLst>
                                      </p:cBhvr>
                                      <p:tavLst>
                                        <p:tav tm="0">
                                          <p:val>
                                            <p:strVal val="0-#ppt_w/2"/>
                                          </p:val>
                                        </p:tav>
                                        <p:tav tm="100000">
                                          <p:val>
                                            <p:strVal val="#ppt_x"/>
                                          </p:val>
                                        </p:tav>
                                      </p:tavLst>
                                    </p:anim>
                                    <p:anim calcmode="lin" valueType="num">
                                      <p:cBhvr additive="base">
                                        <p:cTn id="12" dur="500" fill="hold"/>
                                        <p:tgtEl>
                                          <p:spTgt spid="20070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4" fill="hold" grpId="0" nodeType="afterEffect">
                                  <p:stCondLst>
                                    <p:cond delay="0"/>
                                  </p:stCondLst>
                                  <p:childTnLst>
                                    <p:set>
                                      <p:cBhvr>
                                        <p:cTn id="15" dur="1" fill="hold">
                                          <p:stCondLst>
                                            <p:cond delay="0"/>
                                          </p:stCondLst>
                                        </p:cTn>
                                        <p:tgtEl>
                                          <p:spTgt spid="200707">
                                            <p:txEl>
                                              <p:pRg st="0" end="0"/>
                                            </p:txEl>
                                          </p:spTgt>
                                        </p:tgtEl>
                                        <p:attrNameLst>
                                          <p:attrName>style.visibility</p:attrName>
                                        </p:attrNameLst>
                                      </p:cBhvr>
                                      <p:to>
                                        <p:strVal val="visible"/>
                                      </p:to>
                                    </p:set>
                                    <p:anim calcmode="lin" valueType="num">
                                      <p:cBhvr additive="base">
                                        <p:cTn id="16" dur="500" fill="hold"/>
                                        <p:tgtEl>
                                          <p:spTgt spid="200707">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200707">
                                            <p:txEl>
                                              <p:pRg st="0" end="0"/>
                                            </p:txEl>
                                          </p:spTgt>
                                        </p:tgtEl>
                                        <p:attrNameLst>
                                          <p:attrName>ppt_y</p:attrName>
                                        </p:attrNameLst>
                                      </p:cBhvr>
                                      <p:tavLst>
                                        <p:tav tm="0">
                                          <p:val>
                                            <p:strVal val="1+#ppt_h/2"/>
                                          </p:val>
                                        </p:tav>
                                        <p:tav tm="100000">
                                          <p:val>
                                            <p:strVal val="#ppt_y"/>
                                          </p:val>
                                        </p:tav>
                                      </p:tavLst>
                                    </p:anim>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200707">
                                            <p:txEl>
                                              <p:pRg st="1" end="1"/>
                                            </p:txEl>
                                          </p:spTgt>
                                        </p:tgtEl>
                                        <p:attrNameLst>
                                          <p:attrName>style.visibility</p:attrName>
                                        </p:attrNameLst>
                                      </p:cBhvr>
                                      <p:to>
                                        <p:strVal val="visible"/>
                                      </p:to>
                                    </p:set>
                                    <p:anim calcmode="lin" valueType="num">
                                      <p:cBhvr additive="base">
                                        <p:cTn id="21" dur="500" fill="hold"/>
                                        <p:tgtEl>
                                          <p:spTgt spid="200707">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00707">
                                            <p:txEl>
                                              <p:pRg st="1" end="1"/>
                                            </p:txEl>
                                          </p:spTgt>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200707">
                                            <p:txEl>
                                              <p:pRg st="2" end="2"/>
                                            </p:txEl>
                                          </p:spTgt>
                                        </p:tgtEl>
                                        <p:attrNameLst>
                                          <p:attrName>style.visibility</p:attrName>
                                        </p:attrNameLst>
                                      </p:cBhvr>
                                      <p:to>
                                        <p:strVal val="visible"/>
                                      </p:to>
                                    </p:set>
                                    <p:anim calcmode="lin" valueType="num">
                                      <p:cBhvr additive="base">
                                        <p:cTn id="26" dur="500" fill="hold"/>
                                        <p:tgtEl>
                                          <p:spTgt spid="200707">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20070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708" grpId="0" animBg="1"/>
      <p:bldP spid="200706" grpId="0"/>
      <p:bldP spid="200707"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482" name="Rectangle 2"/>
          <p:cNvSpPr>
            <a:spLocks noGrp="1" noChangeArrowheads="1"/>
          </p:cNvSpPr>
          <p:nvPr>
            <p:ph type="title"/>
          </p:nvPr>
        </p:nvSpPr>
        <p:spPr>
          <a:xfrm>
            <a:off x="381000" y="0"/>
            <a:ext cx="8229600" cy="914400"/>
          </a:xfrm>
        </p:spPr>
        <p:txBody>
          <a:bodyPr/>
          <a:lstStyle/>
          <a:p>
            <a:r>
              <a:rPr lang="en-US" sz="4000" u="sng"/>
              <a:t>Types of Disability</a:t>
            </a:r>
          </a:p>
        </p:txBody>
      </p:sp>
      <p:sp>
        <p:nvSpPr>
          <p:cNvPr id="276483" name="Rectangle 3"/>
          <p:cNvSpPr>
            <a:spLocks noGrp="1" noChangeArrowheads="1"/>
          </p:cNvSpPr>
          <p:nvPr>
            <p:ph type="body" idx="1"/>
          </p:nvPr>
        </p:nvSpPr>
        <p:spPr>
          <a:xfrm>
            <a:off x="0" y="914400"/>
            <a:ext cx="8915400" cy="5943600"/>
          </a:xfrm>
        </p:spPr>
        <p:txBody>
          <a:bodyPr/>
          <a:lstStyle/>
          <a:p>
            <a:pPr algn="just">
              <a:lnSpc>
                <a:spcPct val="90000"/>
              </a:lnSpc>
              <a:buFont typeface="Wingdings" pitchFamily="2" charset="2"/>
              <a:buNone/>
            </a:pPr>
            <a:r>
              <a:rPr lang="en-US" sz="2800"/>
              <a:t>	</a:t>
            </a:r>
            <a:r>
              <a:rPr lang="en-US" u="sng"/>
              <a:t>Impairment</a:t>
            </a:r>
            <a:r>
              <a:rPr lang="en-US" b="1"/>
              <a:t>:</a:t>
            </a:r>
          </a:p>
          <a:p>
            <a:pPr algn="just">
              <a:lnSpc>
                <a:spcPct val="90000"/>
              </a:lnSpc>
              <a:buFont typeface="Wingdings" pitchFamily="2" charset="2"/>
              <a:buNone/>
            </a:pPr>
            <a:r>
              <a:rPr lang="en-US" b="1"/>
              <a:t> </a:t>
            </a:r>
            <a:r>
              <a:rPr lang="en-US" sz="2800">
                <a:effectLst/>
              </a:rPr>
              <a:t>Any loss or abnormality of psychological, physiological or anatomical structure or function.</a:t>
            </a:r>
          </a:p>
          <a:p>
            <a:pPr algn="just">
              <a:lnSpc>
                <a:spcPct val="90000"/>
              </a:lnSpc>
              <a:buFont typeface="Wingdings" pitchFamily="2" charset="2"/>
              <a:buNone/>
            </a:pPr>
            <a:r>
              <a:rPr lang="en-US" sz="2800"/>
              <a:t>	</a:t>
            </a:r>
            <a:r>
              <a:rPr lang="en-US" u="sng"/>
              <a:t>Disability</a:t>
            </a:r>
            <a:r>
              <a:rPr lang="en-US" b="1"/>
              <a:t>:</a:t>
            </a:r>
            <a:r>
              <a:rPr lang="en-US" sz="2800"/>
              <a:t> </a:t>
            </a:r>
          </a:p>
          <a:p>
            <a:pPr algn="just">
              <a:lnSpc>
                <a:spcPct val="90000"/>
              </a:lnSpc>
              <a:buFont typeface="Wingdings" pitchFamily="2" charset="2"/>
              <a:buNone/>
            </a:pPr>
            <a:r>
              <a:rPr lang="en-US" sz="2800"/>
              <a:t>Any restriction or lack (resulting from an impairment) of ability to perform an activity in the manner or with in the range considered normal for a human being;</a:t>
            </a:r>
          </a:p>
          <a:p>
            <a:pPr algn="just">
              <a:lnSpc>
                <a:spcPct val="90000"/>
              </a:lnSpc>
              <a:buFont typeface="Wingdings" pitchFamily="2" charset="2"/>
              <a:buNone/>
            </a:pPr>
            <a:r>
              <a:rPr lang="en-US" sz="2800"/>
              <a:t>	</a:t>
            </a:r>
            <a:r>
              <a:rPr lang="en-US" u="sng"/>
              <a:t>Handicap</a:t>
            </a:r>
            <a:r>
              <a:rPr lang="en-US" b="1"/>
              <a:t>:</a:t>
            </a:r>
          </a:p>
          <a:p>
            <a:pPr algn="just">
              <a:lnSpc>
                <a:spcPct val="90000"/>
              </a:lnSpc>
              <a:buFont typeface="Wingdings" pitchFamily="2" charset="2"/>
              <a:buNone/>
            </a:pPr>
            <a:r>
              <a:rPr lang="en-US" sz="2800"/>
              <a:t> A disadvantage for a given individuals, resulting from an impairment or a disability, that limits or prevents the fulfillment of a role that is normal (depending on age, sex, and social and cultural factors) for that individual.</a:t>
            </a:r>
          </a:p>
        </p:txBody>
      </p:sp>
    </p:spTree>
  </p:cSld>
  <p:clrMapOvr>
    <a:masterClrMapping/>
  </p:clrMapOvr>
  <p:transition spd="slow">
    <p:strips dir="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sp>
        <p:nvSpPr>
          <p:cNvPr id="247812" name="AutoShape 4"/>
          <p:cNvSpPr>
            <a:spLocks noChangeArrowheads="1"/>
          </p:cNvSpPr>
          <p:nvPr/>
        </p:nvSpPr>
        <p:spPr bwMode="auto">
          <a:xfrm>
            <a:off x="304800" y="-76200"/>
            <a:ext cx="8229600" cy="3276600"/>
          </a:xfrm>
          <a:prstGeom prst="horizontalScroll">
            <a:avLst>
              <a:gd name="adj" fmla="val 1250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chemeClr val="tx1"/>
            </a:solidFill>
            <a:round/>
            <a:headEnd/>
            <a:tailEnd/>
          </a:ln>
          <a:effectLst/>
        </p:spPr>
        <p:txBody>
          <a:bodyPr wrap="none" anchor="ctr"/>
          <a:lstStyle/>
          <a:p>
            <a:endParaRPr lang="en-GB"/>
          </a:p>
        </p:txBody>
      </p:sp>
      <p:sp>
        <p:nvSpPr>
          <p:cNvPr id="247810" name="Rectangle 2"/>
          <p:cNvSpPr>
            <a:spLocks noGrp="1" noChangeArrowheads="1"/>
          </p:cNvSpPr>
          <p:nvPr>
            <p:ph type="title"/>
          </p:nvPr>
        </p:nvSpPr>
        <p:spPr>
          <a:xfrm>
            <a:off x="457200" y="304800"/>
            <a:ext cx="8305800" cy="2286000"/>
          </a:xfrm>
        </p:spPr>
        <p:txBody>
          <a:bodyPr/>
          <a:lstStyle/>
          <a:p>
            <a:r>
              <a:rPr lang="en-US" sz="3600" u="sng">
                <a:solidFill>
                  <a:srgbClr val="000000"/>
                </a:solidFill>
                <a:effectLst>
                  <a:outerShdw blurRad="38100" dist="38100" dir="2700000" algn="tl">
                    <a:srgbClr val="FFFFFF"/>
                  </a:outerShdw>
                </a:effectLst>
              </a:rPr>
              <a:t>A classification of Agent, Host, and Environmental Factors that determine the occurrence of diseases in human populations.</a:t>
            </a:r>
            <a:r>
              <a:rPr lang="en-US" sz="4000"/>
              <a:t> </a:t>
            </a:r>
          </a:p>
        </p:txBody>
      </p:sp>
      <p:sp>
        <p:nvSpPr>
          <p:cNvPr id="247811" name="Rectangle 3"/>
          <p:cNvSpPr>
            <a:spLocks noGrp="1" noChangeArrowheads="1"/>
          </p:cNvSpPr>
          <p:nvPr>
            <p:ph type="body" idx="1"/>
          </p:nvPr>
        </p:nvSpPr>
        <p:spPr>
          <a:xfrm>
            <a:off x="609600" y="3276600"/>
            <a:ext cx="8229600" cy="4114800"/>
          </a:xfrm>
        </p:spPr>
        <p:txBody>
          <a:bodyPr/>
          <a:lstStyle/>
          <a:p>
            <a:pPr marL="609600" indent="-609600">
              <a:buFont typeface="Wingdings" pitchFamily="2" charset="2"/>
              <a:buAutoNum type="arabicPeriod"/>
            </a:pPr>
            <a:r>
              <a:rPr lang="en-US"/>
              <a:t>Agents of Disease </a:t>
            </a:r>
            <a:r>
              <a:rPr lang="en-US" sz="2400"/>
              <a:t>(etiological Factors)</a:t>
            </a:r>
          </a:p>
          <a:p>
            <a:pPr marL="609600" indent="-609600">
              <a:buFont typeface="Wingdings" pitchFamily="2" charset="2"/>
              <a:buAutoNum type="arabicPeriod"/>
            </a:pPr>
            <a:r>
              <a:rPr lang="en-US"/>
              <a:t>Host factors </a:t>
            </a:r>
            <a:r>
              <a:rPr lang="en-US" sz="2400"/>
              <a:t>(Influence Exposure, Susceptibility, Or response to agents)</a:t>
            </a:r>
          </a:p>
          <a:p>
            <a:pPr marL="609600" indent="-609600">
              <a:buFont typeface="Wingdings" pitchFamily="2" charset="2"/>
              <a:buAutoNum type="arabicPeriod"/>
            </a:pPr>
            <a:r>
              <a:rPr lang="en-US"/>
              <a:t>Environmental Factors </a:t>
            </a:r>
            <a:r>
              <a:rPr lang="en-US" sz="2400"/>
              <a:t>(Influence Existence of the agent)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47810"/>
                                        </p:tgtEl>
                                        <p:attrNameLst>
                                          <p:attrName>style.visibility</p:attrName>
                                        </p:attrNameLst>
                                      </p:cBhvr>
                                      <p:to>
                                        <p:strVal val="visible"/>
                                      </p:to>
                                    </p:set>
                                    <p:animEffect transition="in" filter="randombar(horizontal)">
                                      <p:cBhvr>
                                        <p:cTn id="7" dur="600">
                                          <p:stCondLst>
                                            <p:cond delay="0"/>
                                          </p:stCondLst>
                                        </p:cTn>
                                        <p:tgtEl>
                                          <p:spTgt spid="247810"/>
                                        </p:tgtEl>
                                      </p:cBhvr>
                                    </p:animEffect>
                                  </p:childTnLst>
                                </p:cTn>
                              </p:par>
                            </p:childTnLst>
                          </p:cTn>
                        </p:par>
                        <p:par>
                          <p:cTn id="8" fill="hold">
                            <p:stCondLst>
                              <p:cond delay="600"/>
                            </p:stCondLst>
                            <p:childTnLst>
                              <p:par>
                                <p:cTn id="9" presetID="14" presetClass="entr" presetSubtype="10" fill="hold" grpId="0" nodeType="afterEffect">
                                  <p:stCondLst>
                                    <p:cond delay="0"/>
                                  </p:stCondLst>
                                  <p:childTnLst>
                                    <p:set>
                                      <p:cBhvr>
                                        <p:cTn id="10" dur="1" fill="hold">
                                          <p:stCondLst>
                                            <p:cond delay="0"/>
                                          </p:stCondLst>
                                        </p:cTn>
                                        <p:tgtEl>
                                          <p:spTgt spid="247811">
                                            <p:txEl>
                                              <p:pRg st="0" end="0"/>
                                            </p:txEl>
                                          </p:spTgt>
                                        </p:tgtEl>
                                        <p:attrNameLst>
                                          <p:attrName>style.visibility</p:attrName>
                                        </p:attrNameLst>
                                      </p:cBhvr>
                                      <p:to>
                                        <p:strVal val="visible"/>
                                      </p:to>
                                    </p:set>
                                    <p:animEffect transition="in" filter="randombar(horizontal)">
                                      <p:cBhvr>
                                        <p:cTn id="11" dur="500"/>
                                        <p:tgtEl>
                                          <p:spTgt spid="247811">
                                            <p:txEl>
                                              <p:pRg st="0" end="0"/>
                                            </p:txEl>
                                          </p:spTgt>
                                        </p:tgtEl>
                                      </p:cBhvr>
                                    </p:animEffect>
                                  </p:childTnLst>
                                </p:cTn>
                              </p:par>
                            </p:childTnLst>
                          </p:cTn>
                        </p:par>
                        <p:par>
                          <p:cTn id="12" fill="hold">
                            <p:stCondLst>
                              <p:cond delay="1100"/>
                            </p:stCondLst>
                            <p:childTnLst>
                              <p:par>
                                <p:cTn id="13" presetID="14" presetClass="entr" presetSubtype="10" fill="hold" grpId="0" nodeType="afterEffect">
                                  <p:stCondLst>
                                    <p:cond delay="0"/>
                                  </p:stCondLst>
                                  <p:childTnLst>
                                    <p:set>
                                      <p:cBhvr>
                                        <p:cTn id="14" dur="1" fill="hold">
                                          <p:stCondLst>
                                            <p:cond delay="0"/>
                                          </p:stCondLst>
                                        </p:cTn>
                                        <p:tgtEl>
                                          <p:spTgt spid="247811">
                                            <p:txEl>
                                              <p:pRg st="1" end="1"/>
                                            </p:txEl>
                                          </p:spTgt>
                                        </p:tgtEl>
                                        <p:attrNameLst>
                                          <p:attrName>style.visibility</p:attrName>
                                        </p:attrNameLst>
                                      </p:cBhvr>
                                      <p:to>
                                        <p:strVal val="visible"/>
                                      </p:to>
                                    </p:set>
                                    <p:animEffect transition="in" filter="randombar(horizontal)">
                                      <p:cBhvr>
                                        <p:cTn id="15" dur="500"/>
                                        <p:tgtEl>
                                          <p:spTgt spid="247811">
                                            <p:txEl>
                                              <p:pRg st="1" end="1"/>
                                            </p:txEl>
                                          </p:spTgt>
                                        </p:tgtEl>
                                      </p:cBhvr>
                                    </p:animEffect>
                                  </p:childTnLst>
                                </p:cTn>
                              </p:par>
                            </p:childTnLst>
                          </p:cTn>
                        </p:par>
                        <p:par>
                          <p:cTn id="16" fill="hold">
                            <p:stCondLst>
                              <p:cond delay="1600"/>
                            </p:stCondLst>
                            <p:childTnLst>
                              <p:par>
                                <p:cTn id="17" presetID="14" presetClass="entr" presetSubtype="10" fill="hold" grpId="0" nodeType="afterEffect">
                                  <p:stCondLst>
                                    <p:cond delay="0"/>
                                  </p:stCondLst>
                                  <p:childTnLst>
                                    <p:set>
                                      <p:cBhvr>
                                        <p:cTn id="18" dur="1" fill="hold">
                                          <p:stCondLst>
                                            <p:cond delay="0"/>
                                          </p:stCondLst>
                                        </p:cTn>
                                        <p:tgtEl>
                                          <p:spTgt spid="247811">
                                            <p:txEl>
                                              <p:pRg st="2" end="2"/>
                                            </p:txEl>
                                          </p:spTgt>
                                        </p:tgtEl>
                                        <p:attrNameLst>
                                          <p:attrName>style.visibility</p:attrName>
                                        </p:attrNameLst>
                                      </p:cBhvr>
                                      <p:to>
                                        <p:strVal val="visible"/>
                                      </p:to>
                                    </p:set>
                                    <p:animEffect transition="in" filter="randombar(horizontal)">
                                      <p:cBhvr>
                                        <p:cTn id="19" dur="500"/>
                                        <p:tgtEl>
                                          <p:spTgt spid="2478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0" grpId="0"/>
      <p:bldP spid="247811" grpId="0" build="p"/>
    </p:bld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8846" name="Line 14"/>
          <p:cNvSpPr>
            <a:spLocks noChangeShapeType="1"/>
          </p:cNvSpPr>
          <p:nvPr/>
        </p:nvSpPr>
        <p:spPr bwMode="auto">
          <a:xfrm flipH="1">
            <a:off x="2438400" y="4038600"/>
            <a:ext cx="609600" cy="152400"/>
          </a:xfrm>
          <a:prstGeom prst="line">
            <a:avLst/>
          </a:prstGeom>
          <a:noFill/>
          <a:ln w="9525">
            <a:solidFill>
              <a:srgbClr val="000000"/>
            </a:solidFill>
            <a:round/>
            <a:headEnd/>
            <a:tailEnd type="triangle" w="med" len="med"/>
          </a:ln>
          <a:effectLst/>
        </p:spPr>
        <p:txBody>
          <a:bodyPr anchor="ctr"/>
          <a:lstStyle/>
          <a:p>
            <a:endParaRPr lang="en-GB"/>
          </a:p>
        </p:txBody>
      </p:sp>
      <p:sp>
        <p:nvSpPr>
          <p:cNvPr id="248848" name="Line 16"/>
          <p:cNvSpPr>
            <a:spLocks noChangeShapeType="1"/>
          </p:cNvSpPr>
          <p:nvPr/>
        </p:nvSpPr>
        <p:spPr bwMode="auto">
          <a:xfrm>
            <a:off x="5943600" y="3810000"/>
            <a:ext cx="533400" cy="304800"/>
          </a:xfrm>
          <a:prstGeom prst="line">
            <a:avLst/>
          </a:prstGeom>
          <a:noFill/>
          <a:ln w="9525">
            <a:solidFill>
              <a:srgbClr val="000000"/>
            </a:solidFill>
            <a:round/>
            <a:headEnd/>
            <a:tailEnd type="triangle" w="med" len="med"/>
          </a:ln>
          <a:effectLst/>
        </p:spPr>
        <p:txBody>
          <a:bodyPr anchor="ctr"/>
          <a:lstStyle/>
          <a:p>
            <a:endParaRPr lang="en-GB"/>
          </a:p>
        </p:txBody>
      </p:sp>
      <p:sp>
        <p:nvSpPr>
          <p:cNvPr id="248842" name="Line 10"/>
          <p:cNvSpPr>
            <a:spLocks noChangeShapeType="1"/>
          </p:cNvSpPr>
          <p:nvPr/>
        </p:nvSpPr>
        <p:spPr bwMode="auto">
          <a:xfrm flipH="1" flipV="1">
            <a:off x="2667000" y="1981200"/>
            <a:ext cx="533400" cy="838200"/>
          </a:xfrm>
          <a:prstGeom prst="line">
            <a:avLst/>
          </a:prstGeom>
          <a:noFill/>
          <a:ln w="9525">
            <a:solidFill>
              <a:srgbClr val="000000"/>
            </a:solidFill>
            <a:round/>
            <a:headEnd/>
            <a:tailEnd type="triangle" w="med" len="med"/>
          </a:ln>
          <a:effectLst/>
        </p:spPr>
        <p:txBody>
          <a:bodyPr anchor="ctr"/>
          <a:lstStyle/>
          <a:p>
            <a:endParaRPr lang="en-GB"/>
          </a:p>
        </p:txBody>
      </p:sp>
      <p:sp>
        <p:nvSpPr>
          <p:cNvPr id="248836" name="Oval 4"/>
          <p:cNvSpPr>
            <a:spLocks noChangeArrowheads="1"/>
          </p:cNvSpPr>
          <p:nvPr/>
        </p:nvSpPr>
        <p:spPr bwMode="auto">
          <a:xfrm>
            <a:off x="2667000" y="2438400"/>
            <a:ext cx="3429000" cy="2209800"/>
          </a:xfrm>
          <a:prstGeom prst="ellipse">
            <a:avLst/>
          </a:prstGeom>
          <a:gradFill rotWithShape="1">
            <a:gsLst>
              <a:gs pos="0">
                <a:srgbClr val="825600"/>
              </a:gs>
              <a:gs pos="13000">
                <a:srgbClr val="FFA800">
                  <a:alpha val="87000"/>
                </a:srgbClr>
              </a:gs>
              <a:gs pos="28000">
                <a:srgbClr val="825600">
                  <a:alpha val="72000"/>
                </a:srgbClr>
              </a:gs>
              <a:gs pos="42999">
                <a:srgbClr val="FFA800">
                  <a:alpha val="57001"/>
                </a:srgbClr>
              </a:gs>
              <a:gs pos="58000">
                <a:srgbClr val="825600">
                  <a:alpha val="42000"/>
                </a:srgbClr>
              </a:gs>
              <a:gs pos="72000">
                <a:srgbClr val="FFA800">
                  <a:alpha val="28000"/>
                </a:srgbClr>
              </a:gs>
              <a:gs pos="87000">
                <a:srgbClr val="825600">
                  <a:alpha val="13000"/>
                </a:srgbClr>
              </a:gs>
              <a:gs pos="100000">
                <a:srgbClr val="FFA800">
                  <a:alpha val="0"/>
                </a:srgbClr>
              </a:gs>
            </a:gsLst>
            <a:path path="shape">
              <a:fillToRect l="50000" t="50000" r="50000" b="50000"/>
            </a:path>
          </a:gradFill>
          <a:ln w="9525">
            <a:solidFill>
              <a:schemeClr val="tx1"/>
            </a:solidFill>
            <a:round/>
            <a:headEnd/>
            <a:tailEnd/>
          </a:ln>
          <a:effectLst/>
        </p:spPr>
        <p:txBody>
          <a:bodyPr wrap="none" anchor="ctr"/>
          <a:lstStyle/>
          <a:p>
            <a:pPr algn="ctr"/>
            <a:r>
              <a:rPr lang="en-US" sz="2800">
                <a:solidFill>
                  <a:schemeClr val="tx2"/>
                </a:solidFill>
              </a:rPr>
              <a:t>Agents of Disease </a:t>
            </a:r>
          </a:p>
          <a:p>
            <a:pPr algn="ctr"/>
            <a:r>
              <a:rPr lang="en-US" sz="2800">
                <a:solidFill>
                  <a:schemeClr val="tx2"/>
                </a:solidFill>
              </a:rPr>
              <a:t>(etiological Factors)</a:t>
            </a:r>
          </a:p>
        </p:txBody>
      </p:sp>
      <p:sp>
        <p:nvSpPr>
          <p:cNvPr id="248837" name="Oval 5"/>
          <p:cNvSpPr>
            <a:spLocks noChangeArrowheads="1"/>
          </p:cNvSpPr>
          <p:nvPr/>
        </p:nvSpPr>
        <p:spPr bwMode="auto">
          <a:xfrm>
            <a:off x="381000" y="609600"/>
            <a:ext cx="2667000" cy="1600200"/>
          </a:xfrm>
          <a:prstGeom prst="ellipse">
            <a:avLst/>
          </a:prstGeom>
          <a:gradFill rotWithShape="1">
            <a:gsLst>
              <a:gs pos="0">
                <a:srgbClr val="FF8200"/>
              </a:gs>
              <a:gs pos="10001">
                <a:srgbClr val="FF0000"/>
              </a:gs>
              <a:gs pos="35001">
                <a:srgbClr val="BA0066"/>
              </a:gs>
              <a:gs pos="70000">
                <a:srgbClr val="66008F"/>
              </a:gs>
              <a:gs pos="100000">
                <a:srgbClr val="000082"/>
              </a:gs>
            </a:gsLst>
            <a:path path="shape">
              <a:fillToRect l="50000" t="50000" r="50000" b="50000"/>
            </a:path>
          </a:gradFill>
          <a:ln w="9525">
            <a:solidFill>
              <a:schemeClr val="tx1"/>
            </a:solidFill>
            <a:round/>
            <a:headEnd/>
            <a:tailEnd/>
          </a:ln>
          <a:effectLst/>
        </p:spPr>
        <p:txBody>
          <a:bodyPr wrap="none" anchor="ctr"/>
          <a:lstStyle/>
          <a:p>
            <a:pPr marL="457200" indent="-457200" algn="ctr"/>
            <a:r>
              <a:rPr lang="en-US"/>
              <a:t>Nutritive</a:t>
            </a:r>
          </a:p>
          <a:p>
            <a:pPr marL="457200" indent="-457200" algn="ctr"/>
            <a:r>
              <a:rPr lang="en-US"/>
              <a:t>Element</a:t>
            </a:r>
          </a:p>
        </p:txBody>
      </p:sp>
      <p:sp>
        <p:nvSpPr>
          <p:cNvPr id="248839" name="Oval 7"/>
          <p:cNvSpPr>
            <a:spLocks noChangeArrowheads="1"/>
          </p:cNvSpPr>
          <p:nvPr/>
        </p:nvSpPr>
        <p:spPr bwMode="auto">
          <a:xfrm>
            <a:off x="6096000" y="3886200"/>
            <a:ext cx="2667000" cy="1600200"/>
          </a:xfrm>
          <a:prstGeom prst="ellipse">
            <a:avLst/>
          </a:prstGeom>
          <a:gradFill rotWithShape="1">
            <a:gsLst>
              <a:gs pos="0">
                <a:srgbClr val="DDEBCF"/>
              </a:gs>
              <a:gs pos="50000">
                <a:srgbClr val="9CB86E"/>
              </a:gs>
              <a:gs pos="100000">
                <a:srgbClr val="156B13"/>
              </a:gs>
            </a:gsLst>
            <a:path path="shape">
              <a:fillToRect l="50000" t="50000" r="50000" b="50000"/>
            </a:path>
          </a:gradFill>
          <a:ln w="9525">
            <a:solidFill>
              <a:schemeClr val="tx1"/>
            </a:solidFill>
            <a:round/>
            <a:headEnd/>
            <a:tailEnd/>
          </a:ln>
          <a:effectLst/>
        </p:spPr>
        <p:txBody>
          <a:bodyPr wrap="none" anchor="ctr"/>
          <a:lstStyle/>
          <a:p>
            <a:pPr algn="ctr"/>
            <a:r>
              <a:rPr lang="en-US">
                <a:solidFill>
                  <a:srgbClr val="000000"/>
                </a:solidFill>
              </a:rPr>
              <a:t>Infectious</a:t>
            </a:r>
          </a:p>
          <a:p>
            <a:pPr algn="ctr"/>
            <a:r>
              <a:rPr lang="en-US">
                <a:solidFill>
                  <a:srgbClr val="000000"/>
                </a:solidFill>
              </a:rPr>
              <a:t>agents</a:t>
            </a:r>
          </a:p>
        </p:txBody>
      </p:sp>
      <p:sp>
        <p:nvSpPr>
          <p:cNvPr id="248840" name="Oval 8"/>
          <p:cNvSpPr>
            <a:spLocks noChangeArrowheads="1"/>
          </p:cNvSpPr>
          <p:nvPr/>
        </p:nvSpPr>
        <p:spPr bwMode="auto">
          <a:xfrm>
            <a:off x="152400" y="3962400"/>
            <a:ext cx="2667000" cy="1600200"/>
          </a:xfrm>
          <a:prstGeom prst="ellipse">
            <a:avLst/>
          </a:prstGeom>
          <a:gradFill rotWithShape="1">
            <a:gsLst>
              <a:gs pos="0">
                <a:srgbClr val="55261C"/>
              </a:gs>
              <a:gs pos="3000">
                <a:srgbClr val="EBDAD4"/>
              </a:gs>
              <a:gs pos="14499">
                <a:srgbClr val="C0524E"/>
              </a:gs>
              <a:gs pos="21000">
                <a:srgbClr val="80302D"/>
              </a:gs>
              <a:gs pos="22000">
                <a:srgbClr val="9C6563"/>
              </a:gs>
              <a:gs pos="24000">
                <a:srgbClr val="FFFFFF"/>
              </a:gs>
              <a:gs pos="39500">
                <a:srgbClr val="83A7C3"/>
              </a:gs>
              <a:gs pos="43500">
                <a:srgbClr val="768FB9"/>
              </a:gs>
              <a:gs pos="46000">
                <a:srgbClr val="83A7C3"/>
              </a:gs>
              <a:gs pos="50000">
                <a:srgbClr val="DCEBF5"/>
              </a:gs>
              <a:gs pos="54000">
                <a:srgbClr val="83A7C3"/>
              </a:gs>
              <a:gs pos="56500">
                <a:srgbClr val="768FB9"/>
              </a:gs>
              <a:gs pos="60501">
                <a:srgbClr val="83A7C3"/>
              </a:gs>
              <a:gs pos="76000">
                <a:srgbClr val="FFFFFF"/>
              </a:gs>
              <a:gs pos="78000">
                <a:srgbClr val="9C6563"/>
              </a:gs>
              <a:gs pos="79000">
                <a:srgbClr val="80302D"/>
              </a:gs>
              <a:gs pos="85501">
                <a:srgbClr val="C0524E"/>
              </a:gs>
              <a:gs pos="97000">
                <a:srgbClr val="EBDAD4"/>
              </a:gs>
              <a:gs pos="100000">
                <a:srgbClr val="55261C"/>
              </a:gs>
            </a:gsLst>
            <a:lin ang="5400000" scaled="1"/>
          </a:gradFill>
          <a:ln w="9525">
            <a:solidFill>
              <a:schemeClr val="tx1"/>
            </a:solidFill>
            <a:round/>
            <a:headEnd/>
            <a:tailEnd/>
          </a:ln>
          <a:effectLst/>
        </p:spPr>
        <p:txBody>
          <a:bodyPr wrap="none" anchor="ctr"/>
          <a:lstStyle/>
          <a:p>
            <a:pPr algn="ctr"/>
            <a:r>
              <a:rPr lang="en-US">
                <a:solidFill>
                  <a:srgbClr val="000000"/>
                </a:solidFill>
              </a:rPr>
              <a:t>Physical</a:t>
            </a:r>
          </a:p>
          <a:p>
            <a:pPr algn="ctr"/>
            <a:r>
              <a:rPr lang="en-US">
                <a:solidFill>
                  <a:srgbClr val="000000"/>
                </a:solidFill>
              </a:rPr>
              <a:t>agents</a:t>
            </a:r>
          </a:p>
        </p:txBody>
      </p:sp>
      <p:sp>
        <p:nvSpPr>
          <p:cNvPr id="248841" name="Oval 9"/>
          <p:cNvSpPr>
            <a:spLocks noChangeArrowheads="1"/>
          </p:cNvSpPr>
          <p:nvPr/>
        </p:nvSpPr>
        <p:spPr bwMode="auto">
          <a:xfrm>
            <a:off x="5943600" y="609600"/>
            <a:ext cx="2667000" cy="1600200"/>
          </a:xfrm>
          <a:prstGeom prst="ellipse">
            <a:avLst/>
          </a:prstGeom>
          <a:gradFill rotWithShape="1">
            <a:gsLst>
              <a:gs pos="0">
                <a:srgbClr val="000000"/>
              </a:gs>
              <a:gs pos="20000">
                <a:srgbClr val="000040"/>
              </a:gs>
              <a:gs pos="50000">
                <a:srgbClr val="400040"/>
              </a:gs>
              <a:gs pos="75000">
                <a:srgbClr val="8F0040"/>
              </a:gs>
              <a:gs pos="89999">
                <a:srgbClr val="F27300"/>
              </a:gs>
              <a:gs pos="100000">
                <a:srgbClr val="FFBF00"/>
              </a:gs>
            </a:gsLst>
            <a:path path="shape">
              <a:fillToRect l="50000" t="50000" r="50000" b="50000"/>
            </a:path>
          </a:gradFill>
          <a:ln w="9525">
            <a:solidFill>
              <a:schemeClr val="tx1"/>
            </a:solidFill>
            <a:round/>
            <a:headEnd/>
            <a:tailEnd/>
          </a:ln>
          <a:effectLst/>
        </p:spPr>
        <p:txBody>
          <a:bodyPr wrap="none" anchor="ctr"/>
          <a:lstStyle/>
          <a:p>
            <a:pPr algn="ctr"/>
            <a:r>
              <a:rPr lang="en-US"/>
              <a:t>Chemical </a:t>
            </a:r>
          </a:p>
          <a:p>
            <a:pPr algn="ctr"/>
            <a:r>
              <a:rPr lang="en-US"/>
              <a:t>agents</a:t>
            </a:r>
          </a:p>
        </p:txBody>
      </p:sp>
      <p:sp>
        <p:nvSpPr>
          <p:cNvPr id="248843" name="Text Box 11"/>
          <p:cNvSpPr txBox="1">
            <a:spLocks noChangeArrowheads="1"/>
          </p:cNvSpPr>
          <p:nvPr/>
        </p:nvSpPr>
        <p:spPr bwMode="auto">
          <a:xfrm>
            <a:off x="3032125" y="2014538"/>
            <a:ext cx="350838" cy="457200"/>
          </a:xfrm>
          <a:prstGeom prst="rect">
            <a:avLst/>
          </a:prstGeom>
          <a:noFill/>
          <a:ln w="9525">
            <a:noFill/>
            <a:miter lim="800000"/>
            <a:headEnd/>
            <a:tailEnd/>
          </a:ln>
          <a:effectLst/>
        </p:spPr>
        <p:txBody>
          <a:bodyPr wrap="none">
            <a:spAutoFit/>
          </a:bodyPr>
          <a:lstStyle/>
          <a:p>
            <a:r>
              <a:rPr lang="en-US"/>
              <a:t>1</a:t>
            </a:r>
          </a:p>
        </p:txBody>
      </p:sp>
      <p:sp>
        <p:nvSpPr>
          <p:cNvPr id="248844" name="Line 12"/>
          <p:cNvSpPr>
            <a:spLocks noChangeShapeType="1"/>
          </p:cNvSpPr>
          <p:nvPr/>
        </p:nvSpPr>
        <p:spPr bwMode="auto">
          <a:xfrm flipV="1">
            <a:off x="5638800" y="2057400"/>
            <a:ext cx="914400" cy="762000"/>
          </a:xfrm>
          <a:prstGeom prst="line">
            <a:avLst/>
          </a:prstGeom>
          <a:noFill/>
          <a:ln w="9525">
            <a:solidFill>
              <a:srgbClr val="000000"/>
            </a:solidFill>
            <a:round/>
            <a:headEnd/>
            <a:tailEnd type="triangle" w="med" len="med"/>
          </a:ln>
          <a:effectLst/>
        </p:spPr>
        <p:txBody>
          <a:bodyPr anchor="ctr"/>
          <a:lstStyle/>
          <a:p>
            <a:endParaRPr lang="en-GB"/>
          </a:p>
        </p:txBody>
      </p:sp>
      <p:sp>
        <p:nvSpPr>
          <p:cNvPr id="248845" name="Text Box 13"/>
          <p:cNvSpPr txBox="1">
            <a:spLocks noChangeArrowheads="1"/>
          </p:cNvSpPr>
          <p:nvPr/>
        </p:nvSpPr>
        <p:spPr bwMode="auto">
          <a:xfrm>
            <a:off x="5775325" y="2014538"/>
            <a:ext cx="350838" cy="457200"/>
          </a:xfrm>
          <a:prstGeom prst="rect">
            <a:avLst/>
          </a:prstGeom>
          <a:noFill/>
          <a:ln w="9525">
            <a:noFill/>
            <a:miter lim="800000"/>
            <a:headEnd/>
            <a:tailEnd/>
          </a:ln>
          <a:effectLst/>
        </p:spPr>
        <p:txBody>
          <a:bodyPr wrap="none">
            <a:spAutoFit/>
          </a:bodyPr>
          <a:lstStyle/>
          <a:p>
            <a:r>
              <a:rPr lang="en-US"/>
              <a:t>2</a:t>
            </a:r>
          </a:p>
        </p:txBody>
      </p:sp>
      <p:sp>
        <p:nvSpPr>
          <p:cNvPr id="248847" name="Text Box 15"/>
          <p:cNvSpPr txBox="1">
            <a:spLocks noChangeArrowheads="1"/>
          </p:cNvSpPr>
          <p:nvPr/>
        </p:nvSpPr>
        <p:spPr bwMode="auto">
          <a:xfrm>
            <a:off x="2925763" y="4343400"/>
            <a:ext cx="350837" cy="457200"/>
          </a:xfrm>
          <a:prstGeom prst="rect">
            <a:avLst/>
          </a:prstGeom>
          <a:noFill/>
          <a:ln w="9525">
            <a:noFill/>
            <a:miter lim="800000"/>
            <a:headEnd/>
            <a:tailEnd/>
          </a:ln>
          <a:effectLst/>
        </p:spPr>
        <p:txBody>
          <a:bodyPr wrap="none">
            <a:spAutoFit/>
          </a:bodyPr>
          <a:lstStyle/>
          <a:p>
            <a:r>
              <a:rPr lang="en-US"/>
              <a:t>3</a:t>
            </a:r>
          </a:p>
        </p:txBody>
      </p:sp>
      <p:sp>
        <p:nvSpPr>
          <p:cNvPr id="248849" name="Text Box 17"/>
          <p:cNvSpPr txBox="1">
            <a:spLocks noChangeArrowheads="1"/>
          </p:cNvSpPr>
          <p:nvPr/>
        </p:nvSpPr>
        <p:spPr bwMode="auto">
          <a:xfrm>
            <a:off x="4419600" y="4648200"/>
            <a:ext cx="350838" cy="457200"/>
          </a:xfrm>
          <a:prstGeom prst="rect">
            <a:avLst/>
          </a:prstGeom>
          <a:noFill/>
          <a:ln w="9525">
            <a:noFill/>
            <a:miter lim="800000"/>
            <a:headEnd/>
            <a:tailEnd/>
          </a:ln>
          <a:effectLst/>
        </p:spPr>
        <p:txBody>
          <a:bodyPr wrap="none">
            <a:spAutoFit/>
          </a:bodyPr>
          <a:lstStyle/>
          <a:p>
            <a:r>
              <a:rPr lang="en-US"/>
              <a:t>4</a:t>
            </a:r>
          </a:p>
        </p:txBody>
      </p:sp>
      <p:sp>
        <p:nvSpPr>
          <p:cNvPr id="248850" name="Oval 18"/>
          <p:cNvSpPr>
            <a:spLocks noChangeArrowheads="1"/>
          </p:cNvSpPr>
          <p:nvPr/>
        </p:nvSpPr>
        <p:spPr bwMode="auto">
          <a:xfrm>
            <a:off x="3048000" y="5181600"/>
            <a:ext cx="2667000" cy="1600200"/>
          </a:xfrm>
          <a:prstGeom prst="ellipse">
            <a:avLst/>
          </a:prstGeom>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gradFill>
          <a:ln w="9525">
            <a:solidFill>
              <a:schemeClr val="tx1"/>
            </a:solidFill>
            <a:round/>
            <a:headEnd/>
            <a:tailEnd/>
          </a:ln>
          <a:effectLst/>
        </p:spPr>
        <p:txBody>
          <a:bodyPr wrap="none" anchor="ctr"/>
          <a:lstStyle/>
          <a:p>
            <a:pPr algn="ctr"/>
            <a:r>
              <a:rPr lang="en-US">
                <a:solidFill>
                  <a:srgbClr val="000000"/>
                </a:solidFill>
              </a:rPr>
              <a:t>Mechanical</a:t>
            </a:r>
          </a:p>
          <a:p>
            <a:pPr algn="ctr"/>
            <a:r>
              <a:rPr lang="en-US">
                <a:solidFill>
                  <a:srgbClr val="000000"/>
                </a:solidFill>
              </a:rPr>
              <a:t>agents</a:t>
            </a:r>
          </a:p>
        </p:txBody>
      </p:sp>
      <p:sp>
        <p:nvSpPr>
          <p:cNvPr id="248851" name="Line 19"/>
          <p:cNvSpPr>
            <a:spLocks noChangeShapeType="1"/>
          </p:cNvSpPr>
          <p:nvPr/>
        </p:nvSpPr>
        <p:spPr bwMode="auto">
          <a:xfrm>
            <a:off x="4343400" y="4648200"/>
            <a:ext cx="0" cy="533400"/>
          </a:xfrm>
          <a:prstGeom prst="line">
            <a:avLst/>
          </a:prstGeom>
          <a:noFill/>
          <a:ln w="9525">
            <a:solidFill>
              <a:srgbClr val="000000"/>
            </a:solidFill>
            <a:round/>
            <a:headEnd/>
            <a:tailEnd type="triangle" w="med" len="med"/>
          </a:ln>
          <a:effectLst/>
        </p:spPr>
        <p:txBody>
          <a:bodyPr anchor="ctr"/>
          <a:lstStyle/>
          <a:p>
            <a:endParaRPr lang="en-GB"/>
          </a:p>
        </p:txBody>
      </p:sp>
      <p:sp>
        <p:nvSpPr>
          <p:cNvPr id="248852" name="Text Box 20"/>
          <p:cNvSpPr txBox="1">
            <a:spLocks noChangeArrowheads="1"/>
          </p:cNvSpPr>
          <p:nvPr/>
        </p:nvSpPr>
        <p:spPr bwMode="auto">
          <a:xfrm>
            <a:off x="6232525" y="3386138"/>
            <a:ext cx="350838" cy="457200"/>
          </a:xfrm>
          <a:prstGeom prst="rect">
            <a:avLst/>
          </a:prstGeom>
          <a:noFill/>
          <a:ln w="9525">
            <a:noFill/>
            <a:miter lim="800000"/>
            <a:headEnd/>
            <a:tailEnd/>
          </a:ln>
          <a:effectLst/>
        </p:spPr>
        <p:txBody>
          <a:bodyPr wrap="none">
            <a:spAutoFit/>
          </a:bodyPr>
          <a:lstStyle/>
          <a:p>
            <a:r>
              <a:rPr lang="en-US"/>
              <a:t>5</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248836"/>
                                        </p:tgtEl>
                                        <p:attrNameLst>
                                          <p:attrName>style.visibility</p:attrName>
                                        </p:attrNameLst>
                                      </p:cBhvr>
                                      <p:to>
                                        <p:strVal val="visible"/>
                                      </p:to>
                                    </p:set>
                                    <p:animEffect transition="in" filter="diamond(in)">
                                      <p:cBhvr>
                                        <p:cTn id="7" dur="500"/>
                                        <p:tgtEl>
                                          <p:spTgt spid="248836"/>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248843"/>
                                        </p:tgtEl>
                                        <p:attrNameLst>
                                          <p:attrName>style.visibility</p:attrName>
                                        </p:attrNameLst>
                                      </p:cBhvr>
                                      <p:to>
                                        <p:strVal val="visible"/>
                                      </p:to>
                                    </p:set>
                                    <p:animEffect transition="in" filter="checkerboard(across)">
                                      <p:cBhvr>
                                        <p:cTn id="11" dur="500"/>
                                        <p:tgtEl>
                                          <p:spTgt spid="248843"/>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48842"/>
                                        </p:tgtEl>
                                        <p:attrNameLst>
                                          <p:attrName>style.visibility</p:attrName>
                                        </p:attrNameLst>
                                      </p:cBhvr>
                                      <p:to>
                                        <p:strVal val="visible"/>
                                      </p:to>
                                    </p:set>
                                    <p:animEffect transition="in" filter="wipe(down)">
                                      <p:cBhvr>
                                        <p:cTn id="15" dur="500"/>
                                        <p:tgtEl>
                                          <p:spTgt spid="248842"/>
                                        </p:tgtEl>
                                      </p:cBhvr>
                                    </p:animEffect>
                                  </p:childTnLst>
                                </p:cTn>
                              </p:par>
                            </p:childTnLst>
                          </p:cTn>
                        </p:par>
                        <p:par>
                          <p:cTn id="16" fill="hold">
                            <p:stCondLst>
                              <p:cond delay="1500"/>
                            </p:stCondLst>
                            <p:childTnLst>
                              <p:par>
                                <p:cTn id="17" presetID="20" presetClass="entr" presetSubtype="0" fill="hold" grpId="0" nodeType="afterEffect">
                                  <p:stCondLst>
                                    <p:cond delay="0"/>
                                  </p:stCondLst>
                                  <p:childTnLst>
                                    <p:set>
                                      <p:cBhvr>
                                        <p:cTn id="18" dur="1" fill="hold">
                                          <p:stCondLst>
                                            <p:cond delay="0"/>
                                          </p:stCondLst>
                                        </p:cTn>
                                        <p:tgtEl>
                                          <p:spTgt spid="248837"/>
                                        </p:tgtEl>
                                        <p:attrNameLst>
                                          <p:attrName>style.visibility</p:attrName>
                                        </p:attrNameLst>
                                      </p:cBhvr>
                                      <p:to>
                                        <p:strVal val="visible"/>
                                      </p:to>
                                    </p:set>
                                    <p:animEffect transition="in" filter="wedge">
                                      <p:cBhvr>
                                        <p:cTn id="19" dur="500"/>
                                        <p:tgtEl>
                                          <p:spTgt spid="248837"/>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48844"/>
                                        </p:tgtEl>
                                        <p:attrNameLst>
                                          <p:attrName>style.visibility</p:attrName>
                                        </p:attrNameLst>
                                      </p:cBhvr>
                                      <p:to>
                                        <p:strVal val="visible"/>
                                      </p:to>
                                    </p:set>
                                    <p:animEffect transition="in" filter="wipe(down)">
                                      <p:cBhvr>
                                        <p:cTn id="23" dur="500"/>
                                        <p:tgtEl>
                                          <p:spTgt spid="248844"/>
                                        </p:tgtEl>
                                      </p:cBhvr>
                                    </p:animEffect>
                                  </p:childTnLst>
                                </p:cTn>
                              </p:par>
                            </p:childTnLst>
                          </p:cTn>
                        </p:par>
                        <p:par>
                          <p:cTn id="24" fill="hold">
                            <p:stCondLst>
                              <p:cond delay="2500"/>
                            </p:stCondLst>
                            <p:childTnLst>
                              <p:par>
                                <p:cTn id="25" presetID="5" presetClass="entr" presetSubtype="10" fill="hold" grpId="0" nodeType="afterEffect">
                                  <p:stCondLst>
                                    <p:cond delay="0"/>
                                  </p:stCondLst>
                                  <p:childTnLst>
                                    <p:set>
                                      <p:cBhvr>
                                        <p:cTn id="26" dur="1" fill="hold">
                                          <p:stCondLst>
                                            <p:cond delay="0"/>
                                          </p:stCondLst>
                                        </p:cTn>
                                        <p:tgtEl>
                                          <p:spTgt spid="248845"/>
                                        </p:tgtEl>
                                        <p:attrNameLst>
                                          <p:attrName>style.visibility</p:attrName>
                                        </p:attrNameLst>
                                      </p:cBhvr>
                                      <p:to>
                                        <p:strVal val="visible"/>
                                      </p:to>
                                    </p:set>
                                    <p:animEffect transition="in" filter="checkerboard(across)">
                                      <p:cBhvr>
                                        <p:cTn id="27" dur="500"/>
                                        <p:tgtEl>
                                          <p:spTgt spid="248845"/>
                                        </p:tgtEl>
                                      </p:cBhvr>
                                    </p:animEffect>
                                  </p:childTnLst>
                                </p:cTn>
                              </p:par>
                            </p:childTnLst>
                          </p:cTn>
                        </p:par>
                        <p:par>
                          <p:cTn id="28" fill="hold">
                            <p:stCondLst>
                              <p:cond delay="3000"/>
                            </p:stCondLst>
                            <p:childTnLst>
                              <p:par>
                                <p:cTn id="29" presetID="13" presetClass="entr" presetSubtype="16" fill="hold" grpId="0" nodeType="afterEffect">
                                  <p:stCondLst>
                                    <p:cond delay="0"/>
                                  </p:stCondLst>
                                  <p:childTnLst>
                                    <p:set>
                                      <p:cBhvr>
                                        <p:cTn id="30" dur="1" fill="hold">
                                          <p:stCondLst>
                                            <p:cond delay="0"/>
                                          </p:stCondLst>
                                        </p:cTn>
                                        <p:tgtEl>
                                          <p:spTgt spid="248841"/>
                                        </p:tgtEl>
                                        <p:attrNameLst>
                                          <p:attrName>style.visibility</p:attrName>
                                        </p:attrNameLst>
                                      </p:cBhvr>
                                      <p:to>
                                        <p:strVal val="visible"/>
                                      </p:to>
                                    </p:set>
                                    <p:animEffect transition="in" filter="plus(in)">
                                      <p:cBhvr>
                                        <p:cTn id="31" dur="500"/>
                                        <p:tgtEl>
                                          <p:spTgt spid="248841"/>
                                        </p:tgtEl>
                                      </p:cBhvr>
                                    </p:animEffect>
                                  </p:childTnLst>
                                </p:cTn>
                              </p:par>
                            </p:childTnLst>
                          </p:cTn>
                        </p:par>
                        <p:par>
                          <p:cTn id="32" fill="hold">
                            <p:stCondLst>
                              <p:cond delay="3500"/>
                            </p:stCondLst>
                            <p:childTnLst>
                              <p:par>
                                <p:cTn id="33" presetID="22" presetClass="entr" presetSubtype="2" fill="hold" grpId="0" nodeType="afterEffect">
                                  <p:stCondLst>
                                    <p:cond delay="0"/>
                                  </p:stCondLst>
                                  <p:childTnLst>
                                    <p:set>
                                      <p:cBhvr>
                                        <p:cTn id="34" dur="1" fill="hold">
                                          <p:stCondLst>
                                            <p:cond delay="0"/>
                                          </p:stCondLst>
                                        </p:cTn>
                                        <p:tgtEl>
                                          <p:spTgt spid="248846"/>
                                        </p:tgtEl>
                                        <p:attrNameLst>
                                          <p:attrName>style.visibility</p:attrName>
                                        </p:attrNameLst>
                                      </p:cBhvr>
                                      <p:to>
                                        <p:strVal val="visible"/>
                                      </p:to>
                                    </p:set>
                                    <p:animEffect transition="in" filter="wipe(right)">
                                      <p:cBhvr>
                                        <p:cTn id="35" dur="500"/>
                                        <p:tgtEl>
                                          <p:spTgt spid="248846"/>
                                        </p:tgtEl>
                                      </p:cBhvr>
                                    </p:animEffect>
                                  </p:childTnLst>
                                </p:cTn>
                              </p:par>
                            </p:childTnLst>
                          </p:cTn>
                        </p:par>
                        <p:par>
                          <p:cTn id="36" fill="hold">
                            <p:stCondLst>
                              <p:cond delay="4000"/>
                            </p:stCondLst>
                            <p:childTnLst>
                              <p:par>
                                <p:cTn id="37" presetID="5" presetClass="entr" presetSubtype="10" fill="hold" grpId="0" nodeType="afterEffect">
                                  <p:stCondLst>
                                    <p:cond delay="0"/>
                                  </p:stCondLst>
                                  <p:childTnLst>
                                    <p:set>
                                      <p:cBhvr>
                                        <p:cTn id="38" dur="1" fill="hold">
                                          <p:stCondLst>
                                            <p:cond delay="0"/>
                                          </p:stCondLst>
                                        </p:cTn>
                                        <p:tgtEl>
                                          <p:spTgt spid="248847"/>
                                        </p:tgtEl>
                                        <p:attrNameLst>
                                          <p:attrName>style.visibility</p:attrName>
                                        </p:attrNameLst>
                                      </p:cBhvr>
                                      <p:to>
                                        <p:strVal val="visible"/>
                                      </p:to>
                                    </p:set>
                                    <p:animEffect transition="in" filter="checkerboard(across)">
                                      <p:cBhvr>
                                        <p:cTn id="39" dur="500"/>
                                        <p:tgtEl>
                                          <p:spTgt spid="248847"/>
                                        </p:tgtEl>
                                      </p:cBhvr>
                                    </p:animEffect>
                                  </p:childTnLst>
                                </p:cTn>
                              </p:par>
                            </p:childTnLst>
                          </p:cTn>
                        </p:par>
                        <p:par>
                          <p:cTn id="40" fill="hold">
                            <p:stCondLst>
                              <p:cond delay="4500"/>
                            </p:stCondLst>
                            <p:childTnLst>
                              <p:par>
                                <p:cTn id="41" presetID="9" presetClass="entr" presetSubtype="0" fill="hold" grpId="0" nodeType="afterEffect">
                                  <p:stCondLst>
                                    <p:cond delay="0"/>
                                  </p:stCondLst>
                                  <p:childTnLst>
                                    <p:set>
                                      <p:cBhvr>
                                        <p:cTn id="42" dur="1" fill="hold">
                                          <p:stCondLst>
                                            <p:cond delay="0"/>
                                          </p:stCondLst>
                                        </p:cTn>
                                        <p:tgtEl>
                                          <p:spTgt spid="248840"/>
                                        </p:tgtEl>
                                        <p:attrNameLst>
                                          <p:attrName>style.visibility</p:attrName>
                                        </p:attrNameLst>
                                      </p:cBhvr>
                                      <p:to>
                                        <p:strVal val="visible"/>
                                      </p:to>
                                    </p:set>
                                    <p:animEffect transition="in" filter="dissolve">
                                      <p:cBhvr>
                                        <p:cTn id="43" dur="500"/>
                                        <p:tgtEl>
                                          <p:spTgt spid="248840"/>
                                        </p:tgtEl>
                                      </p:cBhvr>
                                    </p:animEffect>
                                  </p:childTnLst>
                                </p:cTn>
                              </p:par>
                            </p:childTnLst>
                          </p:cTn>
                        </p:par>
                        <p:par>
                          <p:cTn id="44" fill="hold">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248851"/>
                                        </p:tgtEl>
                                        <p:attrNameLst>
                                          <p:attrName>style.visibility</p:attrName>
                                        </p:attrNameLst>
                                      </p:cBhvr>
                                      <p:to>
                                        <p:strVal val="visible"/>
                                      </p:to>
                                    </p:set>
                                    <p:animEffect transition="in" filter="wipe(up)">
                                      <p:cBhvr>
                                        <p:cTn id="47" dur="500"/>
                                        <p:tgtEl>
                                          <p:spTgt spid="248851"/>
                                        </p:tgtEl>
                                      </p:cBhvr>
                                    </p:animEffect>
                                  </p:childTnLst>
                                </p:cTn>
                              </p:par>
                            </p:childTnLst>
                          </p:cTn>
                        </p:par>
                        <p:par>
                          <p:cTn id="48" fill="hold">
                            <p:stCondLst>
                              <p:cond delay="5500"/>
                            </p:stCondLst>
                            <p:childTnLst>
                              <p:par>
                                <p:cTn id="49" presetID="5" presetClass="entr" presetSubtype="10" fill="hold" grpId="0" nodeType="afterEffect">
                                  <p:stCondLst>
                                    <p:cond delay="0"/>
                                  </p:stCondLst>
                                  <p:childTnLst>
                                    <p:set>
                                      <p:cBhvr>
                                        <p:cTn id="50" dur="1" fill="hold">
                                          <p:stCondLst>
                                            <p:cond delay="0"/>
                                          </p:stCondLst>
                                        </p:cTn>
                                        <p:tgtEl>
                                          <p:spTgt spid="248849"/>
                                        </p:tgtEl>
                                        <p:attrNameLst>
                                          <p:attrName>style.visibility</p:attrName>
                                        </p:attrNameLst>
                                      </p:cBhvr>
                                      <p:to>
                                        <p:strVal val="visible"/>
                                      </p:to>
                                    </p:set>
                                    <p:animEffect transition="in" filter="checkerboard(across)">
                                      <p:cBhvr>
                                        <p:cTn id="51" dur="500"/>
                                        <p:tgtEl>
                                          <p:spTgt spid="248849"/>
                                        </p:tgtEl>
                                      </p:cBhvr>
                                    </p:animEffect>
                                  </p:childTnLst>
                                </p:cTn>
                              </p:par>
                            </p:childTnLst>
                          </p:cTn>
                        </p:par>
                        <p:par>
                          <p:cTn id="52" fill="hold">
                            <p:stCondLst>
                              <p:cond delay="6000"/>
                            </p:stCondLst>
                            <p:childTnLst>
                              <p:par>
                                <p:cTn id="53" presetID="4" presetClass="entr" presetSubtype="16" fill="hold" grpId="0" nodeType="afterEffect">
                                  <p:stCondLst>
                                    <p:cond delay="0"/>
                                  </p:stCondLst>
                                  <p:childTnLst>
                                    <p:set>
                                      <p:cBhvr>
                                        <p:cTn id="54" dur="1" fill="hold">
                                          <p:stCondLst>
                                            <p:cond delay="0"/>
                                          </p:stCondLst>
                                        </p:cTn>
                                        <p:tgtEl>
                                          <p:spTgt spid="248850"/>
                                        </p:tgtEl>
                                        <p:attrNameLst>
                                          <p:attrName>style.visibility</p:attrName>
                                        </p:attrNameLst>
                                      </p:cBhvr>
                                      <p:to>
                                        <p:strVal val="visible"/>
                                      </p:to>
                                    </p:set>
                                    <p:animEffect transition="in" filter="box(in)">
                                      <p:cBhvr>
                                        <p:cTn id="55" dur="500"/>
                                        <p:tgtEl>
                                          <p:spTgt spid="248850"/>
                                        </p:tgtEl>
                                      </p:cBhvr>
                                    </p:animEffect>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248848"/>
                                        </p:tgtEl>
                                        <p:attrNameLst>
                                          <p:attrName>style.visibility</p:attrName>
                                        </p:attrNameLst>
                                      </p:cBhvr>
                                      <p:to>
                                        <p:strVal val="visible"/>
                                      </p:to>
                                    </p:set>
                                    <p:animEffect transition="in" filter="wipe(left)">
                                      <p:cBhvr>
                                        <p:cTn id="59" dur="500"/>
                                        <p:tgtEl>
                                          <p:spTgt spid="248848"/>
                                        </p:tgtEl>
                                      </p:cBhvr>
                                    </p:animEffect>
                                  </p:childTnLst>
                                </p:cTn>
                              </p:par>
                            </p:childTnLst>
                          </p:cTn>
                        </p:par>
                        <p:par>
                          <p:cTn id="60" fill="hold">
                            <p:stCondLst>
                              <p:cond delay="7000"/>
                            </p:stCondLst>
                            <p:childTnLst>
                              <p:par>
                                <p:cTn id="61" presetID="5" presetClass="entr" presetSubtype="10" fill="hold" grpId="0" nodeType="afterEffect">
                                  <p:stCondLst>
                                    <p:cond delay="0"/>
                                  </p:stCondLst>
                                  <p:childTnLst>
                                    <p:set>
                                      <p:cBhvr>
                                        <p:cTn id="62" dur="1" fill="hold">
                                          <p:stCondLst>
                                            <p:cond delay="0"/>
                                          </p:stCondLst>
                                        </p:cTn>
                                        <p:tgtEl>
                                          <p:spTgt spid="248852"/>
                                        </p:tgtEl>
                                        <p:attrNameLst>
                                          <p:attrName>style.visibility</p:attrName>
                                        </p:attrNameLst>
                                      </p:cBhvr>
                                      <p:to>
                                        <p:strVal val="visible"/>
                                      </p:to>
                                    </p:set>
                                    <p:animEffect transition="in" filter="checkerboard(across)">
                                      <p:cBhvr>
                                        <p:cTn id="63" dur="500"/>
                                        <p:tgtEl>
                                          <p:spTgt spid="248852"/>
                                        </p:tgtEl>
                                      </p:cBhvr>
                                    </p:animEffect>
                                  </p:childTnLst>
                                </p:cTn>
                              </p:par>
                            </p:childTnLst>
                          </p:cTn>
                        </p:par>
                        <p:par>
                          <p:cTn id="64" fill="hold">
                            <p:stCondLst>
                              <p:cond delay="7500"/>
                            </p:stCondLst>
                            <p:childTnLst>
                              <p:par>
                                <p:cTn id="65" presetID="16" presetClass="entr" presetSubtype="26" fill="hold" grpId="0" nodeType="afterEffect">
                                  <p:stCondLst>
                                    <p:cond delay="0"/>
                                  </p:stCondLst>
                                  <p:childTnLst>
                                    <p:set>
                                      <p:cBhvr>
                                        <p:cTn id="66" dur="1" fill="hold">
                                          <p:stCondLst>
                                            <p:cond delay="0"/>
                                          </p:stCondLst>
                                        </p:cTn>
                                        <p:tgtEl>
                                          <p:spTgt spid="248839"/>
                                        </p:tgtEl>
                                        <p:attrNameLst>
                                          <p:attrName>style.visibility</p:attrName>
                                        </p:attrNameLst>
                                      </p:cBhvr>
                                      <p:to>
                                        <p:strVal val="visible"/>
                                      </p:to>
                                    </p:set>
                                    <p:animEffect transition="in" filter="barn(inHorizontal)">
                                      <p:cBhvr>
                                        <p:cTn id="67" dur="500"/>
                                        <p:tgtEl>
                                          <p:spTgt spid="2488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46" grpId="0" animBg="1"/>
      <p:bldP spid="248848" grpId="0" animBg="1"/>
      <p:bldP spid="248842" grpId="0" animBg="1"/>
      <p:bldP spid="248836" grpId="0" animBg="1"/>
      <p:bldP spid="248837" grpId="0" animBg="1"/>
      <p:bldP spid="248839" grpId="0" animBg="1"/>
      <p:bldP spid="248840" grpId="0" animBg="1"/>
      <p:bldP spid="248841" grpId="0" animBg="1"/>
      <p:bldP spid="248843" grpId="0"/>
      <p:bldP spid="248844" grpId="0" animBg="1"/>
      <p:bldP spid="248845" grpId="0"/>
      <p:bldP spid="248847" grpId="0"/>
      <p:bldP spid="248849" grpId="0"/>
      <p:bldP spid="248850" grpId="0" animBg="1"/>
      <p:bldP spid="248851" grpId="0" animBg="1"/>
      <p:bldP spid="248852" grpId="0"/>
    </p:bld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51914" name="Oval 10"/>
          <p:cNvSpPr>
            <a:spLocks noChangeArrowheads="1"/>
          </p:cNvSpPr>
          <p:nvPr/>
        </p:nvSpPr>
        <p:spPr bwMode="auto">
          <a:xfrm>
            <a:off x="6477000" y="2362200"/>
            <a:ext cx="1828800" cy="1524000"/>
          </a:xfrm>
          <a:prstGeom prst="ellipse">
            <a:avLst/>
          </a:prstGeom>
          <a:gradFill rotWithShape="0">
            <a:gsLst>
              <a:gs pos="0">
                <a:srgbClr val="825600"/>
              </a:gs>
              <a:gs pos="13000">
                <a:srgbClr val="FFA800">
                  <a:alpha val="87000"/>
                </a:srgbClr>
              </a:gs>
              <a:gs pos="28000">
                <a:srgbClr val="825600">
                  <a:alpha val="72000"/>
                </a:srgbClr>
              </a:gs>
              <a:gs pos="42999">
                <a:srgbClr val="FFA800">
                  <a:alpha val="57001"/>
                </a:srgbClr>
              </a:gs>
              <a:gs pos="58000">
                <a:srgbClr val="825600">
                  <a:alpha val="42000"/>
                </a:srgbClr>
              </a:gs>
              <a:gs pos="72000">
                <a:srgbClr val="FFA800">
                  <a:alpha val="28000"/>
                </a:srgbClr>
              </a:gs>
              <a:gs pos="87000">
                <a:srgbClr val="825600">
                  <a:alpha val="13000"/>
                </a:srgbClr>
              </a:gs>
              <a:gs pos="100000">
                <a:srgbClr val="FFA800">
                  <a:alpha val="0"/>
                </a:srgbClr>
              </a:gs>
            </a:gsLst>
            <a:path path="shape">
              <a:fillToRect l="50000" t="50000" r="50000" b="50000"/>
            </a:path>
          </a:gradFill>
          <a:ln w="9525">
            <a:solidFill>
              <a:schemeClr val="tx1"/>
            </a:solidFill>
            <a:round/>
            <a:headEnd/>
            <a:tailEnd/>
          </a:ln>
          <a:effectLst/>
        </p:spPr>
        <p:txBody>
          <a:bodyPr wrap="none" anchor="ctr"/>
          <a:lstStyle/>
          <a:p>
            <a:pPr algn="ctr"/>
            <a:r>
              <a:rPr lang="en-US" sz="1800" b="1">
                <a:latin typeface="Arial" charset="0"/>
              </a:rPr>
              <a:t>Human</a:t>
            </a:r>
          </a:p>
          <a:p>
            <a:pPr algn="ctr"/>
            <a:r>
              <a:rPr lang="en-US" sz="1800" b="1">
                <a:latin typeface="Arial" charset="0"/>
              </a:rPr>
              <a:t> behavior</a:t>
            </a:r>
          </a:p>
        </p:txBody>
      </p:sp>
      <p:sp>
        <p:nvSpPr>
          <p:cNvPr id="251906" name="Rectangle 2"/>
          <p:cNvSpPr>
            <a:spLocks noGrp="1" noChangeArrowheads="1"/>
          </p:cNvSpPr>
          <p:nvPr>
            <p:ph type="title"/>
          </p:nvPr>
        </p:nvSpPr>
        <p:spPr>
          <a:xfrm>
            <a:off x="1104900" y="304800"/>
            <a:ext cx="7620000" cy="641350"/>
          </a:xfrm>
        </p:spPr>
        <p:txBody>
          <a:bodyPr/>
          <a:lstStyle/>
          <a:p>
            <a:r>
              <a:rPr lang="en-US" sz="3600">
                <a:solidFill>
                  <a:schemeClr val="tx1"/>
                </a:solidFill>
              </a:rPr>
              <a:t>Host Factors (Influence Exposure, Susceptibility, response to agents</a:t>
            </a:r>
          </a:p>
        </p:txBody>
      </p:sp>
      <p:sp>
        <p:nvSpPr>
          <p:cNvPr id="251907" name="Oval 3"/>
          <p:cNvSpPr>
            <a:spLocks noChangeArrowheads="1"/>
          </p:cNvSpPr>
          <p:nvPr/>
        </p:nvSpPr>
        <p:spPr bwMode="auto">
          <a:xfrm>
            <a:off x="2895600" y="1676400"/>
            <a:ext cx="1828800" cy="1676400"/>
          </a:xfrm>
          <a:prstGeom prst="ellipse">
            <a:avLst/>
          </a:prstGeom>
          <a:gradFill rotWithShape="1">
            <a:gsLst>
              <a:gs pos="0">
                <a:schemeClr val="bg2"/>
              </a:gs>
              <a:gs pos="100000">
                <a:srgbClr val="336600"/>
              </a:gs>
            </a:gsLst>
            <a:path path="shape">
              <a:fillToRect l="50000" t="50000" r="50000" b="50000"/>
            </a:path>
          </a:gradFill>
          <a:ln w="9525">
            <a:solidFill>
              <a:schemeClr val="tx1"/>
            </a:solidFill>
            <a:round/>
            <a:headEnd/>
            <a:tailEnd/>
          </a:ln>
          <a:effectLst/>
        </p:spPr>
        <p:txBody>
          <a:bodyPr wrap="none" anchor="ctr"/>
          <a:lstStyle/>
          <a:p>
            <a:pPr algn="ctr"/>
            <a:r>
              <a:rPr lang="en-US" sz="1800" b="1">
                <a:latin typeface="Arial" charset="0"/>
              </a:rPr>
              <a:t>Genetic</a:t>
            </a:r>
          </a:p>
        </p:txBody>
      </p:sp>
      <p:sp>
        <p:nvSpPr>
          <p:cNvPr id="251908" name="Oval 4"/>
          <p:cNvSpPr>
            <a:spLocks noChangeArrowheads="1"/>
          </p:cNvSpPr>
          <p:nvPr/>
        </p:nvSpPr>
        <p:spPr bwMode="auto">
          <a:xfrm>
            <a:off x="1676400" y="2514600"/>
            <a:ext cx="1752600" cy="1600200"/>
          </a:xfrm>
          <a:prstGeom prst="ellipse">
            <a:avLst/>
          </a:prstGeom>
          <a:gradFill rotWithShape="0">
            <a:gsLst>
              <a:gs pos="0">
                <a:srgbClr val="005E76"/>
              </a:gs>
              <a:gs pos="100000">
                <a:srgbClr val="A50021"/>
              </a:gs>
            </a:gsLst>
            <a:path path="shape">
              <a:fillToRect l="50000" t="50000" r="50000" b="50000"/>
            </a:path>
          </a:gradFill>
          <a:ln w="9525">
            <a:solidFill>
              <a:schemeClr val="tx1"/>
            </a:solidFill>
            <a:round/>
            <a:headEnd/>
            <a:tailEnd/>
          </a:ln>
          <a:effectLst/>
        </p:spPr>
        <p:txBody>
          <a:bodyPr wrap="none" anchor="ctr"/>
          <a:lstStyle/>
          <a:p>
            <a:pPr algn="ctr"/>
            <a:r>
              <a:rPr lang="en-US" sz="1800" b="1">
                <a:latin typeface="Arial" charset="0"/>
              </a:rPr>
              <a:t>Age</a:t>
            </a:r>
          </a:p>
        </p:txBody>
      </p:sp>
      <p:sp>
        <p:nvSpPr>
          <p:cNvPr id="251909" name="Oval 5"/>
          <p:cNvSpPr>
            <a:spLocks noChangeArrowheads="1"/>
          </p:cNvSpPr>
          <p:nvPr/>
        </p:nvSpPr>
        <p:spPr bwMode="auto">
          <a:xfrm>
            <a:off x="1143000" y="3886200"/>
            <a:ext cx="1752600" cy="1676400"/>
          </a:xfrm>
          <a:prstGeom prst="ellipse">
            <a:avLst/>
          </a:prstGeom>
          <a:gradFill rotWithShape="0">
            <a:gsLst>
              <a:gs pos="0">
                <a:srgbClr val="005E76"/>
              </a:gs>
              <a:gs pos="100000">
                <a:srgbClr val="763656"/>
              </a:gs>
            </a:gsLst>
            <a:path path="shape">
              <a:fillToRect l="50000" t="50000" r="50000" b="50000"/>
            </a:path>
          </a:gradFill>
          <a:ln w="9525">
            <a:solidFill>
              <a:schemeClr val="tx1"/>
            </a:solidFill>
            <a:round/>
            <a:headEnd/>
            <a:tailEnd/>
          </a:ln>
          <a:effectLst/>
        </p:spPr>
        <p:txBody>
          <a:bodyPr wrap="none" anchor="ctr"/>
          <a:lstStyle/>
          <a:p>
            <a:pPr algn="ctr"/>
            <a:r>
              <a:rPr lang="en-US" sz="1800" b="1">
                <a:latin typeface="Arial" charset="0"/>
              </a:rPr>
              <a:t>Sex</a:t>
            </a:r>
          </a:p>
        </p:txBody>
      </p:sp>
      <p:sp>
        <p:nvSpPr>
          <p:cNvPr id="251910" name="Oval 6"/>
          <p:cNvSpPr>
            <a:spLocks noChangeArrowheads="1"/>
          </p:cNvSpPr>
          <p:nvPr/>
        </p:nvSpPr>
        <p:spPr bwMode="auto">
          <a:xfrm>
            <a:off x="1828800" y="5029200"/>
            <a:ext cx="1752600" cy="1676400"/>
          </a:xfrm>
          <a:prstGeom prst="ellipse">
            <a:avLst/>
          </a:prstGeom>
          <a:gradFill rotWithShape="1">
            <a:gsLst>
              <a:gs pos="0">
                <a:srgbClr val="FF6600"/>
              </a:gs>
              <a:gs pos="100000">
                <a:srgbClr val="000000"/>
              </a:gs>
            </a:gsLst>
            <a:path path="shape">
              <a:fillToRect l="50000" t="50000" r="50000" b="50000"/>
            </a:path>
          </a:gradFill>
          <a:ln w="9525">
            <a:solidFill>
              <a:schemeClr val="tx1"/>
            </a:solidFill>
            <a:round/>
            <a:headEnd/>
            <a:tailEnd/>
          </a:ln>
          <a:effectLst/>
        </p:spPr>
        <p:txBody>
          <a:bodyPr wrap="none" anchor="ctr"/>
          <a:lstStyle/>
          <a:p>
            <a:pPr algn="ctr"/>
            <a:r>
              <a:rPr lang="en-US" sz="1800" b="1">
                <a:latin typeface="Arial" charset="0"/>
              </a:rPr>
              <a:t>Ethnic group</a:t>
            </a:r>
          </a:p>
        </p:txBody>
      </p:sp>
      <p:sp>
        <p:nvSpPr>
          <p:cNvPr id="251911" name="Oval 7"/>
          <p:cNvSpPr>
            <a:spLocks noChangeArrowheads="1"/>
          </p:cNvSpPr>
          <p:nvPr/>
        </p:nvSpPr>
        <p:spPr bwMode="auto">
          <a:xfrm>
            <a:off x="3505200" y="5334000"/>
            <a:ext cx="1905000" cy="1524000"/>
          </a:xfrm>
          <a:prstGeom prst="ellipse">
            <a:avLst/>
          </a:prstGeom>
          <a:gradFill rotWithShape="1">
            <a:gsLst>
              <a:gs pos="0">
                <a:srgbClr val="00FF00"/>
              </a:gs>
              <a:gs pos="100000">
                <a:srgbClr val="000000"/>
              </a:gs>
            </a:gsLst>
            <a:path path="shape">
              <a:fillToRect l="50000" t="50000" r="50000" b="50000"/>
            </a:path>
          </a:gradFill>
          <a:ln w="9525">
            <a:solidFill>
              <a:schemeClr val="tx1"/>
            </a:solidFill>
            <a:round/>
            <a:headEnd/>
            <a:tailEnd/>
          </a:ln>
          <a:effectLst/>
        </p:spPr>
        <p:txBody>
          <a:bodyPr wrap="none" anchor="ctr"/>
          <a:lstStyle/>
          <a:p>
            <a:pPr algn="ctr"/>
            <a:r>
              <a:rPr lang="en-US" sz="1800" b="1">
                <a:latin typeface="Arial" charset="0"/>
              </a:rPr>
              <a:t>Physiologic </a:t>
            </a:r>
          </a:p>
          <a:p>
            <a:pPr algn="ctr"/>
            <a:r>
              <a:rPr lang="en-US" sz="1800" b="1">
                <a:latin typeface="Arial" charset="0"/>
              </a:rPr>
              <a:t>state</a:t>
            </a:r>
          </a:p>
        </p:txBody>
      </p:sp>
      <p:sp>
        <p:nvSpPr>
          <p:cNvPr id="251912" name="Oval 8"/>
          <p:cNvSpPr>
            <a:spLocks noChangeArrowheads="1"/>
          </p:cNvSpPr>
          <p:nvPr/>
        </p:nvSpPr>
        <p:spPr bwMode="auto">
          <a:xfrm>
            <a:off x="5029200" y="4876800"/>
            <a:ext cx="1905000" cy="1600200"/>
          </a:xfrm>
          <a:prstGeom prst="ellipse">
            <a:avLst/>
          </a:prstGeom>
          <a:gradFill rotWithShape="1">
            <a:gsLst>
              <a:gs pos="0">
                <a:srgbClr val="0000FF"/>
              </a:gs>
              <a:gs pos="100000">
                <a:srgbClr val="000076"/>
              </a:gs>
            </a:gsLst>
            <a:path path="shape">
              <a:fillToRect l="50000" t="50000" r="50000" b="50000"/>
            </a:path>
          </a:gradFill>
          <a:ln w="9525">
            <a:solidFill>
              <a:schemeClr val="tx1"/>
            </a:solidFill>
            <a:round/>
            <a:headEnd/>
            <a:tailEnd/>
          </a:ln>
          <a:effectLst/>
        </p:spPr>
        <p:txBody>
          <a:bodyPr wrap="none" anchor="ctr"/>
          <a:lstStyle/>
          <a:p>
            <a:pPr algn="ctr"/>
            <a:r>
              <a:rPr lang="en-US" sz="1800" b="1">
                <a:latin typeface="Arial" charset="0"/>
              </a:rPr>
              <a:t>Prior</a:t>
            </a:r>
          </a:p>
          <a:p>
            <a:pPr algn="ctr"/>
            <a:r>
              <a:rPr lang="en-US" sz="1800" b="1">
                <a:latin typeface="Arial" charset="0"/>
              </a:rPr>
              <a:t> immunologic</a:t>
            </a:r>
          </a:p>
          <a:p>
            <a:pPr algn="ctr"/>
            <a:r>
              <a:rPr lang="en-US" sz="1800" b="1">
                <a:latin typeface="Arial" charset="0"/>
              </a:rPr>
              <a:t>experience</a:t>
            </a:r>
          </a:p>
        </p:txBody>
      </p:sp>
      <p:sp>
        <p:nvSpPr>
          <p:cNvPr id="251913" name="Oval 9"/>
          <p:cNvSpPr>
            <a:spLocks noChangeArrowheads="1"/>
          </p:cNvSpPr>
          <p:nvPr/>
        </p:nvSpPr>
        <p:spPr bwMode="auto">
          <a:xfrm>
            <a:off x="5943600" y="3733800"/>
            <a:ext cx="1828800" cy="1524000"/>
          </a:xfrm>
          <a:prstGeom prst="ellipse">
            <a:avLst/>
          </a:prstGeom>
          <a:gradFill rotWithShape="1">
            <a:gsLst>
              <a:gs pos="0">
                <a:srgbClr val="FF00FF"/>
              </a:gs>
              <a:gs pos="100000">
                <a:srgbClr val="000000"/>
              </a:gs>
            </a:gsLst>
            <a:path path="shape">
              <a:fillToRect l="50000" t="50000" r="50000" b="50000"/>
            </a:path>
          </a:gradFill>
          <a:ln w="9525">
            <a:solidFill>
              <a:schemeClr val="tx1"/>
            </a:solidFill>
            <a:round/>
            <a:headEnd/>
            <a:tailEnd/>
          </a:ln>
          <a:effectLst/>
        </p:spPr>
        <p:txBody>
          <a:bodyPr wrap="none" anchor="ctr"/>
          <a:lstStyle/>
          <a:p>
            <a:pPr algn="ctr"/>
            <a:r>
              <a:rPr lang="en-US" sz="1800" b="1">
                <a:latin typeface="Arial" charset="0"/>
              </a:rPr>
              <a:t>Intercurrent or</a:t>
            </a:r>
          </a:p>
          <a:p>
            <a:pPr algn="ctr"/>
            <a:r>
              <a:rPr lang="en-US" sz="1800" b="1">
                <a:latin typeface="Arial" charset="0"/>
              </a:rPr>
              <a:t>Preexisting</a:t>
            </a:r>
          </a:p>
          <a:p>
            <a:pPr algn="ctr"/>
            <a:r>
              <a:rPr lang="en-US" sz="1800" b="1">
                <a:latin typeface="Arial" charset="0"/>
              </a:rPr>
              <a:t>disease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51906"/>
                                        </p:tgtEl>
                                        <p:attrNameLst>
                                          <p:attrName>style.visibility</p:attrName>
                                        </p:attrNameLst>
                                      </p:cBhvr>
                                      <p:to>
                                        <p:strVal val="visible"/>
                                      </p:to>
                                    </p:set>
                                    <p:anim calcmode="lin" valueType="num">
                                      <p:cBhvr additive="base">
                                        <p:cTn id="7" dur="2000" fill="hold"/>
                                        <p:tgtEl>
                                          <p:spTgt spid="251906"/>
                                        </p:tgtEl>
                                        <p:attrNameLst>
                                          <p:attrName>ppt_x</p:attrName>
                                        </p:attrNameLst>
                                      </p:cBhvr>
                                      <p:tavLst>
                                        <p:tav tm="0">
                                          <p:val>
                                            <p:strVal val="1+#ppt_w/2"/>
                                          </p:val>
                                        </p:tav>
                                        <p:tav tm="100000">
                                          <p:val>
                                            <p:strVal val="#ppt_x"/>
                                          </p:val>
                                        </p:tav>
                                      </p:tavLst>
                                    </p:anim>
                                    <p:anim calcmode="lin" valueType="num">
                                      <p:cBhvr additive="base">
                                        <p:cTn id="8" dur="2000" fill="hold"/>
                                        <p:tgtEl>
                                          <p:spTgt spid="251906"/>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20" presetClass="entr" presetSubtype="0" fill="hold" grpId="0" nodeType="afterEffect">
                                  <p:stCondLst>
                                    <p:cond delay="0"/>
                                  </p:stCondLst>
                                  <p:childTnLst>
                                    <p:set>
                                      <p:cBhvr>
                                        <p:cTn id="11" dur="1" fill="hold">
                                          <p:stCondLst>
                                            <p:cond delay="0"/>
                                          </p:stCondLst>
                                        </p:cTn>
                                        <p:tgtEl>
                                          <p:spTgt spid="251907"/>
                                        </p:tgtEl>
                                        <p:attrNameLst>
                                          <p:attrName>style.visibility</p:attrName>
                                        </p:attrNameLst>
                                      </p:cBhvr>
                                      <p:to>
                                        <p:strVal val="visible"/>
                                      </p:to>
                                    </p:set>
                                    <p:animEffect transition="in" filter="wedge">
                                      <p:cBhvr>
                                        <p:cTn id="12" dur="500"/>
                                        <p:tgtEl>
                                          <p:spTgt spid="251907"/>
                                        </p:tgtEl>
                                      </p:cBhvr>
                                    </p:animEffect>
                                  </p:childTnLst>
                                </p:cTn>
                              </p:par>
                            </p:childTnLst>
                          </p:cTn>
                        </p:par>
                        <p:par>
                          <p:cTn id="13" fill="hold">
                            <p:stCondLst>
                              <p:cond delay="2500"/>
                            </p:stCondLst>
                            <p:childTnLst>
                              <p:par>
                                <p:cTn id="14" presetID="20" presetClass="entr" presetSubtype="0" fill="hold" grpId="0" nodeType="afterEffect">
                                  <p:stCondLst>
                                    <p:cond delay="0"/>
                                  </p:stCondLst>
                                  <p:childTnLst>
                                    <p:set>
                                      <p:cBhvr>
                                        <p:cTn id="15" dur="1" fill="hold">
                                          <p:stCondLst>
                                            <p:cond delay="0"/>
                                          </p:stCondLst>
                                        </p:cTn>
                                        <p:tgtEl>
                                          <p:spTgt spid="251908"/>
                                        </p:tgtEl>
                                        <p:attrNameLst>
                                          <p:attrName>style.visibility</p:attrName>
                                        </p:attrNameLst>
                                      </p:cBhvr>
                                      <p:to>
                                        <p:strVal val="visible"/>
                                      </p:to>
                                    </p:set>
                                    <p:animEffect transition="in" filter="wedge">
                                      <p:cBhvr>
                                        <p:cTn id="16" dur="500"/>
                                        <p:tgtEl>
                                          <p:spTgt spid="251908"/>
                                        </p:tgtEl>
                                      </p:cBhvr>
                                    </p:animEffect>
                                  </p:childTnLst>
                                </p:cTn>
                              </p:par>
                            </p:childTnLst>
                          </p:cTn>
                        </p:par>
                        <p:par>
                          <p:cTn id="17" fill="hold">
                            <p:stCondLst>
                              <p:cond delay="3000"/>
                            </p:stCondLst>
                            <p:childTnLst>
                              <p:par>
                                <p:cTn id="18" presetID="20" presetClass="entr" presetSubtype="0" fill="hold" grpId="0" nodeType="afterEffect">
                                  <p:stCondLst>
                                    <p:cond delay="0"/>
                                  </p:stCondLst>
                                  <p:childTnLst>
                                    <p:set>
                                      <p:cBhvr>
                                        <p:cTn id="19" dur="1" fill="hold">
                                          <p:stCondLst>
                                            <p:cond delay="0"/>
                                          </p:stCondLst>
                                        </p:cTn>
                                        <p:tgtEl>
                                          <p:spTgt spid="251909"/>
                                        </p:tgtEl>
                                        <p:attrNameLst>
                                          <p:attrName>style.visibility</p:attrName>
                                        </p:attrNameLst>
                                      </p:cBhvr>
                                      <p:to>
                                        <p:strVal val="visible"/>
                                      </p:to>
                                    </p:set>
                                    <p:animEffect transition="in" filter="wedge">
                                      <p:cBhvr>
                                        <p:cTn id="20" dur="500"/>
                                        <p:tgtEl>
                                          <p:spTgt spid="251909"/>
                                        </p:tgtEl>
                                      </p:cBhvr>
                                    </p:animEffect>
                                  </p:childTnLst>
                                </p:cTn>
                              </p:par>
                            </p:childTnLst>
                          </p:cTn>
                        </p:par>
                        <p:par>
                          <p:cTn id="21" fill="hold">
                            <p:stCondLst>
                              <p:cond delay="3500"/>
                            </p:stCondLst>
                            <p:childTnLst>
                              <p:par>
                                <p:cTn id="22" presetID="20" presetClass="entr" presetSubtype="0" fill="hold" grpId="0" nodeType="afterEffect">
                                  <p:stCondLst>
                                    <p:cond delay="0"/>
                                  </p:stCondLst>
                                  <p:childTnLst>
                                    <p:set>
                                      <p:cBhvr>
                                        <p:cTn id="23" dur="1" fill="hold">
                                          <p:stCondLst>
                                            <p:cond delay="0"/>
                                          </p:stCondLst>
                                        </p:cTn>
                                        <p:tgtEl>
                                          <p:spTgt spid="251910"/>
                                        </p:tgtEl>
                                        <p:attrNameLst>
                                          <p:attrName>style.visibility</p:attrName>
                                        </p:attrNameLst>
                                      </p:cBhvr>
                                      <p:to>
                                        <p:strVal val="visible"/>
                                      </p:to>
                                    </p:set>
                                    <p:animEffect transition="in" filter="wedge">
                                      <p:cBhvr>
                                        <p:cTn id="24" dur="500"/>
                                        <p:tgtEl>
                                          <p:spTgt spid="251910"/>
                                        </p:tgtEl>
                                      </p:cBhvr>
                                    </p:animEffect>
                                  </p:childTnLst>
                                </p:cTn>
                              </p:par>
                            </p:childTnLst>
                          </p:cTn>
                        </p:par>
                        <p:par>
                          <p:cTn id="25" fill="hold">
                            <p:stCondLst>
                              <p:cond delay="4000"/>
                            </p:stCondLst>
                            <p:childTnLst>
                              <p:par>
                                <p:cTn id="26" presetID="20" presetClass="entr" presetSubtype="0" fill="hold" grpId="0" nodeType="afterEffect">
                                  <p:stCondLst>
                                    <p:cond delay="0"/>
                                  </p:stCondLst>
                                  <p:childTnLst>
                                    <p:set>
                                      <p:cBhvr>
                                        <p:cTn id="27" dur="1" fill="hold">
                                          <p:stCondLst>
                                            <p:cond delay="0"/>
                                          </p:stCondLst>
                                        </p:cTn>
                                        <p:tgtEl>
                                          <p:spTgt spid="251911"/>
                                        </p:tgtEl>
                                        <p:attrNameLst>
                                          <p:attrName>style.visibility</p:attrName>
                                        </p:attrNameLst>
                                      </p:cBhvr>
                                      <p:to>
                                        <p:strVal val="visible"/>
                                      </p:to>
                                    </p:set>
                                    <p:animEffect transition="in" filter="wedge">
                                      <p:cBhvr>
                                        <p:cTn id="28" dur="500"/>
                                        <p:tgtEl>
                                          <p:spTgt spid="251911"/>
                                        </p:tgtEl>
                                      </p:cBhvr>
                                    </p:animEffect>
                                  </p:childTnLst>
                                </p:cTn>
                              </p:par>
                            </p:childTnLst>
                          </p:cTn>
                        </p:par>
                        <p:par>
                          <p:cTn id="29" fill="hold">
                            <p:stCondLst>
                              <p:cond delay="4500"/>
                            </p:stCondLst>
                            <p:childTnLst>
                              <p:par>
                                <p:cTn id="30" presetID="20" presetClass="entr" presetSubtype="0" fill="hold" grpId="0" nodeType="afterEffect">
                                  <p:stCondLst>
                                    <p:cond delay="0"/>
                                  </p:stCondLst>
                                  <p:childTnLst>
                                    <p:set>
                                      <p:cBhvr>
                                        <p:cTn id="31" dur="1" fill="hold">
                                          <p:stCondLst>
                                            <p:cond delay="0"/>
                                          </p:stCondLst>
                                        </p:cTn>
                                        <p:tgtEl>
                                          <p:spTgt spid="251912"/>
                                        </p:tgtEl>
                                        <p:attrNameLst>
                                          <p:attrName>style.visibility</p:attrName>
                                        </p:attrNameLst>
                                      </p:cBhvr>
                                      <p:to>
                                        <p:strVal val="visible"/>
                                      </p:to>
                                    </p:set>
                                    <p:animEffect transition="in" filter="wedge">
                                      <p:cBhvr>
                                        <p:cTn id="32" dur="500"/>
                                        <p:tgtEl>
                                          <p:spTgt spid="251912"/>
                                        </p:tgtEl>
                                      </p:cBhvr>
                                    </p:animEffect>
                                  </p:childTnLst>
                                </p:cTn>
                              </p:par>
                            </p:childTnLst>
                          </p:cTn>
                        </p:par>
                        <p:par>
                          <p:cTn id="33" fill="hold">
                            <p:stCondLst>
                              <p:cond delay="5000"/>
                            </p:stCondLst>
                            <p:childTnLst>
                              <p:par>
                                <p:cTn id="34" presetID="20" presetClass="entr" presetSubtype="0" fill="hold" grpId="0" nodeType="afterEffect">
                                  <p:stCondLst>
                                    <p:cond delay="0"/>
                                  </p:stCondLst>
                                  <p:childTnLst>
                                    <p:set>
                                      <p:cBhvr>
                                        <p:cTn id="35" dur="1" fill="hold">
                                          <p:stCondLst>
                                            <p:cond delay="0"/>
                                          </p:stCondLst>
                                        </p:cTn>
                                        <p:tgtEl>
                                          <p:spTgt spid="251913"/>
                                        </p:tgtEl>
                                        <p:attrNameLst>
                                          <p:attrName>style.visibility</p:attrName>
                                        </p:attrNameLst>
                                      </p:cBhvr>
                                      <p:to>
                                        <p:strVal val="visible"/>
                                      </p:to>
                                    </p:set>
                                    <p:animEffect transition="in" filter="wedge">
                                      <p:cBhvr>
                                        <p:cTn id="36" dur="500"/>
                                        <p:tgtEl>
                                          <p:spTgt spid="251913"/>
                                        </p:tgtEl>
                                      </p:cBhvr>
                                    </p:animEffect>
                                  </p:childTnLst>
                                </p:cTn>
                              </p:par>
                            </p:childTnLst>
                          </p:cTn>
                        </p:par>
                        <p:par>
                          <p:cTn id="37" fill="hold">
                            <p:stCondLst>
                              <p:cond delay="5500"/>
                            </p:stCondLst>
                            <p:childTnLst>
                              <p:par>
                                <p:cTn id="38" presetID="20" presetClass="entr" presetSubtype="0" fill="hold" grpId="0" nodeType="afterEffect">
                                  <p:stCondLst>
                                    <p:cond delay="0"/>
                                  </p:stCondLst>
                                  <p:childTnLst>
                                    <p:set>
                                      <p:cBhvr>
                                        <p:cTn id="39" dur="1" fill="hold">
                                          <p:stCondLst>
                                            <p:cond delay="0"/>
                                          </p:stCondLst>
                                        </p:cTn>
                                        <p:tgtEl>
                                          <p:spTgt spid="251914"/>
                                        </p:tgtEl>
                                        <p:attrNameLst>
                                          <p:attrName>style.visibility</p:attrName>
                                        </p:attrNameLst>
                                      </p:cBhvr>
                                      <p:to>
                                        <p:strVal val="visible"/>
                                      </p:to>
                                    </p:set>
                                    <p:animEffect transition="in" filter="wedge">
                                      <p:cBhvr>
                                        <p:cTn id="40" dur="500"/>
                                        <p:tgtEl>
                                          <p:spTgt spid="2519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1914" grpId="0" animBg="1"/>
      <p:bldP spid="251906" grpId="0"/>
      <p:bldP spid="251907" grpId="0" animBg="1"/>
      <p:bldP spid="251908" grpId="0" animBg="1"/>
      <p:bldP spid="251909" grpId="0" animBg="1"/>
      <p:bldP spid="251910" grpId="0" animBg="1"/>
      <p:bldP spid="251911" grpId="0" animBg="1"/>
      <p:bldP spid="251912" grpId="0" animBg="1"/>
      <p:bldP spid="251913" grpId="0" animBg="1"/>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sp>
        <p:nvSpPr>
          <p:cNvPr id="249860" name="Rectangle 4"/>
          <p:cNvSpPr>
            <a:spLocks noChangeArrowheads="1"/>
          </p:cNvSpPr>
          <p:nvPr/>
        </p:nvSpPr>
        <p:spPr bwMode="auto">
          <a:xfrm>
            <a:off x="2971800" y="2514600"/>
            <a:ext cx="3048000" cy="2057400"/>
          </a:xfrm>
          <a:prstGeom prst="rect">
            <a:avLst/>
          </a:prstGeom>
          <a:gradFill rotWithShape="1">
            <a:gsLst>
              <a:gs pos="0">
                <a:srgbClr val="000082">
                  <a:alpha val="60001"/>
                </a:srgbClr>
              </a:gs>
              <a:gs pos="13000">
                <a:srgbClr val="0047FF">
                  <a:alpha val="60001"/>
                </a:srgbClr>
              </a:gs>
              <a:gs pos="28000">
                <a:srgbClr val="000082">
                  <a:alpha val="60001"/>
                </a:srgbClr>
              </a:gs>
              <a:gs pos="42999">
                <a:srgbClr val="0047FF">
                  <a:alpha val="60001"/>
                </a:srgbClr>
              </a:gs>
              <a:gs pos="58000">
                <a:srgbClr val="000082">
                  <a:alpha val="60001"/>
                </a:srgbClr>
              </a:gs>
              <a:gs pos="72000">
                <a:srgbClr val="0047FF">
                  <a:alpha val="60001"/>
                </a:srgbClr>
              </a:gs>
              <a:gs pos="87000">
                <a:srgbClr val="000082">
                  <a:alpha val="60001"/>
                </a:srgbClr>
              </a:gs>
              <a:gs pos="100000">
                <a:srgbClr val="0047FF">
                  <a:alpha val="60001"/>
                </a:srgbClr>
              </a:gs>
            </a:gsLst>
            <a:path path="shape">
              <a:fillToRect l="50000" t="50000" r="50000" b="50000"/>
            </a:path>
          </a:gradFill>
          <a:ln w="9525">
            <a:solidFill>
              <a:schemeClr val="tx1"/>
            </a:solidFill>
            <a:miter lim="800000"/>
            <a:headEnd/>
            <a:tailEnd/>
          </a:ln>
          <a:effectLst/>
        </p:spPr>
        <p:txBody>
          <a:bodyPr wrap="none" anchor="ctr"/>
          <a:lstStyle/>
          <a:p>
            <a:pPr marL="457200" indent="-457200" algn="ctr" eaLnBrk="1" hangingPunct="1">
              <a:spcBef>
                <a:spcPct val="20000"/>
              </a:spcBef>
              <a:buClr>
                <a:schemeClr val="hlink"/>
              </a:buClr>
              <a:buSzPct val="65000"/>
              <a:buFont typeface="Wingdings" pitchFamily="2" charset="2"/>
              <a:buNone/>
            </a:pPr>
            <a:endParaRPr lang="en-US" sz="2000">
              <a:effectLst>
                <a:outerShdw blurRad="38100" dist="38100" dir="2700000" algn="tl">
                  <a:srgbClr val="000000"/>
                </a:outerShdw>
              </a:effectLst>
            </a:endParaRPr>
          </a:p>
          <a:p>
            <a:pPr marL="457200" indent="-457200" algn="ctr" eaLnBrk="1" hangingPunct="1">
              <a:spcBef>
                <a:spcPct val="20000"/>
              </a:spcBef>
              <a:buClr>
                <a:schemeClr val="hlink"/>
              </a:buClr>
              <a:buSzPct val="65000"/>
              <a:buFont typeface="Wingdings" pitchFamily="2" charset="2"/>
              <a:buNone/>
            </a:pPr>
            <a:r>
              <a:rPr lang="en-US">
                <a:effectLst>
                  <a:outerShdw blurRad="38100" dist="38100" dir="2700000" algn="tl">
                    <a:srgbClr val="000000"/>
                  </a:outerShdw>
                </a:effectLst>
              </a:rPr>
              <a:t>Environmental factors</a:t>
            </a:r>
          </a:p>
          <a:p>
            <a:pPr marL="457200" indent="-457200" algn="ctr" eaLnBrk="1" hangingPunct="1">
              <a:spcBef>
                <a:spcPct val="20000"/>
              </a:spcBef>
              <a:buClr>
                <a:schemeClr val="hlink"/>
              </a:buClr>
              <a:buSzPct val="65000"/>
              <a:buFont typeface="Wingdings" pitchFamily="2" charset="2"/>
              <a:buNone/>
            </a:pPr>
            <a:r>
              <a:rPr lang="en-US">
                <a:effectLst>
                  <a:outerShdw blurRad="38100" dist="38100" dir="2700000" algn="tl">
                    <a:srgbClr val="000000"/>
                  </a:outerShdw>
                </a:effectLst>
              </a:rPr>
              <a:t>(influence existence</a:t>
            </a:r>
          </a:p>
          <a:p>
            <a:pPr marL="457200" indent="-457200" algn="ctr" eaLnBrk="1" hangingPunct="1">
              <a:spcBef>
                <a:spcPct val="20000"/>
              </a:spcBef>
              <a:buClr>
                <a:schemeClr val="hlink"/>
              </a:buClr>
              <a:buSzPct val="65000"/>
              <a:buFont typeface="Wingdings" pitchFamily="2" charset="2"/>
              <a:buNone/>
            </a:pPr>
            <a:r>
              <a:rPr lang="en-US">
                <a:effectLst>
                  <a:outerShdw blurRad="38100" dist="38100" dir="2700000" algn="tl">
                    <a:srgbClr val="000000"/>
                  </a:outerShdw>
                </a:effectLst>
              </a:rPr>
              <a:t>of the agent)</a:t>
            </a:r>
          </a:p>
          <a:p>
            <a:pPr marL="457200" indent="-457200" algn="ctr"/>
            <a:endParaRPr lang="en-US"/>
          </a:p>
        </p:txBody>
      </p:sp>
      <p:sp>
        <p:nvSpPr>
          <p:cNvPr id="249861" name="Oval 5"/>
          <p:cNvSpPr>
            <a:spLocks noChangeArrowheads="1"/>
          </p:cNvSpPr>
          <p:nvPr/>
        </p:nvSpPr>
        <p:spPr bwMode="auto">
          <a:xfrm>
            <a:off x="533400" y="685800"/>
            <a:ext cx="2286000" cy="1905000"/>
          </a:xfrm>
          <a:prstGeom prst="ellipse">
            <a:avLst/>
          </a:prstGeom>
          <a:gradFill rotWithShape="1">
            <a:gsLst>
              <a:gs pos="0">
                <a:srgbClr val="03D4A8"/>
              </a:gs>
              <a:gs pos="25000">
                <a:srgbClr val="21D6E0"/>
              </a:gs>
              <a:gs pos="75000">
                <a:srgbClr val="0087E6"/>
              </a:gs>
              <a:gs pos="100000">
                <a:srgbClr val="005CBF"/>
              </a:gs>
            </a:gsLst>
            <a:path path="shape">
              <a:fillToRect l="50000" t="50000" r="50000" b="50000"/>
            </a:path>
          </a:gradFill>
          <a:ln w="9525">
            <a:solidFill>
              <a:schemeClr val="tx1"/>
            </a:solidFill>
            <a:round/>
            <a:headEnd/>
            <a:tailEnd/>
          </a:ln>
          <a:effectLst/>
        </p:spPr>
        <p:txBody>
          <a:bodyPr wrap="none" anchor="ctr"/>
          <a:lstStyle/>
          <a:p>
            <a:pPr algn="ctr"/>
            <a:r>
              <a:rPr lang="en-US">
                <a:solidFill>
                  <a:srgbClr val="000000"/>
                </a:solidFill>
              </a:rPr>
              <a:t>Physical </a:t>
            </a:r>
          </a:p>
          <a:p>
            <a:pPr algn="ctr"/>
            <a:r>
              <a:rPr lang="en-US">
                <a:solidFill>
                  <a:srgbClr val="000000"/>
                </a:solidFill>
              </a:rPr>
              <a:t>environment</a:t>
            </a:r>
          </a:p>
        </p:txBody>
      </p:sp>
      <p:sp>
        <p:nvSpPr>
          <p:cNvPr id="249862" name="Oval 6"/>
          <p:cNvSpPr>
            <a:spLocks noChangeArrowheads="1"/>
          </p:cNvSpPr>
          <p:nvPr/>
        </p:nvSpPr>
        <p:spPr bwMode="auto">
          <a:xfrm>
            <a:off x="3352800" y="4876800"/>
            <a:ext cx="2286000" cy="1905000"/>
          </a:xfrm>
          <a:prstGeom prst="ellipse">
            <a:avLst/>
          </a:prstGeom>
          <a:gradFill rotWithShape="1">
            <a:gsLst>
              <a:gs pos="0">
                <a:srgbClr val="FFEFD1"/>
              </a:gs>
              <a:gs pos="64999">
                <a:srgbClr val="F0EBD5"/>
              </a:gs>
              <a:gs pos="100000">
                <a:srgbClr val="D1C39F"/>
              </a:gs>
            </a:gsLst>
            <a:path path="shape">
              <a:fillToRect l="50000" t="50000" r="50000" b="50000"/>
            </a:path>
          </a:gradFill>
          <a:ln w="9525">
            <a:solidFill>
              <a:schemeClr val="tx1"/>
            </a:solidFill>
            <a:round/>
            <a:headEnd/>
            <a:tailEnd/>
          </a:ln>
          <a:effectLst/>
        </p:spPr>
        <p:txBody>
          <a:bodyPr wrap="none" anchor="ctr"/>
          <a:lstStyle/>
          <a:p>
            <a:pPr algn="ctr"/>
            <a:r>
              <a:rPr lang="en-US">
                <a:solidFill>
                  <a:srgbClr val="000000"/>
                </a:solidFill>
              </a:rPr>
              <a:t>Socioeconomic</a:t>
            </a:r>
          </a:p>
          <a:p>
            <a:pPr algn="ctr"/>
            <a:r>
              <a:rPr lang="en-US">
                <a:solidFill>
                  <a:srgbClr val="000000"/>
                </a:solidFill>
              </a:rPr>
              <a:t>environment</a:t>
            </a:r>
          </a:p>
        </p:txBody>
      </p:sp>
      <p:sp>
        <p:nvSpPr>
          <p:cNvPr id="249863" name="Oval 7"/>
          <p:cNvSpPr>
            <a:spLocks noChangeArrowheads="1"/>
          </p:cNvSpPr>
          <p:nvPr/>
        </p:nvSpPr>
        <p:spPr bwMode="auto">
          <a:xfrm>
            <a:off x="6248400" y="685800"/>
            <a:ext cx="2286000" cy="1905000"/>
          </a:xfrm>
          <a:prstGeom prst="ellipse">
            <a:avLst/>
          </a:prstGeom>
          <a:gradFill rotWithShape="1">
            <a:gsLst>
              <a:gs pos="0">
                <a:srgbClr val="55261C">
                  <a:alpha val="80000"/>
                </a:srgbClr>
              </a:gs>
              <a:gs pos="6000">
                <a:srgbClr val="EBDAD4">
                  <a:alpha val="80000"/>
                </a:srgbClr>
              </a:gs>
              <a:gs pos="28999">
                <a:srgbClr val="C0524E">
                  <a:alpha val="80000"/>
                </a:srgbClr>
              </a:gs>
              <a:gs pos="42000">
                <a:srgbClr val="80302D">
                  <a:alpha val="80000"/>
                </a:srgbClr>
              </a:gs>
              <a:gs pos="44000">
                <a:srgbClr val="9C6563">
                  <a:alpha val="80000"/>
                </a:srgbClr>
              </a:gs>
              <a:gs pos="48000">
                <a:srgbClr val="FFFFFF">
                  <a:alpha val="80000"/>
                </a:srgbClr>
              </a:gs>
              <a:gs pos="78999">
                <a:srgbClr val="83A7C3">
                  <a:alpha val="80000"/>
                </a:srgbClr>
              </a:gs>
              <a:gs pos="87000">
                <a:srgbClr val="768FB9">
                  <a:alpha val="80000"/>
                </a:srgbClr>
              </a:gs>
              <a:gs pos="92000">
                <a:srgbClr val="83A7C3">
                  <a:alpha val="80000"/>
                </a:srgbClr>
              </a:gs>
              <a:gs pos="100000">
                <a:srgbClr val="DCEBF5">
                  <a:alpha val="80000"/>
                </a:srgbClr>
              </a:gs>
            </a:gsLst>
            <a:path path="shape">
              <a:fillToRect l="50000" t="50000" r="50000" b="50000"/>
            </a:path>
          </a:gradFill>
          <a:ln w="9525">
            <a:solidFill>
              <a:schemeClr val="tx1"/>
            </a:solidFill>
            <a:round/>
            <a:headEnd/>
            <a:tailEnd/>
          </a:ln>
          <a:effectLst/>
        </p:spPr>
        <p:txBody>
          <a:bodyPr wrap="none" anchor="ctr"/>
          <a:lstStyle/>
          <a:p>
            <a:pPr algn="ctr"/>
            <a:r>
              <a:rPr lang="en-US">
                <a:solidFill>
                  <a:srgbClr val="000000"/>
                </a:solidFill>
              </a:rPr>
              <a:t>Biologic</a:t>
            </a:r>
          </a:p>
          <a:p>
            <a:pPr algn="ctr"/>
            <a:r>
              <a:rPr lang="en-US">
                <a:solidFill>
                  <a:srgbClr val="000000"/>
                </a:solidFill>
              </a:rPr>
              <a:t>environment</a:t>
            </a:r>
          </a:p>
        </p:txBody>
      </p:sp>
      <p:sp>
        <p:nvSpPr>
          <p:cNvPr id="249865" name="AutoShape 9"/>
          <p:cNvSpPr>
            <a:spLocks noChangeArrowheads="1"/>
          </p:cNvSpPr>
          <p:nvPr/>
        </p:nvSpPr>
        <p:spPr bwMode="auto">
          <a:xfrm>
            <a:off x="5410200" y="1647825"/>
            <a:ext cx="838200" cy="866775"/>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accent1"/>
          </a:solidFill>
          <a:ln w="9525">
            <a:solidFill>
              <a:schemeClr val="tx1"/>
            </a:solidFill>
            <a:miter lim="800000"/>
            <a:headEnd/>
            <a:tailEnd/>
          </a:ln>
          <a:effectLst/>
        </p:spPr>
        <p:txBody>
          <a:bodyPr wrap="none" anchor="ctr"/>
          <a:lstStyle/>
          <a:p>
            <a:endParaRPr lang="en-GB"/>
          </a:p>
        </p:txBody>
      </p:sp>
      <p:sp>
        <p:nvSpPr>
          <p:cNvPr id="249866" name="AutoShape 10"/>
          <p:cNvSpPr>
            <a:spLocks noChangeArrowheads="1"/>
          </p:cNvSpPr>
          <p:nvPr/>
        </p:nvSpPr>
        <p:spPr bwMode="auto">
          <a:xfrm flipH="1">
            <a:off x="2819400" y="1647825"/>
            <a:ext cx="762000" cy="866775"/>
          </a:xfrm>
          <a:custGeom>
            <a:avLst/>
            <a:gdLst>
              <a:gd name="G0" fmla="+- 15126 0 0"/>
              <a:gd name="G1" fmla="+- 2912 0 0"/>
              <a:gd name="G2" fmla="+- 12158 0 2912"/>
              <a:gd name="G3" fmla="+- G2 0 2912"/>
              <a:gd name="G4" fmla="*/ G3 32768 32059"/>
              <a:gd name="G5" fmla="*/ G4 1 2"/>
              <a:gd name="G6" fmla="+- 21600 0 15126"/>
              <a:gd name="G7" fmla="*/ G6 2912 6079"/>
              <a:gd name="G8" fmla="+- G7 15126 0"/>
              <a:gd name="T0" fmla="*/ 15126 w 21600"/>
              <a:gd name="T1" fmla="*/ 0 h 21600"/>
              <a:gd name="T2" fmla="*/ 15126 w 21600"/>
              <a:gd name="T3" fmla="*/ 12158 h 21600"/>
              <a:gd name="T4" fmla="*/ 3237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accent1"/>
          </a:solidFill>
          <a:ln w="9525">
            <a:solidFill>
              <a:schemeClr val="tx1"/>
            </a:solidFill>
            <a:miter lim="800000"/>
            <a:headEnd/>
            <a:tailEnd/>
          </a:ln>
          <a:effectLst/>
        </p:spPr>
        <p:txBody>
          <a:bodyPr wrap="none" anchor="ctr"/>
          <a:lstStyle/>
          <a:p>
            <a:endParaRPr lang="en-GB"/>
          </a:p>
        </p:txBody>
      </p:sp>
      <p:sp>
        <p:nvSpPr>
          <p:cNvPr id="249867" name="AutoShape 11"/>
          <p:cNvSpPr>
            <a:spLocks noChangeArrowheads="1"/>
          </p:cNvSpPr>
          <p:nvPr/>
        </p:nvSpPr>
        <p:spPr bwMode="auto">
          <a:xfrm>
            <a:off x="4238625" y="4343400"/>
            <a:ext cx="485775" cy="685800"/>
          </a:xfrm>
          <a:prstGeom prst="downArrow">
            <a:avLst>
              <a:gd name="adj1" fmla="val 50000"/>
              <a:gd name="adj2" fmla="val 35294"/>
            </a:avLst>
          </a:prstGeom>
          <a:solidFill>
            <a:schemeClr val="accent1"/>
          </a:solidFill>
          <a:ln w="9525">
            <a:solidFill>
              <a:schemeClr val="tx1"/>
            </a:solidFill>
            <a:miter lim="800000"/>
            <a:headEnd/>
            <a:tailEnd/>
          </a:ln>
          <a:effectLst/>
        </p:spPr>
        <p:txBody>
          <a:bodyPr wrap="none" anchor="ctr"/>
          <a:lstStyle/>
          <a:p>
            <a:endParaRPr lang="en-GB"/>
          </a:p>
        </p:txBody>
      </p:sp>
    </p:spTree>
  </p:cSld>
  <p:clrMapOvr>
    <a:masterClrMapping/>
  </p:clrMapOvr>
  <p:transition>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afterEffect">
                                  <p:stCondLst>
                                    <p:cond delay="0"/>
                                  </p:stCondLst>
                                  <p:childTnLst>
                                    <p:set>
                                      <p:cBhvr>
                                        <p:cTn id="6" dur="1" fill="hold">
                                          <p:stCondLst>
                                            <p:cond delay="0"/>
                                          </p:stCondLst>
                                        </p:cTn>
                                        <p:tgtEl>
                                          <p:spTgt spid="249860"/>
                                        </p:tgtEl>
                                        <p:attrNameLst>
                                          <p:attrName>style.visibility</p:attrName>
                                        </p:attrNameLst>
                                      </p:cBhvr>
                                      <p:to>
                                        <p:strVal val="visible"/>
                                      </p:to>
                                    </p:set>
                                    <p:animEffect transition="in" filter="plus(in)">
                                      <p:cBhvr>
                                        <p:cTn id="7" dur="500"/>
                                        <p:tgtEl>
                                          <p:spTgt spid="24986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49865"/>
                                        </p:tgtEl>
                                        <p:attrNameLst>
                                          <p:attrName>style.visibility</p:attrName>
                                        </p:attrNameLst>
                                      </p:cBhvr>
                                      <p:to>
                                        <p:strVal val="visible"/>
                                      </p:to>
                                    </p:set>
                                    <p:animEffect transition="in" filter="wipe(down)">
                                      <p:cBhvr>
                                        <p:cTn id="11" dur="500"/>
                                        <p:tgtEl>
                                          <p:spTgt spid="249865"/>
                                        </p:tgtEl>
                                      </p:cBhvr>
                                    </p:animEffect>
                                  </p:childTnLst>
                                </p:cTn>
                              </p:par>
                            </p:childTnLst>
                          </p:cTn>
                        </p:par>
                        <p:par>
                          <p:cTn id="12" fill="hold">
                            <p:stCondLst>
                              <p:cond delay="1000"/>
                            </p:stCondLst>
                            <p:childTnLst>
                              <p:par>
                                <p:cTn id="13" presetID="8" presetClass="entr" presetSubtype="16" fill="hold" grpId="0" nodeType="afterEffect">
                                  <p:stCondLst>
                                    <p:cond delay="0"/>
                                  </p:stCondLst>
                                  <p:childTnLst>
                                    <p:set>
                                      <p:cBhvr>
                                        <p:cTn id="14" dur="1" fill="hold">
                                          <p:stCondLst>
                                            <p:cond delay="0"/>
                                          </p:stCondLst>
                                        </p:cTn>
                                        <p:tgtEl>
                                          <p:spTgt spid="249863"/>
                                        </p:tgtEl>
                                        <p:attrNameLst>
                                          <p:attrName>style.visibility</p:attrName>
                                        </p:attrNameLst>
                                      </p:cBhvr>
                                      <p:to>
                                        <p:strVal val="visible"/>
                                      </p:to>
                                    </p:set>
                                    <p:animEffect transition="in" filter="diamond(in)">
                                      <p:cBhvr>
                                        <p:cTn id="15" dur="500"/>
                                        <p:tgtEl>
                                          <p:spTgt spid="249863"/>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49866"/>
                                        </p:tgtEl>
                                        <p:attrNameLst>
                                          <p:attrName>style.visibility</p:attrName>
                                        </p:attrNameLst>
                                      </p:cBhvr>
                                      <p:to>
                                        <p:strVal val="visible"/>
                                      </p:to>
                                    </p:set>
                                    <p:animEffect transition="in" filter="wipe(down)">
                                      <p:cBhvr>
                                        <p:cTn id="19" dur="500"/>
                                        <p:tgtEl>
                                          <p:spTgt spid="249866"/>
                                        </p:tgtEl>
                                      </p:cBhvr>
                                    </p:animEffect>
                                  </p:childTnLst>
                                </p:cTn>
                              </p:par>
                            </p:childTnLst>
                          </p:cTn>
                        </p:par>
                        <p:par>
                          <p:cTn id="20" fill="hold">
                            <p:stCondLst>
                              <p:cond delay="2000"/>
                            </p:stCondLst>
                            <p:childTnLst>
                              <p:par>
                                <p:cTn id="21" presetID="13" presetClass="entr" presetSubtype="16" fill="hold" grpId="0" nodeType="afterEffect">
                                  <p:stCondLst>
                                    <p:cond delay="0"/>
                                  </p:stCondLst>
                                  <p:childTnLst>
                                    <p:set>
                                      <p:cBhvr>
                                        <p:cTn id="22" dur="1" fill="hold">
                                          <p:stCondLst>
                                            <p:cond delay="0"/>
                                          </p:stCondLst>
                                        </p:cTn>
                                        <p:tgtEl>
                                          <p:spTgt spid="249861"/>
                                        </p:tgtEl>
                                        <p:attrNameLst>
                                          <p:attrName>style.visibility</p:attrName>
                                        </p:attrNameLst>
                                      </p:cBhvr>
                                      <p:to>
                                        <p:strVal val="visible"/>
                                      </p:to>
                                    </p:set>
                                    <p:animEffect transition="in" filter="plus(in)">
                                      <p:cBhvr>
                                        <p:cTn id="23" dur="500"/>
                                        <p:tgtEl>
                                          <p:spTgt spid="249861"/>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249867"/>
                                        </p:tgtEl>
                                        <p:attrNameLst>
                                          <p:attrName>style.visibility</p:attrName>
                                        </p:attrNameLst>
                                      </p:cBhvr>
                                      <p:to>
                                        <p:strVal val="visible"/>
                                      </p:to>
                                    </p:set>
                                    <p:animEffect transition="in" filter="wipe(up)">
                                      <p:cBhvr>
                                        <p:cTn id="27" dur="500"/>
                                        <p:tgtEl>
                                          <p:spTgt spid="249867"/>
                                        </p:tgtEl>
                                      </p:cBhvr>
                                    </p:animEffect>
                                  </p:childTnLst>
                                </p:cTn>
                              </p:par>
                            </p:childTnLst>
                          </p:cTn>
                        </p:par>
                        <p:par>
                          <p:cTn id="28" fill="hold">
                            <p:stCondLst>
                              <p:cond delay="3000"/>
                            </p:stCondLst>
                            <p:childTnLst>
                              <p:par>
                                <p:cTn id="29" presetID="20" presetClass="entr" presetSubtype="0" fill="hold" grpId="0" nodeType="afterEffect">
                                  <p:stCondLst>
                                    <p:cond delay="0"/>
                                  </p:stCondLst>
                                  <p:childTnLst>
                                    <p:set>
                                      <p:cBhvr>
                                        <p:cTn id="30" dur="1" fill="hold">
                                          <p:stCondLst>
                                            <p:cond delay="0"/>
                                          </p:stCondLst>
                                        </p:cTn>
                                        <p:tgtEl>
                                          <p:spTgt spid="249862"/>
                                        </p:tgtEl>
                                        <p:attrNameLst>
                                          <p:attrName>style.visibility</p:attrName>
                                        </p:attrNameLst>
                                      </p:cBhvr>
                                      <p:to>
                                        <p:strVal val="visible"/>
                                      </p:to>
                                    </p:set>
                                    <p:animEffect transition="in" filter="wedge">
                                      <p:cBhvr>
                                        <p:cTn id="31" dur="500"/>
                                        <p:tgtEl>
                                          <p:spTgt spid="2498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9860" grpId="0" animBg="1"/>
      <p:bldP spid="249861" grpId="0" animBg="1"/>
      <p:bldP spid="249862" grpId="0" animBg="1"/>
      <p:bldP spid="249863" grpId="0" animBg="1"/>
      <p:bldP spid="249865" grpId="0" animBg="1"/>
      <p:bldP spid="249866" grpId="0" animBg="1"/>
      <p:bldP spid="249867" grpId="0" animBg="1"/>
    </p:bldLst>
  </p:timing>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85700" name="Picture 4" descr="DM015"/>
          <p:cNvPicPr>
            <a:picLocks noGrp="1" noChangeAspect="1" noChangeArrowheads="1"/>
          </p:cNvPicPr>
          <p:nvPr>
            <p:ph/>
          </p:nvPr>
        </p:nvPicPr>
        <p:blipFill>
          <a:blip r:embed="rId2" cstate="print"/>
          <a:srcRect/>
          <a:stretch>
            <a:fillRect/>
          </a:stretch>
        </p:blipFill>
        <p:spPr>
          <a:xfrm>
            <a:off x="0" y="0"/>
            <a:ext cx="9144000" cy="6858000"/>
          </a:xfrm>
          <a:noFill/>
          <a:ln/>
        </p:spPr>
      </p:pic>
      <p:sp>
        <p:nvSpPr>
          <p:cNvPr id="285702" name="Rectangle 6"/>
          <p:cNvSpPr>
            <a:spLocks noChangeArrowheads="1"/>
          </p:cNvSpPr>
          <p:nvPr/>
        </p:nvSpPr>
        <p:spPr bwMode="auto">
          <a:xfrm>
            <a:off x="76200" y="152400"/>
            <a:ext cx="8686800" cy="1371600"/>
          </a:xfrm>
          <a:prstGeom prst="rect">
            <a:avLst/>
          </a:prstGeom>
          <a:noFill/>
          <a:ln w="9525">
            <a:noFill/>
            <a:miter lim="800000"/>
            <a:headEnd/>
            <a:tailEnd/>
          </a:ln>
          <a:effectLst/>
        </p:spPr>
        <p:txBody>
          <a:bodyPr anchor="ctr"/>
          <a:lstStyle/>
          <a:p>
            <a:pPr eaLnBrk="1" hangingPunct="1"/>
            <a:r>
              <a:rPr lang="en-US" sz="4400" u="sng">
                <a:solidFill>
                  <a:srgbClr val="000000"/>
                </a:solidFill>
              </a:rPr>
              <a:t>Assessment#1</a:t>
            </a:r>
            <a:r>
              <a:rPr lang="en-US" sz="4400">
                <a:solidFill>
                  <a:srgbClr val="000000"/>
                </a:solidFill>
              </a:rPr>
              <a:t>	</a:t>
            </a:r>
            <a:br>
              <a:rPr lang="en-US" sz="4400">
                <a:solidFill>
                  <a:srgbClr val="000000"/>
                </a:solidFill>
              </a:rPr>
            </a:br>
            <a:r>
              <a:rPr lang="en-US" sz="2800">
                <a:solidFill>
                  <a:srgbClr val="000000"/>
                </a:solidFill>
              </a:rPr>
              <a:t>Marks=20</a:t>
            </a:r>
            <a:br>
              <a:rPr lang="en-US" sz="2800">
                <a:solidFill>
                  <a:srgbClr val="000000"/>
                </a:solidFill>
              </a:rPr>
            </a:br>
            <a:r>
              <a:rPr lang="en-US" sz="2800">
                <a:solidFill>
                  <a:srgbClr val="000000"/>
                </a:solidFill>
              </a:rPr>
              <a:t>Time=5min</a:t>
            </a:r>
            <a:r>
              <a:rPr lang="en-US" sz="4400">
                <a:solidFill>
                  <a:srgbClr val="000000"/>
                </a:solidFill>
              </a:rPr>
              <a:t> 			</a:t>
            </a:r>
          </a:p>
        </p:txBody>
      </p:sp>
      <p:sp>
        <p:nvSpPr>
          <p:cNvPr id="285703" name="Rectangle 7"/>
          <p:cNvSpPr>
            <a:spLocks noChangeArrowheads="1"/>
          </p:cNvSpPr>
          <p:nvPr/>
        </p:nvSpPr>
        <p:spPr bwMode="auto">
          <a:xfrm>
            <a:off x="-76200" y="1752600"/>
            <a:ext cx="8610600" cy="990600"/>
          </a:xfrm>
          <a:prstGeom prst="rect">
            <a:avLst/>
          </a:prstGeom>
          <a:noFill/>
          <a:ln w="9525">
            <a:noFill/>
            <a:miter lim="800000"/>
            <a:headEnd/>
            <a:tailEnd/>
          </a:ln>
          <a:effectLst/>
        </p:spPr>
        <p:txBody>
          <a:bodyPr/>
          <a:lstStyle/>
          <a:p>
            <a:pPr marL="342900" indent="-342900" eaLnBrk="1" hangingPunct="1">
              <a:spcBef>
                <a:spcPct val="20000"/>
              </a:spcBef>
              <a:buClr>
                <a:srgbClr val="000000"/>
              </a:buClr>
              <a:buSzPct val="65000"/>
              <a:buFont typeface="Wingdings" pitchFamily="2" charset="2"/>
              <a:buChar char="n"/>
            </a:pPr>
            <a:r>
              <a:rPr lang="en-US" sz="3200">
                <a:solidFill>
                  <a:srgbClr val="000000"/>
                </a:solidFill>
              </a:rPr>
              <a:t>Q 1. All the following activities meet </a:t>
            </a:r>
          </a:p>
          <a:p>
            <a:pPr marL="342900" indent="-342900" eaLnBrk="1" hangingPunct="1">
              <a:spcBef>
                <a:spcPct val="20000"/>
              </a:spcBef>
              <a:buClr>
                <a:srgbClr val="000000"/>
              </a:buClr>
              <a:buSzPct val="65000"/>
              <a:buFont typeface="Wingdings" pitchFamily="2" charset="2"/>
              <a:buNone/>
            </a:pPr>
            <a:r>
              <a:rPr lang="en-US" sz="3200">
                <a:solidFill>
                  <a:srgbClr val="000000"/>
                </a:solidFill>
              </a:rPr>
              <a:t> the criteria for primary prevention  except?</a:t>
            </a:r>
          </a:p>
          <a:p>
            <a:pPr marL="342900" indent="-342900" eaLnBrk="1" hangingPunct="1">
              <a:spcBef>
                <a:spcPct val="20000"/>
              </a:spcBef>
              <a:buClr>
                <a:srgbClr val="000000"/>
              </a:buClr>
              <a:buSzPct val="65000"/>
              <a:buFont typeface="Wingdings" pitchFamily="2" charset="2"/>
              <a:buNone/>
            </a:pPr>
            <a:endParaRPr lang="en-US" sz="3200">
              <a:solidFill>
                <a:srgbClr val="000000"/>
              </a:solidFill>
            </a:endParaRPr>
          </a:p>
        </p:txBody>
      </p:sp>
      <p:sp>
        <p:nvSpPr>
          <p:cNvPr id="285704" name="Rectangle 8"/>
          <p:cNvSpPr>
            <a:spLocks noChangeArrowheads="1"/>
          </p:cNvSpPr>
          <p:nvPr/>
        </p:nvSpPr>
        <p:spPr bwMode="auto">
          <a:xfrm>
            <a:off x="0" y="3048000"/>
            <a:ext cx="8229600" cy="4114800"/>
          </a:xfrm>
          <a:prstGeom prst="rect">
            <a:avLst/>
          </a:prstGeom>
          <a:noFill/>
          <a:ln w="9525">
            <a:noFill/>
            <a:miter lim="800000"/>
            <a:headEnd/>
            <a:tailEnd/>
          </a:ln>
          <a:effectLst/>
        </p:spPr>
        <p:txBody>
          <a:bodyPr/>
          <a:lstStyle/>
          <a:p>
            <a:pPr marL="609600" indent="-609600" eaLnBrk="1" hangingPunct="1">
              <a:spcBef>
                <a:spcPct val="20000"/>
              </a:spcBef>
              <a:buClr>
                <a:srgbClr val="000000"/>
              </a:buClr>
              <a:buSzPct val="65000"/>
              <a:buFont typeface="Wingdings" pitchFamily="2" charset="2"/>
              <a:buAutoNum type="arabicPeriod"/>
            </a:pPr>
            <a:r>
              <a:rPr lang="en-US" sz="2800">
                <a:solidFill>
                  <a:srgbClr val="000000"/>
                </a:solidFill>
              </a:rPr>
              <a:t>Tetanus vaccination for teenagers.</a:t>
            </a:r>
          </a:p>
          <a:p>
            <a:pPr marL="609600" indent="-609600" eaLnBrk="1" hangingPunct="1">
              <a:spcBef>
                <a:spcPct val="20000"/>
              </a:spcBef>
              <a:buClr>
                <a:srgbClr val="000000"/>
              </a:buClr>
              <a:buSzPct val="65000"/>
              <a:buFont typeface="Wingdings" pitchFamily="2" charset="2"/>
              <a:buAutoNum type="arabicPeriod"/>
            </a:pPr>
            <a:r>
              <a:rPr lang="en-US" sz="2800">
                <a:solidFill>
                  <a:srgbClr val="000000"/>
                </a:solidFill>
              </a:rPr>
              <a:t>Measles/mumps/rubella (MMR) vaccination for first time pregnant mothers.</a:t>
            </a:r>
          </a:p>
          <a:p>
            <a:pPr marL="609600" indent="-609600" eaLnBrk="1" hangingPunct="1">
              <a:spcBef>
                <a:spcPct val="20000"/>
              </a:spcBef>
              <a:buClr>
                <a:srgbClr val="000000"/>
              </a:buClr>
              <a:buSzPct val="65000"/>
              <a:buFont typeface="Wingdings" pitchFamily="2" charset="2"/>
              <a:buAutoNum type="arabicPeriod"/>
            </a:pPr>
            <a:r>
              <a:rPr lang="en-US" sz="2800">
                <a:solidFill>
                  <a:srgbClr val="000000"/>
                </a:solidFill>
              </a:rPr>
              <a:t>Fluoridation of water.</a:t>
            </a:r>
          </a:p>
          <a:p>
            <a:pPr marL="609600" indent="-609600" eaLnBrk="1" hangingPunct="1">
              <a:spcBef>
                <a:spcPct val="20000"/>
              </a:spcBef>
              <a:buClr>
                <a:srgbClr val="000000"/>
              </a:buClr>
              <a:buSzPct val="65000"/>
              <a:buFont typeface="Wingdings" pitchFamily="2" charset="2"/>
              <a:buAutoNum type="arabicPeriod"/>
            </a:pPr>
            <a:r>
              <a:rPr lang="en-US" sz="2800">
                <a:solidFill>
                  <a:srgbClr val="000000"/>
                </a:solidFill>
              </a:rPr>
              <a:t>Pap smear screening.</a:t>
            </a:r>
          </a:p>
          <a:p>
            <a:pPr marL="609600" indent="-609600" eaLnBrk="1" hangingPunct="1">
              <a:spcBef>
                <a:spcPct val="20000"/>
              </a:spcBef>
              <a:buClr>
                <a:srgbClr val="000000"/>
              </a:buClr>
              <a:buSzPct val="65000"/>
              <a:buFont typeface="Wingdings" pitchFamily="2" charset="2"/>
              <a:buAutoNum type="arabicPeriod"/>
            </a:pPr>
            <a:r>
              <a:rPr lang="en-US" sz="2800">
                <a:solidFill>
                  <a:srgbClr val="000000"/>
                </a:solidFill>
              </a:rPr>
              <a:t>Sex education</a:t>
            </a:r>
            <a:r>
              <a:rPr lang="en-US">
                <a:solidFill>
                  <a:srgbClr val="000000"/>
                </a:solidFill>
              </a:rPr>
              <a:t>.</a:t>
            </a:r>
          </a:p>
          <a:p>
            <a:pPr marL="609600" indent="-609600" eaLnBrk="1" hangingPunct="1">
              <a:spcBef>
                <a:spcPct val="20000"/>
              </a:spcBef>
              <a:buClr>
                <a:srgbClr val="000000"/>
              </a:buClr>
              <a:buSzPct val="65000"/>
              <a:buFont typeface="Wingdings" pitchFamily="2" charset="2"/>
              <a:buNone/>
            </a:pPr>
            <a:endParaRPr lang="en-US">
              <a:solidFill>
                <a:srgbClr val="000000"/>
              </a:solidFill>
            </a:endParaRPr>
          </a:p>
        </p:txBody>
      </p:sp>
      <p:pic>
        <p:nvPicPr>
          <p:cNvPr id="285705" name="Picture 9" descr="anirouter"/>
          <p:cNvPicPr>
            <a:picLocks noChangeAspect="1" noChangeArrowheads="1" noCrop="1"/>
          </p:cNvPicPr>
          <p:nvPr/>
        </p:nvPicPr>
        <p:blipFill>
          <a:blip r:embed="rId3" cstate="print"/>
          <a:srcRect/>
          <a:stretch>
            <a:fillRect/>
          </a:stretch>
        </p:blipFill>
        <p:spPr bwMode="auto">
          <a:xfrm>
            <a:off x="6629400" y="4419600"/>
            <a:ext cx="2514600" cy="2133600"/>
          </a:xfrm>
          <a:prstGeom prst="rect">
            <a:avLst/>
          </a:prstGeom>
          <a:noFill/>
          <a:ln w="9525">
            <a:noFill/>
            <a:miter lim="800000"/>
            <a:headEnd/>
            <a:tailEnd/>
          </a:ln>
        </p:spPr>
      </p:pic>
    </p:spTree>
  </p:cSld>
  <p:clrMapOvr>
    <a:masterClrMapping/>
  </p:clrMapOvr>
  <p:transition advClick="0"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5704">
                                            <p:txEl>
                                              <p:pRg st="0" end="0"/>
                                            </p:txEl>
                                          </p:spTgt>
                                        </p:tgtEl>
                                        <p:attrNameLst>
                                          <p:attrName>style.visibility</p:attrName>
                                        </p:attrNameLst>
                                      </p:cBhvr>
                                      <p:to>
                                        <p:strVal val="visible"/>
                                      </p:to>
                                    </p:set>
                                    <p:animEffect transition="in" filter="fade">
                                      <p:cBhvr>
                                        <p:cTn id="7" dur="1000">
                                          <p:stCondLst>
                                            <p:cond delay="0"/>
                                          </p:stCondLst>
                                        </p:cTn>
                                        <p:tgtEl>
                                          <p:spTgt spid="28570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285704">
                                            <p:txEl>
                                              <p:pRg st="1" end="1"/>
                                            </p:txEl>
                                          </p:spTgt>
                                        </p:tgtEl>
                                        <p:attrNameLst>
                                          <p:attrName>style.visibility</p:attrName>
                                        </p:attrNameLst>
                                      </p:cBhvr>
                                      <p:to>
                                        <p:strVal val="visible"/>
                                      </p:to>
                                    </p:set>
                                    <p:animEffect transition="in" filter="fade">
                                      <p:cBhvr>
                                        <p:cTn id="11" dur="1000">
                                          <p:stCondLst>
                                            <p:cond delay="0"/>
                                          </p:stCondLst>
                                        </p:cTn>
                                        <p:tgtEl>
                                          <p:spTgt spid="28570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85704">
                                            <p:txEl>
                                              <p:pRg st="2" end="2"/>
                                            </p:txEl>
                                          </p:spTgt>
                                        </p:tgtEl>
                                        <p:attrNameLst>
                                          <p:attrName>style.visibility</p:attrName>
                                        </p:attrNameLst>
                                      </p:cBhvr>
                                      <p:to>
                                        <p:strVal val="visible"/>
                                      </p:to>
                                    </p:set>
                                    <p:animEffect transition="in" filter="fade">
                                      <p:cBhvr>
                                        <p:cTn id="15" dur="1000">
                                          <p:stCondLst>
                                            <p:cond delay="0"/>
                                          </p:stCondLst>
                                        </p:cTn>
                                        <p:tgtEl>
                                          <p:spTgt spid="285704">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285704">
                                            <p:txEl>
                                              <p:pRg st="3" end="3"/>
                                            </p:txEl>
                                          </p:spTgt>
                                        </p:tgtEl>
                                        <p:attrNameLst>
                                          <p:attrName>style.visibility</p:attrName>
                                        </p:attrNameLst>
                                      </p:cBhvr>
                                      <p:to>
                                        <p:strVal val="visible"/>
                                      </p:to>
                                    </p:set>
                                    <p:animEffect transition="in" filter="fade">
                                      <p:cBhvr>
                                        <p:cTn id="19" dur="1000">
                                          <p:stCondLst>
                                            <p:cond delay="0"/>
                                          </p:stCondLst>
                                        </p:cTn>
                                        <p:tgtEl>
                                          <p:spTgt spid="285704">
                                            <p:txEl>
                                              <p:pRg st="3" end="3"/>
                                            </p:txEl>
                                          </p:spTgt>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285704">
                                            <p:txEl>
                                              <p:pRg st="4" end="4"/>
                                            </p:txEl>
                                          </p:spTgt>
                                        </p:tgtEl>
                                        <p:attrNameLst>
                                          <p:attrName>style.visibility</p:attrName>
                                        </p:attrNameLst>
                                      </p:cBhvr>
                                      <p:to>
                                        <p:strVal val="visible"/>
                                      </p:to>
                                    </p:set>
                                    <p:animEffect transition="in" filter="fade">
                                      <p:cBhvr>
                                        <p:cTn id="23" dur="1000">
                                          <p:stCondLst>
                                            <p:cond delay="0"/>
                                          </p:stCondLst>
                                        </p:cTn>
                                        <p:tgtEl>
                                          <p:spTgt spid="28570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5704" grpId="0" build="p"/>
    </p:bld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62150" name="Picture 6" descr="DM015"/>
          <p:cNvPicPr>
            <a:picLocks noGrp="1" noChangeAspect="1" noChangeArrowheads="1"/>
          </p:cNvPicPr>
          <p:nvPr>
            <p:ph sz="half" idx="2"/>
          </p:nvPr>
        </p:nvPicPr>
        <p:blipFill>
          <a:blip r:embed="rId2" cstate="print"/>
          <a:srcRect/>
          <a:stretch>
            <a:fillRect/>
          </a:stretch>
        </p:blipFill>
        <p:spPr>
          <a:xfrm>
            <a:off x="0" y="0"/>
            <a:ext cx="9144000" cy="6858000"/>
          </a:xfrm>
          <a:noFill/>
          <a:ln/>
        </p:spPr>
      </p:pic>
      <p:sp>
        <p:nvSpPr>
          <p:cNvPr id="262147" name="Rectangle 3"/>
          <p:cNvSpPr>
            <a:spLocks noGrp="1" noChangeArrowheads="1"/>
          </p:cNvSpPr>
          <p:nvPr>
            <p:ph type="body" sz="half" idx="1"/>
          </p:nvPr>
        </p:nvSpPr>
        <p:spPr>
          <a:xfrm>
            <a:off x="152400" y="533400"/>
            <a:ext cx="7086600" cy="4114800"/>
          </a:xfrm>
        </p:spPr>
        <p:txBody>
          <a:bodyPr/>
          <a:lstStyle/>
          <a:p>
            <a:pPr marL="609600" indent="-609600">
              <a:buClr>
                <a:srgbClr val="000000"/>
              </a:buClr>
            </a:pPr>
            <a:r>
              <a:rPr lang="en-US">
                <a:solidFill>
                  <a:srgbClr val="000000"/>
                </a:solidFill>
                <a:effectLst/>
              </a:rPr>
              <a:t>Q 2. All the following are reservoirs of infection except?</a:t>
            </a:r>
          </a:p>
          <a:p>
            <a:pPr marL="609600" indent="-609600">
              <a:buClr>
                <a:srgbClr val="000000"/>
              </a:buClr>
              <a:buFont typeface="Wingdings" pitchFamily="2" charset="2"/>
              <a:buAutoNum type="arabicPeriod"/>
            </a:pPr>
            <a:r>
              <a:rPr lang="en-US" sz="2800">
                <a:solidFill>
                  <a:srgbClr val="000000"/>
                </a:solidFill>
                <a:effectLst/>
              </a:rPr>
              <a:t>Dog</a:t>
            </a:r>
          </a:p>
          <a:p>
            <a:pPr marL="609600" indent="-609600">
              <a:buClr>
                <a:srgbClr val="000000"/>
              </a:buClr>
              <a:buFont typeface="Wingdings" pitchFamily="2" charset="2"/>
              <a:buAutoNum type="arabicPeriod"/>
            </a:pPr>
            <a:r>
              <a:rPr lang="en-US" sz="2800">
                <a:solidFill>
                  <a:srgbClr val="000000"/>
                </a:solidFill>
                <a:effectLst/>
              </a:rPr>
              <a:t>Soil</a:t>
            </a:r>
          </a:p>
          <a:p>
            <a:pPr marL="609600" indent="-609600">
              <a:buClr>
                <a:srgbClr val="000000"/>
              </a:buClr>
              <a:buFont typeface="Wingdings" pitchFamily="2" charset="2"/>
              <a:buAutoNum type="arabicPeriod"/>
            </a:pPr>
            <a:r>
              <a:rPr lang="en-US" sz="2800">
                <a:solidFill>
                  <a:srgbClr val="000000"/>
                </a:solidFill>
                <a:effectLst/>
              </a:rPr>
              <a:t>Man</a:t>
            </a:r>
          </a:p>
          <a:p>
            <a:pPr marL="609600" indent="-609600">
              <a:buClr>
                <a:srgbClr val="000000"/>
              </a:buClr>
              <a:buFont typeface="Wingdings" pitchFamily="2" charset="2"/>
              <a:buAutoNum type="arabicPeriod"/>
            </a:pPr>
            <a:r>
              <a:rPr lang="en-US" sz="2800">
                <a:solidFill>
                  <a:srgbClr val="000000"/>
                </a:solidFill>
                <a:effectLst/>
              </a:rPr>
              <a:t>Birds</a:t>
            </a:r>
          </a:p>
          <a:p>
            <a:pPr marL="609600" indent="-609600">
              <a:buClr>
                <a:srgbClr val="000000"/>
              </a:buClr>
              <a:buFont typeface="Wingdings" pitchFamily="2" charset="2"/>
              <a:buAutoNum type="arabicPeriod"/>
            </a:pPr>
            <a:r>
              <a:rPr lang="en-US" sz="2800">
                <a:solidFill>
                  <a:srgbClr val="000000"/>
                </a:solidFill>
                <a:effectLst/>
              </a:rPr>
              <a:t>Glass of water</a:t>
            </a:r>
          </a:p>
          <a:p>
            <a:pPr marL="609600" indent="-609600">
              <a:buClr>
                <a:srgbClr val="000000"/>
              </a:buClr>
            </a:pPr>
            <a:endParaRPr lang="en-US" sz="2400">
              <a:solidFill>
                <a:srgbClr val="000000"/>
              </a:solidFill>
              <a:effectLst/>
            </a:endParaRPr>
          </a:p>
          <a:p>
            <a:pPr marL="609600" indent="-609600">
              <a:buClr>
                <a:srgbClr val="000000"/>
              </a:buClr>
              <a:buFont typeface="Wingdings" pitchFamily="2" charset="2"/>
              <a:buNone/>
            </a:pPr>
            <a:endParaRPr lang="en-US" sz="2400">
              <a:solidFill>
                <a:srgbClr val="000000"/>
              </a:solidFill>
              <a:effectLst/>
            </a:endParaRPr>
          </a:p>
        </p:txBody>
      </p:sp>
      <p:pic>
        <p:nvPicPr>
          <p:cNvPr id="262149" name="Picture 5" descr="anirouter"/>
          <p:cNvPicPr>
            <a:picLocks noChangeAspect="1" noChangeArrowheads="1" noCrop="1"/>
          </p:cNvPicPr>
          <p:nvPr/>
        </p:nvPicPr>
        <p:blipFill>
          <a:blip r:embed="rId3" cstate="print"/>
          <a:srcRect/>
          <a:stretch>
            <a:fillRect/>
          </a:stretch>
        </p:blipFill>
        <p:spPr bwMode="auto">
          <a:xfrm>
            <a:off x="6629400" y="4419600"/>
            <a:ext cx="2514600" cy="2133600"/>
          </a:xfrm>
          <a:prstGeom prst="rect">
            <a:avLst/>
          </a:prstGeom>
          <a:noFill/>
          <a:ln w="9525">
            <a:noFill/>
            <a:miter lim="800000"/>
            <a:headEnd/>
            <a:tailEnd/>
          </a:ln>
        </p:spPr>
      </p:pic>
    </p:spTree>
  </p:cSld>
  <p:clrMapOvr>
    <a:masterClrMapping/>
  </p:clrMapOvr>
  <p:transition advClick="0" advTm="60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64200" name="Picture 8" descr="DM015"/>
          <p:cNvPicPr>
            <a:picLocks noGrp="1" noChangeAspect="1" noChangeArrowheads="1"/>
          </p:cNvPicPr>
          <p:nvPr>
            <p:ph sz="half" idx="2"/>
          </p:nvPr>
        </p:nvPicPr>
        <p:blipFill>
          <a:blip r:embed="rId2" cstate="print"/>
          <a:srcRect/>
          <a:stretch>
            <a:fillRect/>
          </a:stretch>
        </p:blipFill>
        <p:spPr>
          <a:xfrm>
            <a:off x="0" y="-15875"/>
            <a:ext cx="9144000" cy="6873875"/>
          </a:xfrm>
          <a:noFill/>
          <a:ln/>
        </p:spPr>
      </p:pic>
      <p:sp>
        <p:nvSpPr>
          <p:cNvPr id="264195" name="Rectangle 3"/>
          <p:cNvSpPr>
            <a:spLocks noGrp="1" noChangeArrowheads="1"/>
          </p:cNvSpPr>
          <p:nvPr>
            <p:ph type="body" sz="half" idx="1"/>
          </p:nvPr>
        </p:nvSpPr>
        <p:spPr>
          <a:xfrm>
            <a:off x="76200" y="304800"/>
            <a:ext cx="6324600" cy="4495800"/>
          </a:xfrm>
        </p:spPr>
        <p:txBody>
          <a:bodyPr/>
          <a:lstStyle/>
          <a:p>
            <a:pPr>
              <a:buClr>
                <a:srgbClr val="000000"/>
              </a:buClr>
            </a:pPr>
            <a:r>
              <a:rPr lang="en-US" sz="3600">
                <a:solidFill>
                  <a:srgbClr val="000000"/>
                </a:solidFill>
                <a:effectLst/>
              </a:rPr>
              <a:t>Q 3. All the following are indirect modes of spread  of infection except?</a:t>
            </a:r>
          </a:p>
          <a:p>
            <a:pPr>
              <a:buClr>
                <a:srgbClr val="000000"/>
              </a:buClr>
              <a:buFont typeface="Wingdings" pitchFamily="2" charset="2"/>
              <a:buAutoNum type="arabicPeriod"/>
            </a:pPr>
            <a:r>
              <a:rPr lang="en-US" sz="2800">
                <a:solidFill>
                  <a:srgbClr val="000000"/>
                </a:solidFill>
                <a:effectLst/>
              </a:rPr>
              <a:t>Blood transfusion</a:t>
            </a:r>
          </a:p>
          <a:p>
            <a:pPr>
              <a:buClr>
                <a:srgbClr val="000000"/>
              </a:buClr>
              <a:buFont typeface="Wingdings" pitchFamily="2" charset="2"/>
              <a:buAutoNum type="arabicPeriod"/>
            </a:pPr>
            <a:r>
              <a:rPr lang="en-US" sz="2800">
                <a:solidFill>
                  <a:srgbClr val="000000"/>
                </a:solidFill>
                <a:effectLst/>
              </a:rPr>
              <a:t>Mosquito bite</a:t>
            </a:r>
          </a:p>
          <a:p>
            <a:pPr>
              <a:buClr>
                <a:srgbClr val="000000"/>
              </a:buClr>
              <a:buFont typeface="Wingdings" pitchFamily="2" charset="2"/>
              <a:buAutoNum type="arabicPeriod"/>
            </a:pPr>
            <a:r>
              <a:rPr lang="en-US" sz="2800">
                <a:solidFill>
                  <a:srgbClr val="000000"/>
                </a:solidFill>
                <a:effectLst/>
              </a:rPr>
              <a:t>Tissue Grafts</a:t>
            </a:r>
          </a:p>
          <a:p>
            <a:pPr>
              <a:buClr>
                <a:srgbClr val="000000"/>
              </a:buClr>
              <a:buFont typeface="Wingdings" pitchFamily="2" charset="2"/>
              <a:buAutoNum type="arabicPeriod"/>
            </a:pPr>
            <a:r>
              <a:rPr lang="en-US" sz="2800">
                <a:solidFill>
                  <a:srgbClr val="000000"/>
                </a:solidFill>
                <a:effectLst/>
              </a:rPr>
              <a:t>Inhalation of dust</a:t>
            </a:r>
          </a:p>
          <a:p>
            <a:pPr>
              <a:buClr>
                <a:srgbClr val="000000"/>
              </a:buClr>
              <a:buFont typeface="Wingdings" pitchFamily="2" charset="2"/>
              <a:buAutoNum type="arabicPeriod"/>
            </a:pPr>
            <a:r>
              <a:rPr lang="en-US" sz="2800">
                <a:solidFill>
                  <a:srgbClr val="000000"/>
                </a:solidFill>
                <a:effectLst/>
              </a:rPr>
              <a:t>Contact with infected soil</a:t>
            </a:r>
          </a:p>
        </p:txBody>
      </p:sp>
      <p:pic>
        <p:nvPicPr>
          <p:cNvPr id="264196" name="Picture 4" descr="anirouter"/>
          <p:cNvPicPr>
            <a:picLocks noChangeAspect="1" noChangeArrowheads="1" noCrop="1"/>
          </p:cNvPicPr>
          <p:nvPr/>
        </p:nvPicPr>
        <p:blipFill>
          <a:blip r:embed="rId3" cstate="print"/>
          <a:srcRect/>
          <a:stretch>
            <a:fillRect/>
          </a:stretch>
        </p:blipFill>
        <p:spPr bwMode="auto">
          <a:xfrm>
            <a:off x="6629400" y="4419600"/>
            <a:ext cx="2514600" cy="2133600"/>
          </a:xfrm>
          <a:prstGeom prst="rect">
            <a:avLst/>
          </a:prstGeom>
          <a:noFill/>
          <a:ln w="9525">
            <a:noFill/>
            <a:miter lim="800000"/>
            <a:headEnd/>
            <a:tailEnd/>
          </a:ln>
        </p:spPr>
      </p:pic>
    </p:spTree>
  </p:cSld>
  <p:clrMapOvr>
    <a:masterClrMapping/>
  </p:clrMapOvr>
  <p:transition advClick="0" advTm="60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63177" name="Picture 9" descr="DM015"/>
          <p:cNvPicPr>
            <a:picLocks noGrp="1" noChangeAspect="1" noChangeArrowheads="1"/>
          </p:cNvPicPr>
          <p:nvPr>
            <p:ph sz="half" idx="2"/>
          </p:nvPr>
        </p:nvPicPr>
        <p:blipFill>
          <a:blip r:embed="rId2" cstate="print"/>
          <a:srcRect/>
          <a:stretch>
            <a:fillRect/>
          </a:stretch>
        </p:blipFill>
        <p:spPr>
          <a:xfrm>
            <a:off x="0" y="0"/>
            <a:ext cx="9144000" cy="6858000"/>
          </a:xfrm>
          <a:noFill/>
          <a:ln/>
        </p:spPr>
      </p:pic>
      <p:sp>
        <p:nvSpPr>
          <p:cNvPr id="263171" name="Rectangle 3"/>
          <p:cNvSpPr>
            <a:spLocks noGrp="1" noChangeArrowheads="1"/>
          </p:cNvSpPr>
          <p:nvPr>
            <p:ph type="body" sz="half" idx="1"/>
          </p:nvPr>
        </p:nvSpPr>
        <p:spPr>
          <a:xfrm>
            <a:off x="76200" y="533400"/>
            <a:ext cx="5029200" cy="4114800"/>
          </a:xfrm>
        </p:spPr>
        <p:txBody>
          <a:bodyPr/>
          <a:lstStyle/>
          <a:p>
            <a:pPr>
              <a:buClr>
                <a:srgbClr val="000000"/>
              </a:buClr>
            </a:pPr>
            <a:r>
              <a:rPr lang="en-US" sz="4800">
                <a:solidFill>
                  <a:srgbClr val="000000"/>
                </a:solidFill>
                <a:effectLst/>
              </a:rPr>
              <a:t>Q 4. Define</a:t>
            </a:r>
            <a:r>
              <a:rPr lang="en-US" sz="4000">
                <a:solidFill>
                  <a:srgbClr val="000000"/>
                </a:solidFill>
                <a:effectLst/>
              </a:rPr>
              <a:t>?</a:t>
            </a:r>
          </a:p>
          <a:p>
            <a:pPr>
              <a:buClr>
                <a:srgbClr val="000000"/>
              </a:buClr>
              <a:buFont typeface="Wingdings" pitchFamily="2" charset="2"/>
              <a:buAutoNum type="arabicPeriod"/>
            </a:pPr>
            <a:r>
              <a:rPr lang="en-US" sz="3600">
                <a:solidFill>
                  <a:srgbClr val="000000"/>
                </a:solidFill>
                <a:effectLst/>
              </a:rPr>
              <a:t>Pollution</a:t>
            </a:r>
          </a:p>
          <a:p>
            <a:pPr>
              <a:buClr>
                <a:srgbClr val="000000"/>
              </a:buClr>
              <a:buFont typeface="Wingdings" pitchFamily="2" charset="2"/>
              <a:buAutoNum type="arabicPeriod"/>
            </a:pPr>
            <a:r>
              <a:rPr lang="en-US" sz="3600">
                <a:solidFill>
                  <a:srgbClr val="000000"/>
                </a:solidFill>
                <a:effectLst/>
              </a:rPr>
              <a:t>Reservoir</a:t>
            </a:r>
          </a:p>
          <a:p>
            <a:pPr>
              <a:buClr>
                <a:srgbClr val="000000"/>
              </a:buClr>
              <a:buFont typeface="Wingdings" pitchFamily="2" charset="2"/>
              <a:buAutoNum type="arabicPeriod"/>
            </a:pPr>
            <a:r>
              <a:rPr lang="en-US" sz="3600">
                <a:solidFill>
                  <a:srgbClr val="000000"/>
                </a:solidFill>
                <a:effectLst/>
              </a:rPr>
              <a:t>Fomite</a:t>
            </a:r>
          </a:p>
          <a:p>
            <a:pPr>
              <a:buClr>
                <a:srgbClr val="000000"/>
              </a:buClr>
              <a:buFont typeface="Wingdings" pitchFamily="2" charset="2"/>
              <a:buNone/>
            </a:pPr>
            <a:endParaRPr lang="en-US" sz="2800">
              <a:solidFill>
                <a:srgbClr val="000000"/>
              </a:solidFill>
              <a:effectLst/>
            </a:endParaRPr>
          </a:p>
          <a:p>
            <a:pPr>
              <a:buClr>
                <a:srgbClr val="000000"/>
              </a:buClr>
            </a:pPr>
            <a:endParaRPr lang="en-US" sz="2800">
              <a:solidFill>
                <a:srgbClr val="000000"/>
              </a:solidFill>
              <a:effectLst/>
            </a:endParaRPr>
          </a:p>
        </p:txBody>
      </p:sp>
      <p:pic>
        <p:nvPicPr>
          <p:cNvPr id="263172" name="Picture 4" descr="anirouter"/>
          <p:cNvPicPr>
            <a:picLocks noChangeAspect="1" noChangeArrowheads="1" noCrop="1"/>
          </p:cNvPicPr>
          <p:nvPr/>
        </p:nvPicPr>
        <p:blipFill>
          <a:blip r:embed="rId3" cstate="print"/>
          <a:srcRect/>
          <a:stretch>
            <a:fillRect/>
          </a:stretch>
        </p:blipFill>
        <p:spPr bwMode="auto">
          <a:xfrm>
            <a:off x="6172200" y="4419600"/>
            <a:ext cx="2514600" cy="2133600"/>
          </a:xfrm>
          <a:prstGeom prst="rect">
            <a:avLst/>
          </a:prstGeom>
          <a:noFill/>
          <a:ln w="9525">
            <a:noFill/>
            <a:miter lim="800000"/>
            <a:headEnd/>
            <a:tailEnd/>
          </a:ln>
        </p:spPr>
      </p:pic>
    </p:spTree>
  </p:cSld>
  <p:clrMapOvr>
    <a:masterClrMapping/>
  </p:clrMapOvr>
  <p:transition advClick="0" advTm="60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66244" name="Picture 4" descr="DM015"/>
          <p:cNvPicPr>
            <a:picLocks noChangeAspect="1" noChangeArrowheads="1"/>
          </p:cNvPicPr>
          <p:nvPr/>
        </p:nvPicPr>
        <p:blipFill>
          <a:blip r:embed="rId2" cstate="print"/>
          <a:srcRect/>
          <a:stretch>
            <a:fillRect/>
          </a:stretch>
        </p:blipFill>
        <p:spPr bwMode="auto">
          <a:xfrm>
            <a:off x="0" y="0"/>
            <a:ext cx="9144000" cy="6842125"/>
          </a:xfrm>
          <a:prstGeom prst="rect">
            <a:avLst/>
          </a:prstGeom>
          <a:noFill/>
        </p:spPr>
      </p:pic>
      <p:pic>
        <p:nvPicPr>
          <p:cNvPr id="266245" name="Picture 5"/>
          <p:cNvPicPr>
            <a:picLocks noChangeAspect="1" noChangeArrowheads="1"/>
          </p:cNvPicPr>
          <p:nvPr/>
        </p:nvPicPr>
        <p:blipFill>
          <a:blip r:embed="rId3" cstate="print"/>
          <a:srcRect/>
          <a:stretch>
            <a:fillRect/>
          </a:stretch>
        </p:blipFill>
        <p:spPr bwMode="auto">
          <a:xfrm>
            <a:off x="3425825" y="609600"/>
            <a:ext cx="1908175" cy="3132138"/>
          </a:xfrm>
          <a:prstGeom prst="rect">
            <a:avLst/>
          </a:prstGeom>
          <a:noFill/>
          <a:ln w="9525">
            <a:noFill/>
            <a:miter lim="800000"/>
            <a:headEnd/>
            <a:tailEnd/>
          </a:ln>
          <a:effectLst/>
        </p:spPr>
      </p:pic>
      <p:sp>
        <p:nvSpPr>
          <p:cNvPr id="266246" name="WordArt 6"/>
          <p:cNvSpPr>
            <a:spLocks noChangeArrowheads="1" noChangeShapeType="1" noTextEdit="1"/>
          </p:cNvSpPr>
          <p:nvPr/>
        </p:nvSpPr>
        <p:spPr bwMode="auto">
          <a:xfrm>
            <a:off x="457200" y="3657600"/>
            <a:ext cx="8305800" cy="2362200"/>
          </a:xfrm>
          <a:prstGeom prst="rect">
            <a:avLst/>
          </a:prstGeom>
        </p:spPr>
        <p:txBody>
          <a:bodyPr wrap="none" fromWordArt="1">
            <a:prstTxWarp prst="textCanDown">
              <a:avLst>
                <a:gd name="adj" fmla="val 33333"/>
              </a:avLst>
            </a:prstTxWarp>
          </a:bodyPr>
          <a:lstStyle/>
          <a:p>
            <a:pPr algn="ctr"/>
            <a:r>
              <a:rPr lang="en-GB" sz="3600" kern="10">
                <a:ln w="9525">
                  <a:solidFill>
                    <a:srgbClr val="000000"/>
                  </a:solidFill>
                  <a:round/>
                  <a:headEnd/>
                  <a:tailEnd/>
                </a:ln>
                <a:solidFill>
                  <a:srgbClr val="000000"/>
                </a:solidFill>
                <a:latin typeface="Times New Roman"/>
                <a:cs typeface="Times New Roman"/>
              </a:rPr>
              <a:t>Any Question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66245"/>
                                        </p:tgtEl>
                                        <p:attrNameLst>
                                          <p:attrName>style.visibility</p:attrName>
                                        </p:attrNameLst>
                                      </p:cBhvr>
                                      <p:to>
                                        <p:strVal val="visible"/>
                                      </p:to>
                                    </p:set>
                                    <p:anim calcmode="lin" valueType="num">
                                      <p:cBhvr additive="base">
                                        <p:cTn id="7" dur="500" fill="hold"/>
                                        <p:tgtEl>
                                          <p:spTgt spid="266245"/>
                                        </p:tgtEl>
                                        <p:attrNameLst>
                                          <p:attrName>ppt_x</p:attrName>
                                        </p:attrNameLst>
                                      </p:cBhvr>
                                      <p:tavLst>
                                        <p:tav tm="0">
                                          <p:val>
                                            <p:strVal val="#ppt_x"/>
                                          </p:val>
                                        </p:tav>
                                        <p:tav tm="100000">
                                          <p:val>
                                            <p:strVal val="#ppt_x"/>
                                          </p:val>
                                        </p:tav>
                                      </p:tavLst>
                                    </p:anim>
                                    <p:anim calcmode="lin" valueType="num">
                                      <p:cBhvr additive="base">
                                        <p:cTn id="8" dur="500" fill="hold"/>
                                        <p:tgtEl>
                                          <p:spTgt spid="26624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8" presetClass="emph" presetSubtype="0" fill="hold" grpId="0" nodeType="afterEffect">
                                  <p:stCondLst>
                                    <p:cond delay="0"/>
                                  </p:stCondLst>
                                  <p:childTnLst>
                                    <p:animRot by="21600000">
                                      <p:cBhvr>
                                        <p:cTn id="11" dur="2000" fill="hold"/>
                                        <p:tgtEl>
                                          <p:spTgt spid="26624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46" grpId="0" animBg="1"/>
    </p:bldLst>
  </p:timing>
</p:sld>
</file>

<file path=ppt/slides/slide51.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a:xfrm>
          <a:off x="0" y="0"/>
          <a:ext cx="0" cy="0"/>
          <a:chOff x="0" y="0"/>
          <a:chExt cx="0" cy="0"/>
        </a:xfrm>
      </p:grpSpPr>
      <p:pic>
        <p:nvPicPr>
          <p:cNvPr id="230402" name="Picture 2" descr="file01"/>
          <p:cNvPicPr>
            <a:picLocks noGrp="1" noChangeAspect="1" noChangeArrowheads="1"/>
          </p:cNvPicPr>
          <p:nvPr>
            <p:ph/>
          </p:nvPr>
        </p:nvPicPr>
        <p:blipFill>
          <a:blip r:embed="rId2" cstate="print"/>
          <a:srcRect/>
          <a:stretch>
            <a:fillRect/>
          </a:stretch>
        </p:blipFill>
        <p:spPr>
          <a:xfrm>
            <a:off x="0" y="0"/>
            <a:ext cx="9144000" cy="6858000"/>
          </a:xfrm>
          <a:noFill/>
          <a:ln/>
        </p:spPr>
      </p:pic>
      <p:sp>
        <p:nvSpPr>
          <p:cNvPr id="230403" name="WordArt 3"/>
          <p:cNvSpPr>
            <a:spLocks noChangeArrowheads="1" noChangeShapeType="1" noTextEdit="1"/>
          </p:cNvSpPr>
          <p:nvPr/>
        </p:nvSpPr>
        <p:spPr bwMode="auto">
          <a:xfrm>
            <a:off x="762000" y="4114800"/>
            <a:ext cx="7924800" cy="1600200"/>
          </a:xfrm>
          <a:prstGeom prst="rect">
            <a:avLst/>
          </a:prstGeom>
        </p:spPr>
        <p:txBody>
          <a:bodyPr wrap="none" fromWordArt="1">
            <a:prstTxWarp prst="textPlain">
              <a:avLst>
                <a:gd name="adj" fmla="val 52565"/>
              </a:avLst>
            </a:prstTxWarp>
          </a:bodyPr>
          <a:lstStyle/>
          <a:p>
            <a:pPr algn="ctr"/>
            <a:r>
              <a:rPr lang="en-GB" sz="3600" kern="1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THANKS</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4000" fill="hold" nodeType="afterEffect">
                                  <p:stCondLst>
                                    <p:cond delay="0"/>
                                  </p:stCondLst>
                                  <p:childTnLst>
                                    <p:animEffect transition="out" filter="fade">
                                      <p:cBhvr>
                                        <p:cTn id="6" dur="500" tmFilter="0, 0; .2, .5; .8, .5; 1, 0"/>
                                        <p:tgtEl>
                                          <p:spTgt spid="230402"/>
                                        </p:tgtEl>
                                      </p:cBhvr>
                                    </p:animEffect>
                                    <p:animScale>
                                      <p:cBhvr>
                                        <p:cTn id="7" dur="250" autoRev="1" fill="hold"/>
                                        <p:tgtEl>
                                          <p:spTgt spid="230402"/>
                                        </p:tgtEl>
                                      </p:cBhvr>
                                      <p:by x="105000" y="105000"/>
                                    </p:animScale>
                                  </p:childTnLst>
                                </p:cTn>
                              </p:par>
                            </p:childTnLst>
                          </p:cTn>
                        </p:par>
                        <p:par>
                          <p:cTn id="8" fill="hold">
                            <p:stCondLst>
                              <p:cond delay="2000"/>
                            </p:stCondLst>
                            <p:childTnLst>
                              <p:par>
                                <p:cTn id="9" presetID="8" presetClass="emph" presetSubtype="0" fill="hold" grpId="0" nodeType="afterEffect">
                                  <p:stCondLst>
                                    <p:cond delay="0"/>
                                  </p:stCondLst>
                                  <p:childTnLst>
                                    <p:animRot by="21600000">
                                      <p:cBhvr>
                                        <p:cTn id="10" dur="2000" fill="hold"/>
                                        <p:tgtEl>
                                          <p:spTgt spid="23040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403" grpId="0" animBg="1"/>
    </p:bld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68293" name="Rectangle 5"/>
          <p:cNvSpPr>
            <a:spLocks noChangeArrowheads="1"/>
          </p:cNvSpPr>
          <p:nvPr/>
        </p:nvSpPr>
        <p:spPr bwMode="auto">
          <a:xfrm>
            <a:off x="0" y="1752600"/>
            <a:ext cx="9144000" cy="4800600"/>
          </a:xfrm>
          <a:prstGeom prst="rect">
            <a:avLst/>
          </a:prstGeom>
          <a:solidFill>
            <a:schemeClr val="hlink"/>
          </a:solidFill>
          <a:ln w="9525">
            <a:solidFill>
              <a:schemeClr val="tx1"/>
            </a:solidFill>
            <a:miter lim="800000"/>
            <a:headEnd/>
            <a:tailEnd/>
          </a:ln>
          <a:effectLst/>
        </p:spPr>
        <p:txBody>
          <a:bodyPr wrap="none" anchor="ctr"/>
          <a:lstStyle/>
          <a:p>
            <a:pPr algn="ctr"/>
            <a:endParaRPr lang="en-US">
              <a:solidFill>
                <a:srgbClr val="000000"/>
              </a:solidFill>
            </a:endParaRPr>
          </a:p>
        </p:txBody>
      </p:sp>
      <p:sp>
        <p:nvSpPr>
          <p:cNvPr id="268294" name="Freeform 6"/>
          <p:cNvSpPr>
            <a:spLocks/>
          </p:cNvSpPr>
          <p:nvPr/>
        </p:nvSpPr>
        <p:spPr bwMode="auto">
          <a:xfrm>
            <a:off x="1295400" y="3810000"/>
            <a:ext cx="1219200" cy="381000"/>
          </a:xfrm>
          <a:custGeom>
            <a:avLst/>
            <a:gdLst/>
            <a:ahLst/>
            <a:cxnLst>
              <a:cxn ang="0">
                <a:pos x="0" y="96"/>
              </a:cxn>
              <a:cxn ang="0">
                <a:pos x="288" y="96"/>
              </a:cxn>
              <a:cxn ang="0">
                <a:pos x="288" y="0"/>
              </a:cxn>
              <a:cxn ang="0">
                <a:pos x="336" y="96"/>
              </a:cxn>
              <a:cxn ang="0">
                <a:pos x="528" y="192"/>
              </a:cxn>
              <a:cxn ang="0">
                <a:pos x="768" y="240"/>
              </a:cxn>
            </a:cxnLst>
            <a:rect l="0" t="0" r="r" b="b"/>
            <a:pathLst>
              <a:path w="768" h="240">
                <a:moveTo>
                  <a:pt x="0" y="96"/>
                </a:moveTo>
                <a:cubicBezTo>
                  <a:pt x="120" y="104"/>
                  <a:pt x="240" y="112"/>
                  <a:pt x="288" y="96"/>
                </a:cubicBezTo>
                <a:cubicBezTo>
                  <a:pt x="336" y="80"/>
                  <a:pt x="280" y="0"/>
                  <a:pt x="288" y="0"/>
                </a:cubicBezTo>
                <a:cubicBezTo>
                  <a:pt x="296" y="0"/>
                  <a:pt x="296" y="64"/>
                  <a:pt x="336" y="96"/>
                </a:cubicBezTo>
                <a:cubicBezTo>
                  <a:pt x="376" y="128"/>
                  <a:pt x="456" y="168"/>
                  <a:pt x="528" y="192"/>
                </a:cubicBezTo>
                <a:cubicBezTo>
                  <a:pt x="600" y="216"/>
                  <a:pt x="684" y="228"/>
                  <a:pt x="768" y="240"/>
                </a:cubicBezTo>
              </a:path>
            </a:pathLst>
          </a:custGeom>
          <a:solidFill>
            <a:schemeClr val="tx1"/>
          </a:solidFill>
          <a:ln w="9525" cap="flat" cmpd="sng">
            <a:solidFill>
              <a:srgbClr val="0000FF"/>
            </a:solidFill>
            <a:prstDash val="solid"/>
            <a:round/>
            <a:headEnd/>
            <a:tailEnd/>
          </a:ln>
          <a:effectLst/>
        </p:spPr>
        <p:txBody>
          <a:bodyPr anchor="ctr"/>
          <a:lstStyle/>
          <a:p>
            <a:endParaRPr lang="en-GB"/>
          </a:p>
        </p:txBody>
      </p:sp>
      <p:sp>
        <p:nvSpPr>
          <p:cNvPr id="268295" name="Freeform 7"/>
          <p:cNvSpPr>
            <a:spLocks/>
          </p:cNvSpPr>
          <p:nvPr/>
        </p:nvSpPr>
        <p:spPr bwMode="auto">
          <a:xfrm>
            <a:off x="6096000" y="4953000"/>
            <a:ext cx="1219200" cy="381000"/>
          </a:xfrm>
          <a:custGeom>
            <a:avLst/>
            <a:gdLst/>
            <a:ahLst/>
            <a:cxnLst>
              <a:cxn ang="0">
                <a:pos x="0" y="96"/>
              </a:cxn>
              <a:cxn ang="0">
                <a:pos x="288" y="96"/>
              </a:cxn>
              <a:cxn ang="0">
                <a:pos x="288" y="0"/>
              </a:cxn>
              <a:cxn ang="0">
                <a:pos x="336" y="96"/>
              </a:cxn>
              <a:cxn ang="0">
                <a:pos x="528" y="192"/>
              </a:cxn>
              <a:cxn ang="0">
                <a:pos x="768" y="240"/>
              </a:cxn>
            </a:cxnLst>
            <a:rect l="0" t="0" r="r" b="b"/>
            <a:pathLst>
              <a:path w="768" h="240">
                <a:moveTo>
                  <a:pt x="0" y="96"/>
                </a:moveTo>
                <a:cubicBezTo>
                  <a:pt x="120" y="104"/>
                  <a:pt x="240" y="112"/>
                  <a:pt x="288" y="96"/>
                </a:cubicBezTo>
                <a:cubicBezTo>
                  <a:pt x="336" y="80"/>
                  <a:pt x="280" y="0"/>
                  <a:pt x="288" y="0"/>
                </a:cubicBezTo>
                <a:cubicBezTo>
                  <a:pt x="296" y="0"/>
                  <a:pt x="296" y="64"/>
                  <a:pt x="336" y="96"/>
                </a:cubicBezTo>
                <a:cubicBezTo>
                  <a:pt x="376" y="128"/>
                  <a:pt x="456" y="168"/>
                  <a:pt x="528" y="192"/>
                </a:cubicBezTo>
                <a:cubicBezTo>
                  <a:pt x="600" y="216"/>
                  <a:pt x="684" y="228"/>
                  <a:pt x="768" y="240"/>
                </a:cubicBezTo>
              </a:path>
            </a:pathLst>
          </a:custGeom>
          <a:solidFill>
            <a:schemeClr val="tx1"/>
          </a:solidFill>
          <a:ln w="9525" cap="flat" cmpd="sng">
            <a:solidFill>
              <a:srgbClr val="0000FF"/>
            </a:solidFill>
            <a:prstDash val="solid"/>
            <a:round/>
            <a:headEnd/>
            <a:tailEnd/>
          </a:ln>
          <a:effectLst/>
        </p:spPr>
        <p:txBody>
          <a:bodyPr anchor="ctr"/>
          <a:lstStyle/>
          <a:p>
            <a:endParaRPr lang="en-GB"/>
          </a:p>
        </p:txBody>
      </p:sp>
      <p:sp>
        <p:nvSpPr>
          <p:cNvPr id="268296" name="Freeform 8"/>
          <p:cNvSpPr>
            <a:spLocks/>
          </p:cNvSpPr>
          <p:nvPr/>
        </p:nvSpPr>
        <p:spPr bwMode="auto">
          <a:xfrm>
            <a:off x="76200" y="3886200"/>
            <a:ext cx="1219200" cy="381000"/>
          </a:xfrm>
          <a:custGeom>
            <a:avLst/>
            <a:gdLst/>
            <a:ahLst/>
            <a:cxnLst>
              <a:cxn ang="0">
                <a:pos x="0" y="96"/>
              </a:cxn>
              <a:cxn ang="0">
                <a:pos x="288" y="96"/>
              </a:cxn>
              <a:cxn ang="0">
                <a:pos x="288" y="0"/>
              </a:cxn>
              <a:cxn ang="0">
                <a:pos x="336" y="96"/>
              </a:cxn>
              <a:cxn ang="0">
                <a:pos x="528" y="192"/>
              </a:cxn>
              <a:cxn ang="0">
                <a:pos x="768" y="240"/>
              </a:cxn>
            </a:cxnLst>
            <a:rect l="0" t="0" r="r" b="b"/>
            <a:pathLst>
              <a:path w="768" h="240">
                <a:moveTo>
                  <a:pt x="0" y="96"/>
                </a:moveTo>
                <a:cubicBezTo>
                  <a:pt x="120" y="104"/>
                  <a:pt x="240" y="112"/>
                  <a:pt x="288" y="96"/>
                </a:cubicBezTo>
                <a:cubicBezTo>
                  <a:pt x="336" y="80"/>
                  <a:pt x="280" y="0"/>
                  <a:pt x="288" y="0"/>
                </a:cubicBezTo>
                <a:cubicBezTo>
                  <a:pt x="296" y="0"/>
                  <a:pt x="296" y="64"/>
                  <a:pt x="336" y="96"/>
                </a:cubicBezTo>
                <a:cubicBezTo>
                  <a:pt x="376" y="128"/>
                  <a:pt x="456" y="168"/>
                  <a:pt x="528" y="192"/>
                </a:cubicBezTo>
                <a:cubicBezTo>
                  <a:pt x="600" y="216"/>
                  <a:pt x="684" y="228"/>
                  <a:pt x="768" y="240"/>
                </a:cubicBezTo>
              </a:path>
            </a:pathLst>
          </a:custGeom>
          <a:solidFill>
            <a:schemeClr val="tx1"/>
          </a:solidFill>
          <a:ln w="9525" cap="flat" cmpd="sng">
            <a:solidFill>
              <a:srgbClr val="0000FF"/>
            </a:solidFill>
            <a:prstDash val="solid"/>
            <a:round/>
            <a:headEnd/>
            <a:tailEnd/>
          </a:ln>
          <a:effectLst/>
        </p:spPr>
        <p:txBody>
          <a:bodyPr anchor="ctr"/>
          <a:lstStyle/>
          <a:p>
            <a:endParaRPr lang="en-GB"/>
          </a:p>
        </p:txBody>
      </p:sp>
      <p:sp>
        <p:nvSpPr>
          <p:cNvPr id="268297" name="Freeform 9"/>
          <p:cNvSpPr>
            <a:spLocks/>
          </p:cNvSpPr>
          <p:nvPr/>
        </p:nvSpPr>
        <p:spPr bwMode="auto">
          <a:xfrm>
            <a:off x="2590800" y="5105400"/>
            <a:ext cx="1219200" cy="381000"/>
          </a:xfrm>
          <a:custGeom>
            <a:avLst/>
            <a:gdLst/>
            <a:ahLst/>
            <a:cxnLst>
              <a:cxn ang="0">
                <a:pos x="0" y="96"/>
              </a:cxn>
              <a:cxn ang="0">
                <a:pos x="288" y="96"/>
              </a:cxn>
              <a:cxn ang="0">
                <a:pos x="288" y="0"/>
              </a:cxn>
              <a:cxn ang="0">
                <a:pos x="336" y="96"/>
              </a:cxn>
              <a:cxn ang="0">
                <a:pos x="528" y="192"/>
              </a:cxn>
              <a:cxn ang="0">
                <a:pos x="768" y="240"/>
              </a:cxn>
            </a:cxnLst>
            <a:rect l="0" t="0" r="r" b="b"/>
            <a:pathLst>
              <a:path w="768" h="240">
                <a:moveTo>
                  <a:pt x="0" y="96"/>
                </a:moveTo>
                <a:cubicBezTo>
                  <a:pt x="120" y="104"/>
                  <a:pt x="240" y="112"/>
                  <a:pt x="288" y="96"/>
                </a:cubicBezTo>
                <a:cubicBezTo>
                  <a:pt x="336" y="80"/>
                  <a:pt x="280" y="0"/>
                  <a:pt x="288" y="0"/>
                </a:cubicBezTo>
                <a:cubicBezTo>
                  <a:pt x="296" y="0"/>
                  <a:pt x="296" y="64"/>
                  <a:pt x="336" y="96"/>
                </a:cubicBezTo>
                <a:cubicBezTo>
                  <a:pt x="376" y="128"/>
                  <a:pt x="456" y="168"/>
                  <a:pt x="528" y="192"/>
                </a:cubicBezTo>
                <a:cubicBezTo>
                  <a:pt x="600" y="216"/>
                  <a:pt x="684" y="228"/>
                  <a:pt x="768" y="240"/>
                </a:cubicBezTo>
              </a:path>
            </a:pathLst>
          </a:custGeom>
          <a:solidFill>
            <a:schemeClr val="tx1"/>
          </a:solidFill>
          <a:ln w="9525" cap="flat" cmpd="sng">
            <a:solidFill>
              <a:srgbClr val="0000FF"/>
            </a:solidFill>
            <a:prstDash val="solid"/>
            <a:round/>
            <a:headEnd/>
            <a:tailEnd/>
          </a:ln>
          <a:effectLst/>
        </p:spPr>
        <p:txBody>
          <a:bodyPr anchor="ctr"/>
          <a:lstStyle/>
          <a:p>
            <a:endParaRPr lang="en-GB"/>
          </a:p>
        </p:txBody>
      </p:sp>
      <p:sp>
        <p:nvSpPr>
          <p:cNvPr id="268298" name="Freeform 10"/>
          <p:cNvSpPr>
            <a:spLocks/>
          </p:cNvSpPr>
          <p:nvPr/>
        </p:nvSpPr>
        <p:spPr bwMode="auto">
          <a:xfrm>
            <a:off x="7696200" y="5181600"/>
            <a:ext cx="1219200" cy="381000"/>
          </a:xfrm>
          <a:custGeom>
            <a:avLst/>
            <a:gdLst/>
            <a:ahLst/>
            <a:cxnLst>
              <a:cxn ang="0">
                <a:pos x="0" y="96"/>
              </a:cxn>
              <a:cxn ang="0">
                <a:pos x="288" y="96"/>
              </a:cxn>
              <a:cxn ang="0">
                <a:pos x="288" y="0"/>
              </a:cxn>
              <a:cxn ang="0">
                <a:pos x="336" y="96"/>
              </a:cxn>
              <a:cxn ang="0">
                <a:pos x="528" y="192"/>
              </a:cxn>
              <a:cxn ang="0">
                <a:pos x="768" y="240"/>
              </a:cxn>
            </a:cxnLst>
            <a:rect l="0" t="0" r="r" b="b"/>
            <a:pathLst>
              <a:path w="768" h="240">
                <a:moveTo>
                  <a:pt x="0" y="96"/>
                </a:moveTo>
                <a:cubicBezTo>
                  <a:pt x="120" y="104"/>
                  <a:pt x="240" y="112"/>
                  <a:pt x="288" y="96"/>
                </a:cubicBezTo>
                <a:cubicBezTo>
                  <a:pt x="336" y="80"/>
                  <a:pt x="280" y="0"/>
                  <a:pt x="288" y="0"/>
                </a:cubicBezTo>
                <a:cubicBezTo>
                  <a:pt x="296" y="0"/>
                  <a:pt x="296" y="64"/>
                  <a:pt x="336" y="96"/>
                </a:cubicBezTo>
                <a:cubicBezTo>
                  <a:pt x="376" y="128"/>
                  <a:pt x="456" y="168"/>
                  <a:pt x="528" y="192"/>
                </a:cubicBezTo>
                <a:cubicBezTo>
                  <a:pt x="600" y="216"/>
                  <a:pt x="684" y="228"/>
                  <a:pt x="768" y="240"/>
                </a:cubicBezTo>
              </a:path>
            </a:pathLst>
          </a:custGeom>
          <a:solidFill>
            <a:schemeClr val="tx1"/>
          </a:solidFill>
          <a:ln w="9525" cap="flat" cmpd="sng">
            <a:solidFill>
              <a:srgbClr val="0000FF"/>
            </a:solidFill>
            <a:prstDash val="solid"/>
            <a:round/>
            <a:headEnd/>
            <a:tailEnd/>
          </a:ln>
          <a:effectLst/>
        </p:spPr>
        <p:txBody>
          <a:bodyPr anchor="ctr"/>
          <a:lstStyle/>
          <a:p>
            <a:endParaRPr lang="en-GB"/>
          </a:p>
        </p:txBody>
      </p:sp>
      <p:sp>
        <p:nvSpPr>
          <p:cNvPr id="268299" name="Freeform 11"/>
          <p:cNvSpPr>
            <a:spLocks/>
          </p:cNvSpPr>
          <p:nvPr/>
        </p:nvSpPr>
        <p:spPr bwMode="auto">
          <a:xfrm>
            <a:off x="533400" y="4953000"/>
            <a:ext cx="1219200" cy="381000"/>
          </a:xfrm>
          <a:custGeom>
            <a:avLst/>
            <a:gdLst/>
            <a:ahLst/>
            <a:cxnLst>
              <a:cxn ang="0">
                <a:pos x="0" y="96"/>
              </a:cxn>
              <a:cxn ang="0">
                <a:pos x="288" y="96"/>
              </a:cxn>
              <a:cxn ang="0">
                <a:pos x="288" y="0"/>
              </a:cxn>
              <a:cxn ang="0">
                <a:pos x="336" y="96"/>
              </a:cxn>
              <a:cxn ang="0">
                <a:pos x="528" y="192"/>
              </a:cxn>
              <a:cxn ang="0">
                <a:pos x="768" y="240"/>
              </a:cxn>
            </a:cxnLst>
            <a:rect l="0" t="0" r="r" b="b"/>
            <a:pathLst>
              <a:path w="768" h="240">
                <a:moveTo>
                  <a:pt x="0" y="96"/>
                </a:moveTo>
                <a:cubicBezTo>
                  <a:pt x="120" y="104"/>
                  <a:pt x="240" y="112"/>
                  <a:pt x="288" y="96"/>
                </a:cubicBezTo>
                <a:cubicBezTo>
                  <a:pt x="336" y="80"/>
                  <a:pt x="280" y="0"/>
                  <a:pt x="288" y="0"/>
                </a:cubicBezTo>
                <a:cubicBezTo>
                  <a:pt x="296" y="0"/>
                  <a:pt x="296" y="64"/>
                  <a:pt x="336" y="96"/>
                </a:cubicBezTo>
                <a:cubicBezTo>
                  <a:pt x="376" y="128"/>
                  <a:pt x="456" y="168"/>
                  <a:pt x="528" y="192"/>
                </a:cubicBezTo>
                <a:cubicBezTo>
                  <a:pt x="600" y="216"/>
                  <a:pt x="684" y="228"/>
                  <a:pt x="768" y="240"/>
                </a:cubicBezTo>
              </a:path>
            </a:pathLst>
          </a:custGeom>
          <a:solidFill>
            <a:schemeClr val="tx1"/>
          </a:solidFill>
          <a:ln w="9525" cap="flat" cmpd="sng">
            <a:solidFill>
              <a:srgbClr val="0000FF"/>
            </a:solidFill>
            <a:prstDash val="solid"/>
            <a:round/>
            <a:headEnd/>
            <a:tailEnd/>
          </a:ln>
          <a:effectLst/>
        </p:spPr>
        <p:txBody>
          <a:bodyPr anchor="ctr"/>
          <a:lstStyle/>
          <a:p>
            <a:endParaRPr lang="en-GB"/>
          </a:p>
        </p:txBody>
      </p:sp>
      <p:sp>
        <p:nvSpPr>
          <p:cNvPr id="268300" name="Freeform 12"/>
          <p:cNvSpPr>
            <a:spLocks/>
          </p:cNvSpPr>
          <p:nvPr/>
        </p:nvSpPr>
        <p:spPr bwMode="auto">
          <a:xfrm>
            <a:off x="3276600" y="3886200"/>
            <a:ext cx="1219200" cy="381000"/>
          </a:xfrm>
          <a:custGeom>
            <a:avLst/>
            <a:gdLst/>
            <a:ahLst/>
            <a:cxnLst>
              <a:cxn ang="0">
                <a:pos x="0" y="96"/>
              </a:cxn>
              <a:cxn ang="0">
                <a:pos x="288" y="96"/>
              </a:cxn>
              <a:cxn ang="0">
                <a:pos x="288" y="0"/>
              </a:cxn>
              <a:cxn ang="0">
                <a:pos x="336" y="96"/>
              </a:cxn>
              <a:cxn ang="0">
                <a:pos x="528" y="192"/>
              </a:cxn>
              <a:cxn ang="0">
                <a:pos x="768" y="240"/>
              </a:cxn>
            </a:cxnLst>
            <a:rect l="0" t="0" r="r" b="b"/>
            <a:pathLst>
              <a:path w="768" h="240">
                <a:moveTo>
                  <a:pt x="0" y="96"/>
                </a:moveTo>
                <a:cubicBezTo>
                  <a:pt x="120" y="104"/>
                  <a:pt x="240" y="112"/>
                  <a:pt x="288" y="96"/>
                </a:cubicBezTo>
                <a:cubicBezTo>
                  <a:pt x="336" y="80"/>
                  <a:pt x="280" y="0"/>
                  <a:pt x="288" y="0"/>
                </a:cubicBezTo>
                <a:cubicBezTo>
                  <a:pt x="296" y="0"/>
                  <a:pt x="296" y="64"/>
                  <a:pt x="336" y="96"/>
                </a:cubicBezTo>
                <a:cubicBezTo>
                  <a:pt x="376" y="128"/>
                  <a:pt x="456" y="168"/>
                  <a:pt x="528" y="192"/>
                </a:cubicBezTo>
                <a:cubicBezTo>
                  <a:pt x="600" y="216"/>
                  <a:pt x="684" y="228"/>
                  <a:pt x="768" y="240"/>
                </a:cubicBezTo>
              </a:path>
            </a:pathLst>
          </a:custGeom>
          <a:solidFill>
            <a:schemeClr val="tx1"/>
          </a:solidFill>
          <a:ln w="9525" cap="flat" cmpd="sng">
            <a:solidFill>
              <a:srgbClr val="0000FF"/>
            </a:solidFill>
            <a:prstDash val="solid"/>
            <a:round/>
            <a:headEnd/>
            <a:tailEnd/>
          </a:ln>
          <a:effectLst/>
        </p:spPr>
        <p:txBody>
          <a:bodyPr anchor="ctr"/>
          <a:lstStyle/>
          <a:p>
            <a:endParaRPr lang="en-GB"/>
          </a:p>
        </p:txBody>
      </p:sp>
      <p:sp>
        <p:nvSpPr>
          <p:cNvPr id="268301" name="Freeform 13"/>
          <p:cNvSpPr>
            <a:spLocks/>
          </p:cNvSpPr>
          <p:nvPr/>
        </p:nvSpPr>
        <p:spPr bwMode="auto">
          <a:xfrm>
            <a:off x="4343400" y="4876800"/>
            <a:ext cx="1219200" cy="381000"/>
          </a:xfrm>
          <a:custGeom>
            <a:avLst/>
            <a:gdLst/>
            <a:ahLst/>
            <a:cxnLst>
              <a:cxn ang="0">
                <a:pos x="0" y="96"/>
              </a:cxn>
              <a:cxn ang="0">
                <a:pos x="288" y="96"/>
              </a:cxn>
              <a:cxn ang="0">
                <a:pos x="288" y="0"/>
              </a:cxn>
              <a:cxn ang="0">
                <a:pos x="336" y="96"/>
              </a:cxn>
              <a:cxn ang="0">
                <a:pos x="528" y="192"/>
              </a:cxn>
              <a:cxn ang="0">
                <a:pos x="768" y="240"/>
              </a:cxn>
            </a:cxnLst>
            <a:rect l="0" t="0" r="r" b="b"/>
            <a:pathLst>
              <a:path w="768" h="240">
                <a:moveTo>
                  <a:pt x="0" y="96"/>
                </a:moveTo>
                <a:cubicBezTo>
                  <a:pt x="120" y="104"/>
                  <a:pt x="240" y="112"/>
                  <a:pt x="288" y="96"/>
                </a:cubicBezTo>
                <a:cubicBezTo>
                  <a:pt x="336" y="80"/>
                  <a:pt x="280" y="0"/>
                  <a:pt x="288" y="0"/>
                </a:cubicBezTo>
                <a:cubicBezTo>
                  <a:pt x="296" y="0"/>
                  <a:pt x="296" y="64"/>
                  <a:pt x="336" y="96"/>
                </a:cubicBezTo>
                <a:cubicBezTo>
                  <a:pt x="376" y="128"/>
                  <a:pt x="456" y="168"/>
                  <a:pt x="528" y="192"/>
                </a:cubicBezTo>
                <a:cubicBezTo>
                  <a:pt x="600" y="216"/>
                  <a:pt x="684" y="228"/>
                  <a:pt x="768" y="240"/>
                </a:cubicBezTo>
              </a:path>
            </a:pathLst>
          </a:custGeom>
          <a:solidFill>
            <a:schemeClr val="tx1"/>
          </a:solidFill>
          <a:ln w="9525" cap="flat" cmpd="sng">
            <a:solidFill>
              <a:srgbClr val="0000FF"/>
            </a:solidFill>
            <a:prstDash val="solid"/>
            <a:round/>
            <a:headEnd/>
            <a:tailEnd/>
          </a:ln>
          <a:effectLst/>
        </p:spPr>
        <p:txBody>
          <a:bodyPr anchor="ctr"/>
          <a:lstStyle/>
          <a:p>
            <a:endParaRPr lang="en-GB"/>
          </a:p>
        </p:txBody>
      </p:sp>
      <p:sp>
        <p:nvSpPr>
          <p:cNvPr id="268302" name="Freeform 14"/>
          <p:cNvSpPr>
            <a:spLocks/>
          </p:cNvSpPr>
          <p:nvPr/>
        </p:nvSpPr>
        <p:spPr bwMode="auto">
          <a:xfrm>
            <a:off x="5791200" y="3810000"/>
            <a:ext cx="1219200" cy="381000"/>
          </a:xfrm>
          <a:custGeom>
            <a:avLst/>
            <a:gdLst/>
            <a:ahLst/>
            <a:cxnLst>
              <a:cxn ang="0">
                <a:pos x="0" y="96"/>
              </a:cxn>
              <a:cxn ang="0">
                <a:pos x="288" y="96"/>
              </a:cxn>
              <a:cxn ang="0">
                <a:pos x="288" y="0"/>
              </a:cxn>
              <a:cxn ang="0">
                <a:pos x="336" y="96"/>
              </a:cxn>
              <a:cxn ang="0">
                <a:pos x="528" y="192"/>
              </a:cxn>
              <a:cxn ang="0">
                <a:pos x="768" y="240"/>
              </a:cxn>
            </a:cxnLst>
            <a:rect l="0" t="0" r="r" b="b"/>
            <a:pathLst>
              <a:path w="768" h="240">
                <a:moveTo>
                  <a:pt x="0" y="96"/>
                </a:moveTo>
                <a:cubicBezTo>
                  <a:pt x="120" y="104"/>
                  <a:pt x="240" y="112"/>
                  <a:pt x="288" y="96"/>
                </a:cubicBezTo>
                <a:cubicBezTo>
                  <a:pt x="336" y="80"/>
                  <a:pt x="280" y="0"/>
                  <a:pt x="288" y="0"/>
                </a:cubicBezTo>
                <a:cubicBezTo>
                  <a:pt x="296" y="0"/>
                  <a:pt x="296" y="64"/>
                  <a:pt x="336" y="96"/>
                </a:cubicBezTo>
                <a:cubicBezTo>
                  <a:pt x="376" y="128"/>
                  <a:pt x="456" y="168"/>
                  <a:pt x="528" y="192"/>
                </a:cubicBezTo>
                <a:cubicBezTo>
                  <a:pt x="600" y="216"/>
                  <a:pt x="684" y="228"/>
                  <a:pt x="768" y="240"/>
                </a:cubicBezTo>
              </a:path>
            </a:pathLst>
          </a:custGeom>
          <a:solidFill>
            <a:schemeClr val="tx1"/>
          </a:solidFill>
          <a:ln w="9525" cap="flat" cmpd="sng">
            <a:solidFill>
              <a:srgbClr val="0000FF"/>
            </a:solidFill>
            <a:prstDash val="solid"/>
            <a:round/>
            <a:headEnd/>
            <a:tailEnd/>
          </a:ln>
          <a:effectLst/>
        </p:spPr>
        <p:txBody>
          <a:bodyPr anchor="ctr"/>
          <a:lstStyle/>
          <a:p>
            <a:endParaRPr lang="en-GB"/>
          </a:p>
        </p:txBody>
      </p:sp>
      <p:sp>
        <p:nvSpPr>
          <p:cNvPr id="268303" name="Freeform 15"/>
          <p:cNvSpPr>
            <a:spLocks/>
          </p:cNvSpPr>
          <p:nvPr/>
        </p:nvSpPr>
        <p:spPr bwMode="auto">
          <a:xfrm>
            <a:off x="4495800" y="5029200"/>
            <a:ext cx="1219200" cy="381000"/>
          </a:xfrm>
          <a:custGeom>
            <a:avLst/>
            <a:gdLst/>
            <a:ahLst/>
            <a:cxnLst>
              <a:cxn ang="0">
                <a:pos x="0" y="96"/>
              </a:cxn>
              <a:cxn ang="0">
                <a:pos x="288" y="96"/>
              </a:cxn>
              <a:cxn ang="0">
                <a:pos x="288" y="0"/>
              </a:cxn>
              <a:cxn ang="0">
                <a:pos x="336" y="96"/>
              </a:cxn>
              <a:cxn ang="0">
                <a:pos x="528" y="192"/>
              </a:cxn>
              <a:cxn ang="0">
                <a:pos x="768" y="240"/>
              </a:cxn>
            </a:cxnLst>
            <a:rect l="0" t="0" r="r" b="b"/>
            <a:pathLst>
              <a:path w="768" h="240">
                <a:moveTo>
                  <a:pt x="0" y="96"/>
                </a:moveTo>
                <a:cubicBezTo>
                  <a:pt x="120" y="104"/>
                  <a:pt x="240" y="112"/>
                  <a:pt x="288" y="96"/>
                </a:cubicBezTo>
                <a:cubicBezTo>
                  <a:pt x="336" y="80"/>
                  <a:pt x="280" y="0"/>
                  <a:pt x="288" y="0"/>
                </a:cubicBezTo>
                <a:cubicBezTo>
                  <a:pt x="296" y="0"/>
                  <a:pt x="296" y="64"/>
                  <a:pt x="336" y="96"/>
                </a:cubicBezTo>
                <a:cubicBezTo>
                  <a:pt x="376" y="128"/>
                  <a:pt x="456" y="168"/>
                  <a:pt x="528" y="192"/>
                </a:cubicBezTo>
                <a:cubicBezTo>
                  <a:pt x="600" y="216"/>
                  <a:pt x="684" y="228"/>
                  <a:pt x="768" y="240"/>
                </a:cubicBezTo>
              </a:path>
            </a:pathLst>
          </a:custGeom>
          <a:solidFill>
            <a:schemeClr val="tx1"/>
          </a:solidFill>
          <a:ln w="9525" cap="flat" cmpd="sng">
            <a:solidFill>
              <a:srgbClr val="0000FF"/>
            </a:solidFill>
            <a:prstDash val="solid"/>
            <a:round/>
            <a:headEnd/>
            <a:tailEnd/>
          </a:ln>
          <a:effectLst/>
        </p:spPr>
        <p:txBody>
          <a:bodyPr anchor="ctr"/>
          <a:lstStyle/>
          <a:p>
            <a:endParaRPr lang="en-GB"/>
          </a:p>
        </p:txBody>
      </p:sp>
      <p:sp>
        <p:nvSpPr>
          <p:cNvPr id="268304" name="Freeform 16"/>
          <p:cNvSpPr>
            <a:spLocks/>
          </p:cNvSpPr>
          <p:nvPr/>
        </p:nvSpPr>
        <p:spPr bwMode="auto">
          <a:xfrm>
            <a:off x="4648200" y="5181600"/>
            <a:ext cx="1219200" cy="381000"/>
          </a:xfrm>
          <a:custGeom>
            <a:avLst/>
            <a:gdLst/>
            <a:ahLst/>
            <a:cxnLst>
              <a:cxn ang="0">
                <a:pos x="0" y="96"/>
              </a:cxn>
              <a:cxn ang="0">
                <a:pos x="288" y="96"/>
              </a:cxn>
              <a:cxn ang="0">
                <a:pos x="288" y="0"/>
              </a:cxn>
              <a:cxn ang="0">
                <a:pos x="336" y="96"/>
              </a:cxn>
              <a:cxn ang="0">
                <a:pos x="528" y="192"/>
              </a:cxn>
              <a:cxn ang="0">
                <a:pos x="768" y="240"/>
              </a:cxn>
            </a:cxnLst>
            <a:rect l="0" t="0" r="r" b="b"/>
            <a:pathLst>
              <a:path w="768" h="240">
                <a:moveTo>
                  <a:pt x="0" y="96"/>
                </a:moveTo>
                <a:cubicBezTo>
                  <a:pt x="120" y="104"/>
                  <a:pt x="240" y="112"/>
                  <a:pt x="288" y="96"/>
                </a:cubicBezTo>
                <a:cubicBezTo>
                  <a:pt x="336" y="80"/>
                  <a:pt x="280" y="0"/>
                  <a:pt x="288" y="0"/>
                </a:cubicBezTo>
                <a:cubicBezTo>
                  <a:pt x="296" y="0"/>
                  <a:pt x="296" y="64"/>
                  <a:pt x="336" y="96"/>
                </a:cubicBezTo>
                <a:cubicBezTo>
                  <a:pt x="376" y="128"/>
                  <a:pt x="456" y="168"/>
                  <a:pt x="528" y="192"/>
                </a:cubicBezTo>
                <a:cubicBezTo>
                  <a:pt x="600" y="216"/>
                  <a:pt x="684" y="228"/>
                  <a:pt x="768" y="240"/>
                </a:cubicBezTo>
              </a:path>
            </a:pathLst>
          </a:custGeom>
          <a:solidFill>
            <a:schemeClr val="tx1"/>
          </a:solidFill>
          <a:ln w="9525" cap="flat" cmpd="sng">
            <a:solidFill>
              <a:srgbClr val="0000FF"/>
            </a:solidFill>
            <a:prstDash val="solid"/>
            <a:round/>
            <a:headEnd/>
            <a:tailEnd/>
          </a:ln>
          <a:effectLst/>
        </p:spPr>
        <p:txBody>
          <a:bodyPr anchor="ctr"/>
          <a:lstStyle/>
          <a:p>
            <a:endParaRPr lang="en-GB"/>
          </a:p>
        </p:txBody>
      </p:sp>
      <p:sp>
        <p:nvSpPr>
          <p:cNvPr id="268305" name="Freeform 17"/>
          <p:cNvSpPr>
            <a:spLocks/>
          </p:cNvSpPr>
          <p:nvPr/>
        </p:nvSpPr>
        <p:spPr bwMode="auto">
          <a:xfrm>
            <a:off x="7391400" y="3733800"/>
            <a:ext cx="1219200" cy="381000"/>
          </a:xfrm>
          <a:custGeom>
            <a:avLst/>
            <a:gdLst/>
            <a:ahLst/>
            <a:cxnLst>
              <a:cxn ang="0">
                <a:pos x="0" y="96"/>
              </a:cxn>
              <a:cxn ang="0">
                <a:pos x="288" y="96"/>
              </a:cxn>
              <a:cxn ang="0">
                <a:pos x="288" y="0"/>
              </a:cxn>
              <a:cxn ang="0">
                <a:pos x="336" y="96"/>
              </a:cxn>
              <a:cxn ang="0">
                <a:pos x="528" y="192"/>
              </a:cxn>
              <a:cxn ang="0">
                <a:pos x="768" y="240"/>
              </a:cxn>
            </a:cxnLst>
            <a:rect l="0" t="0" r="r" b="b"/>
            <a:pathLst>
              <a:path w="768" h="240">
                <a:moveTo>
                  <a:pt x="0" y="96"/>
                </a:moveTo>
                <a:cubicBezTo>
                  <a:pt x="120" y="104"/>
                  <a:pt x="240" y="112"/>
                  <a:pt x="288" y="96"/>
                </a:cubicBezTo>
                <a:cubicBezTo>
                  <a:pt x="336" y="80"/>
                  <a:pt x="280" y="0"/>
                  <a:pt x="288" y="0"/>
                </a:cubicBezTo>
                <a:cubicBezTo>
                  <a:pt x="296" y="0"/>
                  <a:pt x="296" y="64"/>
                  <a:pt x="336" y="96"/>
                </a:cubicBezTo>
                <a:cubicBezTo>
                  <a:pt x="376" y="128"/>
                  <a:pt x="456" y="168"/>
                  <a:pt x="528" y="192"/>
                </a:cubicBezTo>
                <a:cubicBezTo>
                  <a:pt x="600" y="216"/>
                  <a:pt x="684" y="228"/>
                  <a:pt x="768" y="240"/>
                </a:cubicBezTo>
              </a:path>
            </a:pathLst>
          </a:custGeom>
          <a:solidFill>
            <a:schemeClr val="tx1"/>
          </a:solidFill>
          <a:ln w="9525" cap="flat" cmpd="sng">
            <a:solidFill>
              <a:srgbClr val="0000FF"/>
            </a:solidFill>
            <a:prstDash val="solid"/>
            <a:round/>
            <a:headEnd/>
            <a:tailEnd/>
          </a:ln>
          <a:effectLst/>
        </p:spPr>
        <p:txBody>
          <a:bodyPr anchor="ctr"/>
          <a:lstStyle/>
          <a:p>
            <a:endParaRPr lang="en-GB"/>
          </a:p>
        </p:txBody>
      </p:sp>
      <p:pic>
        <p:nvPicPr>
          <p:cNvPr id="268319" name="Picture 31"/>
          <p:cNvPicPr>
            <a:picLocks noChangeAspect="1" noChangeArrowheads="1"/>
          </p:cNvPicPr>
          <p:nvPr/>
        </p:nvPicPr>
        <p:blipFill>
          <a:blip r:embed="rId2" cstate="print"/>
          <a:srcRect/>
          <a:stretch>
            <a:fillRect/>
          </a:stretch>
        </p:blipFill>
        <p:spPr bwMode="auto">
          <a:xfrm>
            <a:off x="9372600" y="1905000"/>
            <a:ext cx="1447800" cy="681038"/>
          </a:xfrm>
          <a:prstGeom prst="rect">
            <a:avLst/>
          </a:prstGeom>
          <a:noFill/>
          <a:ln w="9525">
            <a:noFill/>
            <a:miter lim="800000"/>
            <a:headEnd/>
            <a:tailEnd/>
          </a:ln>
          <a:effectLst/>
        </p:spPr>
      </p:pic>
      <p:pic>
        <p:nvPicPr>
          <p:cNvPr id="268320" name="Picture 32"/>
          <p:cNvPicPr>
            <a:picLocks noChangeAspect="1" noChangeArrowheads="1"/>
          </p:cNvPicPr>
          <p:nvPr/>
        </p:nvPicPr>
        <p:blipFill>
          <a:blip r:embed="rId2" cstate="print"/>
          <a:srcRect/>
          <a:stretch>
            <a:fillRect/>
          </a:stretch>
        </p:blipFill>
        <p:spPr bwMode="auto">
          <a:xfrm>
            <a:off x="9372600" y="2667000"/>
            <a:ext cx="1447800" cy="681038"/>
          </a:xfrm>
          <a:prstGeom prst="rect">
            <a:avLst/>
          </a:prstGeom>
          <a:noFill/>
          <a:ln w="9525">
            <a:noFill/>
            <a:miter lim="800000"/>
            <a:headEnd/>
            <a:tailEnd/>
          </a:ln>
          <a:effectLst/>
        </p:spPr>
      </p:pic>
      <p:pic>
        <p:nvPicPr>
          <p:cNvPr id="268321" name="Picture 33"/>
          <p:cNvPicPr>
            <a:picLocks noChangeAspect="1" noChangeArrowheads="1"/>
          </p:cNvPicPr>
          <p:nvPr/>
        </p:nvPicPr>
        <p:blipFill>
          <a:blip r:embed="rId2" cstate="print"/>
          <a:srcRect/>
          <a:stretch>
            <a:fillRect/>
          </a:stretch>
        </p:blipFill>
        <p:spPr bwMode="auto">
          <a:xfrm>
            <a:off x="9677400" y="3048000"/>
            <a:ext cx="1447800" cy="681038"/>
          </a:xfrm>
          <a:prstGeom prst="rect">
            <a:avLst/>
          </a:prstGeom>
          <a:noFill/>
          <a:ln w="9525">
            <a:noFill/>
            <a:miter lim="800000"/>
            <a:headEnd/>
            <a:tailEnd/>
          </a:ln>
          <a:effectLst/>
        </p:spPr>
      </p:pic>
      <p:pic>
        <p:nvPicPr>
          <p:cNvPr id="268322" name="Picture 34"/>
          <p:cNvPicPr>
            <a:picLocks noChangeAspect="1" noChangeArrowheads="1"/>
          </p:cNvPicPr>
          <p:nvPr/>
        </p:nvPicPr>
        <p:blipFill>
          <a:blip r:embed="rId2" cstate="print"/>
          <a:srcRect/>
          <a:stretch>
            <a:fillRect/>
          </a:stretch>
        </p:blipFill>
        <p:spPr bwMode="auto">
          <a:xfrm flipH="1">
            <a:off x="-1371600" y="4424363"/>
            <a:ext cx="1447800" cy="681037"/>
          </a:xfrm>
          <a:prstGeom prst="rect">
            <a:avLst/>
          </a:prstGeom>
          <a:noFill/>
          <a:ln w="9525">
            <a:noFill/>
            <a:miter lim="800000"/>
            <a:headEnd/>
            <a:tailEnd/>
          </a:ln>
          <a:effectLst/>
        </p:spPr>
      </p:pic>
      <p:pic>
        <p:nvPicPr>
          <p:cNvPr id="268323" name="Picture 35"/>
          <p:cNvPicPr>
            <a:picLocks noChangeAspect="1" noChangeArrowheads="1"/>
          </p:cNvPicPr>
          <p:nvPr/>
        </p:nvPicPr>
        <p:blipFill>
          <a:blip r:embed="rId2" cstate="print"/>
          <a:srcRect/>
          <a:stretch>
            <a:fillRect/>
          </a:stretch>
        </p:blipFill>
        <p:spPr bwMode="auto">
          <a:xfrm>
            <a:off x="9525000" y="4424363"/>
            <a:ext cx="1447800" cy="681037"/>
          </a:xfrm>
          <a:prstGeom prst="rect">
            <a:avLst/>
          </a:prstGeom>
          <a:noFill/>
          <a:ln w="9525">
            <a:noFill/>
            <a:miter lim="800000"/>
            <a:headEnd/>
            <a:tailEnd/>
          </a:ln>
          <a:effectLst/>
        </p:spPr>
      </p:pic>
      <p:sp>
        <p:nvSpPr>
          <p:cNvPr id="268331" name="Oval 43"/>
          <p:cNvSpPr>
            <a:spLocks noChangeArrowheads="1"/>
          </p:cNvSpPr>
          <p:nvPr/>
        </p:nvSpPr>
        <p:spPr bwMode="auto">
          <a:xfrm>
            <a:off x="6248400" y="6934200"/>
            <a:ext cx="533400" cy="381000"/>
          </a:xfrm>
          <a:prstGeom prst="ellipse">
            <a:avLst/>
          </a:prstGeom>
          <a:gradFill rotWithShape="1">
            <a:gsLst>
              <a:gs pos="0">
                <a:srgbClr val="CCCCFF"/>
              </a:gs>
              <a:gs pos="9000">
                <a:srgbClr val="99CCFF">
                  <a:alpha val="82001"/>
                </a:srgbClr>
              </a:gs>
              <a:gs pos="18000">
                <a:srgbClr val="9966FF">
                  <a:alpha val="64000"/>
                </a:srgbClr>
              </a:gs>
              <a:gs pos="30500">
                <a:srgbClr val="CC99FF">
                  <a:alpha val="39000"/>
                </a:srgbClr>
              </a:gs>
              <a:gs pos="41001">
                <a:srgbClr val="99CCFF">
                  <a:alpha val="17999"/>
                </a:srgbClr>
              </a:gs>
              <a:gs pos="50000">
                <a:srgbClr val="CCCCFF">
                  <a:alpha val="0"/>
                </a:srgbClr>
              </a:gs>
              <a:gs pos="59000">
                <a:srgbClr val="99CCFF">
                  <a:alpha val="17999"/>
                </a:srgbClr>
              </a:gs>
              <a:gs pos="69500">
                <a:srgbClr val="CC99FF">
                  <a:alpha val="39000"/>
                </a:srgbClr>
              </a:gs>
              <a:gs pos="82000">
                <a:srgbClr val="9966FF">
                  <a:alpha val="64000"/>
                </a:srgbClr>
              </a:gs>
              <a:gs pos="91001">
                <a:srgbClr val="99CCFF">
                  <a:alpha val="82001"/>
                </a:srgbClr>
              </a:gs>
              <a:gs pos="100000">
                <a:srgbClr val="CCCCFF"/>
              </a:gs>
            </a:gsLst>
            <a:lin ang="5400000" scaled="1"/>
          </a:gradFill>
          <a:ln w="9525">
            <a:solidFill>
              <a:schemeClr val="tx1"/>
            </a:solidFill>
            <a:round/>
            <a:headEnd/>
            <a:tailEnd/>
          </a:ln>
          <a:effectLst/>
        </p:spPr>
        <p:txBody>
          <a:bodyPr wrap="none" anchor="ctr"/>
          <a:lstStyle/>
          <a:p>
            <a:endParaRPr lang="en-GB"/>
          </a:p>
        </p:txBody>
      </p:sp>
      <p:sp>
        <p:nvSpPr>
          <p:cNvPr id="268334" name="Oval 46"/>
          <p:cNvSpPr>
            <a:spLocks noChangeArrowheads="1"/>
          </p:cNvSpPr>
          <p:nvPr/>
        </p:nvSpPr>
        <p:spPr bwMode="auto">
          <a:xfrm>
            <a:off x="6400800" y="7010400"/>
            <a:ext cx="533400" cy="381000"/>
          </a:xfrm>
          <a:prstGeom prst="ellipse">
            <a:avLst/>
          </a:prstGeom>
          <a:gradFill rotWithShape="1">
            <a:gsLst>
              <a:gs pos="0">
                <a:srgbClr val="CCCCFF"/>
              </a:gs>
              <a:gs pos="9000">
                <a:srgbClr val="99CCFF">
                  <a:alpha val="82001"/>
                </a:srgbClr>
              </a:gs>
              <a:gs pos="18000">
                <a:srgbClr val="9966FF">
                  <a:alpha val="64000"/>
                </a:srgbClr>
              </a:gs>
              <a:gs pos="30500">
                <a:srgbClr val="CC99FF">
                  <a:alpha val="39000"/>
                </a:srgbClr>
              </a:gs>
              <a:gs pos="41001">
                <a:srgbClr val="99CCFF">
                  <a:alpha val="17999"/>
                </a:srgbClr>
              </a:gs>
              <a:gs pos="50000">
                <a:srgbClr val="CCCCFF">
                  <a:alpha val="0"/>
                </a:srgbClr>
              </a:gs>
              <a:gs pos="59000">
                <a:srgbClr val="99CCFF">
                  <a:alpha val="17999"/>
                </a:srgbClr>
              </a:gs>
              <a:gs pos="69500">
                <a:srgbClr val="CC99FF">
                  <a:alpha val="39000"/>
                </a:srgbClr>
              </a:gs>
              <a:gs pos="82000">
                <a:srgbClr val="9966FF">
                  <a:alpha val="64000"/>
                </a:srgbClr>
              </a:gs>
              <a:gs pos="91001">
                <a:srgbClr val="99CCFF">
                  <a:alpha val="82001"/>
                </a:srgbClr>
              </a:gs>
              <a:gs pos="100000">
                <a:srgbClr val="CCCCFF"/>
              </a:gs>
            </a:gsLst>
            <a:lin ang="5400000" scaled="1"/>
          </a:gradFill>
          <a:ln w="9525">
            <a:solidFill>
              <a:schemeClr val="tx1"/>
            </a:solidFill>
            <a:round/>
            <a:headEnd/>
            <a:tailEnd/>
          </a:ln>
          <a:effectLst/>
        </p:spPr>
        <p:txBody>
          <a:bodyPr wrap="none" anchor="ctr"/>
          <a:lstStyle/>
          <a:p>
            <a:endParaRPr lang="en-GB"/>
          </a:p>
        </p:txBody>
      </p:sp>
      <p:sp>
        <p:nvSpPr>
          <p:cNvPr id="268335" name="Oval 47"/>
          <p:cNvSpPr>
            <a:spLocks noChangeArrowheads="1"/>
          </p:cNvSpPr>
          <p:nvPr/>
        </p:nvSpPr>
        <p:spPr bwMode="auto">
          <a:xfrm>
            <a:off x="6553200" y="7162800"/>
            <a:ext cx="533400" cy="381000"/>
          </a:xfrm>
          <a:prstGeom prst="ellipse">
            <a:avLst/>
          </a:prstGeom>
          <a:gradFill rotWithShape="1">
            <a:gsLst>
              <a:gs pos="0">
                <a:srgbClr val="CCCCFF"/>
              </a:gs>
              <a:gs pos="9000">
                <a:srgbClr val="99CCFF">
                  <a:alpha val="82001"/>
                </a:srgbClr>
              </a:gs>
              <a:gs pos="18000">
                <a:srgbClr val="9966FF">
                  <a:alpha val="64000"/>
                </a:srgbClr>
              </a:gs>
              <a:gs pos="30500">
                <a:srgbClr val="CC99FF">
                  <a:alpha val="39000"/>
                </a:srgbClr>
              </a:gs>
              <a:gs pos="41001">
                <a:srgbClr val="99CCFF">
                  <a:alpha val="17999"/>
                </a:srgbClr>
              </a:gs>
              <a:gs pos="50000">
                <a:srgbClr val="CCCCFF">
                  <a:alpha val="0"/>
                </a:srgbClr>
              </a:gs>
              <a:gs pos="59000">
                <a:srgbClr val="99CCFF">
                  <a:alpha val="17999"/>
                </a:srgbClr>
              </a:gs>
              <a:gs pos="69500">
                <a:srgbClr val="CC99FF">
                  <a:alpha val="39000"/>
                </a:srgbClr>
              </a:gs>
              <a:gs pos="82000">
                <a:srgbClr val="9966FF">
                  <a:alpha val="64000"/>
                </a:srgbClr>
              </a:gs>
              <a:gs pos="91001">
                <a:srgbClr val="99CCFF">
                  <a:alpha val="82001"/>
                </a:srgbClr>
              </a:gs>
              <a:gs pos="100000">
                <a:srgbClr val="CCCCFF"/>
              </a:gs>
            </a:gsLst>
            <a:lin ang="5400000" scaled="1"/>
          </a:gradFill>
          <a:ln w="9525">
            <a:solidFill>
              <a:schemeClr val="tx1"/>
            </a:solidFill>
            <a:round/>
            <a:headEnd/>
            <a:tailEnd/>
          </a:ln>
          <a:effectLst/>
        </p:spPr>
        <p:txBody>
          <a:bodyPr wrap="none" anchor="ctr"/>
          <a:lstStyle/>
          <a:p>
            <a:endParaRPr lang="en-GB"/>
          </a:p>
        </p:txBody>
      </p:sp>
      <p:sp>
        <p:nvSpPr>
          <p:cNvPr id="268336" name="Oval 48"/>
          <p:cNvSpPr>
            <a:spLocks noChangeArrowheads="1"/>
          </p:cNvSpPr>
          <p:nvPr/>
        </p:nvSpPr>
        <p:spPr bwMode="auto">
          <a:xfrm>
            <a:off x="6705600" y="7315200"/>
            <a:ext cx="533400" cy="381000"/>
          </a:xfrm>
          <a:prstGeom prst="ellipse">
            <a:avLst/>
          </a:prstGeom>
          <a:gradFill rotWithShape="1">
            <a:gsLst>
              <a:gs pos="0">
                <a:srgbClr val="CCCCFF"/>
              </a:gs>
              <a:gs pos="9000">
                <a:srgbClr val="99CCFF">
                  <a:alpha val="82001"/>
                </a:srgbClr>
              </a:gs>
              <a:gs pos="18000">
                <a:srgbClr val="9966FF">
                  <a:alpha val="64000"/>
                </a:srgbClr>
              </a:gs>
              <a:gs pos="30500">
                <a:srgbClr val="CC99FF">
                  <a:alpha val="39000"/>
                </a:srgbClr>
              </a:gs>
              <a:gs pos="41001">
                <a:srgbClr val="99CCFF">
                  <a:alpha val="17999"/>
                </a:srgbClr>
              </a:gs>
              <a:gs pos="50000">
                <a:srgbClr val="CCCCFF">
                  <a:alpha val="0"/>
                </a:srgbClr>
              </a:gs>
              <a:gs pos="59000">
                <a:srgbClr val="99CCFF">
                  <a:alpha val="17999"/>
                </a:srgbClr>
              </a:gs>
              <a:gs pos="69500">
                <a:srgbClr val="CC99FF">
                  <a:alpha val="39000"/>
                </a:srgbClr>
              </a:gs>
              <a:gs pos="82000">
                <a:srgbClr val="9966FF">
                  <a:alpha val="64000"/>
                </a:srgbClr>
              </a:gs>
              <a:gs pos="91001">
                <a:srgbClr val="99CCFF">
                  <a:alpha val="82001"/>
                </a:srgbClr>
              </a:gs>
              <a:gs pos="100000">
                <a:srgbClr val="CCCCFF"/>
              </a:gs>
            </a:gsLst>
            <a:lin ang="5400000" scaled="1"/>
          </a:gradFill>
          <a:ln w="9525">
            <a:solidFill>
              <a:schemeClr val="tx1"/>
            </a:solidFill>
            <a:round/>
            <a:headEnd/>
            <a:tailEnd/>
          </a:ln>
          <a:effectLst/>
        </p:spPr>
        <p:txBody>
          <a:bodyPr wrap="none" anchor="ctr"/>
          <a:lstStyle/>
          <a:p>
            <a:endParaRPr lang="en-GB"/>
          </a:p>
        </p:txBody>
      </p:sp>
      <p:sp>
        <p:nvSpPr>
          <p:cNvPr id="268337" name="Oval 49"/>
          <p:cNvSpPr>
            <a:spLocks noChangeArrowheads="1"/>
          </p:cNvSpPr>
          <p:nvPr/>
        </p:nvSpPr>
        <p:spPr bwMode="auto">
          <a:xfrm>
            <a:off x="6858000" y="7467600"/>
            <a:ext cx="533400" cy="381000"/>
          </a:xfrm>
          <a:prstGeom prst="ellipse">
            <a:avLst/>
          </a:prstGeom>
          <a:gradFill rotWithShape="1">
            <a:gsLst>
              <a:gs pos="0">
                <a:srgbClr val="CCCCFF"/>
              </a:gs>
              <a:gs pos="9000">
                <a:srgbClr val="99CCFF">
                  <a:alpha val="82001"/>
                </a:srgbClr>
              </a:gs>
              <a:gs pos="18000">
                <a:srgbClr val="9966FF">
                  <a:alpha val="64000"/>
                </a:srgbClr>
              </a:gs>
              <a:gs pos="30500">
                <a:srgbClr val="CC99FF">
                  <a:alpha val="39000"/>
                </a:srgbClr>
              </a:gs>
              <a:gs pos="41001">
                <a:srgbClr val="99CCFF">
                  <a:alpha val="17999"/>
                </a:srgbClr>
              </a:gs>
              <a:gs pos="50000">
                <a:srgbClr val="CCCCFF">
                  <a:alpha val="0"/>
                </a:srgbClr>
              </a:gs>
              <a:gs pos="59000">
                <a:srgbClr val="99CCFF">
                  <a:alpha val="17999"/>
                </a:srgbClr>
              </a:gs>
              <a:gs pos="69500">
                <a:srgbClr val="CC99FF">
                  <a:alpha val="39000"/>
                </a:srgbClr>
              </a:gs>
              <a:gs pos="82000">
                <a:srgbClr val="9966FF">
                  <a:alpha val="64000"/>
                </a:srgbClr>
              </a:gs>
              <a:gs pos="91001">
                <a:srgbClr val="99CCFF">
                  <a:alpha val="82001"/>
                </a:srgbClr>
              </a:gs>
              <a:gs pos="100000">
                <a:srgbClr val="CCCCFF"/>
              </a:gs>
            </a:gsLst>
            <a:lin ang="5400000" scaled="1"/>
          </a:gradFill>
          <a:ln w="9525">
            <a:solidFill>
              <a:schemeClr val="tx1"/>
            </a:solidFill>
            <a:round/>
            <a:headEnd/>
            <a:tailEnd/>
          </a:ln>
          <a:effectLst/>
        </p:spPr>
        <p:txBody>
          <a:bodyPr wrap="none" anchor="ctr"/>
          <a:lstStyle/>
          <a:p>
            <a:endParaRPr lang="en-GB"/>
          </a:p>
        </p:txBody>
      </p:sp>
      <p:sp>
        <p:nvSpPr>
          <p:cNvPr id="268338" name="Oval 50"/>
          <p:cNvSpPr>
            <a:spLocks noChangeArrowheads="1"/>
          </p:cNvSpPr>
          <p:nvPr/>
        </p:nvSpPr>
        <p:spPr bwMode="auto">
          <a:xfrm>
            <a:off x="7010400" y="7620000"/>
            <a:ext cx="533400" cy="381000"/>
          </a:xfrm>
          <a:prstGeom prst="ellipse">
            <a:avLst/>
          </a:prstGeom>
          <a:gradFill rotWithShape="1">
            <a:gsLst>
              <a:gs pos="0">
                <a:srgbClr val="CCCCFF"/>
              </a:gs>
              <a:gs pos="9000">
                <a:srgbClr val="99CCFF">
                  <a:alpha val="82001"/>
                </a:srgbClr>
              </a:gs>
              <a:gs pos="18000">
                <a:srgbClr val="9966FF">
                  <a:alpha val="64000"/>
                </a:srgbClr>
              </a:gs>
              <a:gs pos="30500">
                <a:srgbClr val="CC99FF">
                  <a:alpha val="39000"/>
                </a:srgbClr>
              </a:gs>
              <a:gs pos="41001">
                <a:srgbClr val="99CCFF">
                  <a:alpha val="17999"/>
                </a:srgbClr>
              </a:gs>
              <a:gs pos="50000">
                <a:srgbClr val="CCCCFF">
                  <a:alpha val="0"/>
                </a:srgbClr>
              </a:gs>
              <a:gs pos="59000">
                <a:srgbClr val="99CCFF">
                  <a:alpha val="17999"/>
                </a:srgbClr>
              </a:gs>
              <a:gs pos="69500">
                <a:srgbClr val="CC99FF">
                  <a:alpha val="39000"/>
                </a:srgbClr>
              </a:gs>
              <a:gs pos="82000">
                <a:srgbClr val="9966FF">
                  <a:alpha val="64000"/>
                </a:srgbClr>
              </a:gs>
              <a:gs pos="91001">
                <a:srgbClr val="99CCFF">
                  <a:alpha val="82001"/>
                </a:srgbClr>
              </a:gs>
              <a:gs pos="100000">
                <a:srgbClr val="CCCCFF"/>
              </a:gs>
            </a:gsLst>
            <a:lin ang="5400000" scaled="1"/>
          </a:gradFill>
          <a:ln w="9525">
            <a:solidFill>
              <a:schemeClr val="tx1"/>
            </a:solidFill>
            <a:round/>
            <a:headEnd/>
            <a:tailEnd/>
          </a:ln>
          <a:effectLst/>
        </p:spPr>
        <p:txBody>
          <a:bodyPr wrap="none" anchor="ctr"/>
          <a:lstStyle/>
          <a:p>
            <a:endParaRPr lang="en-GB"/>
          </a:p>
        </p:txBody>
      </p:sp>
      <p:sp>
        <p:nvSpPr>
          <p:cNvPr id="268339" name="Oval 51"/>
          <p:cNvSpPr>
            <a:spLocks noChangeArrowheads="1"/>
          </p:cNvSpPr>
          <p:nvPr/>
        </p:nvSpPr>
        <p:spPr bwMode="auto">
          <a:xfrm>
            <a:off x="0" y="7620000"/>
            <a:ext cx="533400" cy="381000"/>
          </a:xfrm>
          <a:prstGeom prst="ellipse">
            <a:avLst/>
          </a:prstGeom>
          <a:gradFill rotWithShape="1">
            <a:gsLst>
              <a:gs pos="0">
                <a:srgbClr val="CCCCFF"/>
              </a:gs>
              <a:gs pos="9000">
                <a:srgbClr val="99CCFF">
                  <a:alpha val="82001"/>
                </a:srgbClr>
              </a:gs>
              <a:gs pos="18000">
                <a:srgbClr val="9966FF">
                  <a:alpha val="64000"/>
                </a:srgbClr>
              </a:gs>
              <a:gs pos="30500">
                <a:srgbClr val="CC99FF">
                  <a:alpha val="39000"/>
                </a:srgbClr>
              </a:gs>
              <a:gs pos="41001">
                <a:srgbClr val="99CCFF">
                  <a:alpha val="17999"/>
                </a:srgbClr>
              </a:gs>
              <a:gs pos="50000">
                <a:srgbClr val="CCCCFF">
                  <a:alpha val="0"/>
                </a:srgbClr>
              </a:gs>
              <a:gs pos="59000">
                <a:srgbClr val="99CCFF">
                  <a:alpha val="17999"/>
                </a:srgbClr>
              </a:gs>
              <a:gs pos="69500">
                <a:srgbClr val="CC99FF">
                  <a:alpha val="39000"/>
                </a:srgbClr>
              </a:gs>
              <a:gs pos="82000">
                <a:srgbClr val="9966FF">
                  <a:alpha val="64000"/>
                </a:srgbClr>
              </a:gs>
              <a:gs pos="91001">
                <a:srgbClr val="99CCFF">
                  <a:alpha val="82001"/>
                </a:srgbClr>
              </a:gs>
              <a:gs pos="100000">
                <a:srgbClr val="CCCCFF"/>
              </a:gs>
            </a:gsLst>
            <a:lin ang="5400000" scaled="1"/>
          </a:gradFill>
          <a:ln w="9525">
            <a:solidFill>
              <a:schemeClr val="tx1"/>
            </a:solidFill>
            <a:round/>
            <a:headEnd/>
            <a:tailEnd/>
          </a:ln>
          <a:effectLst/>
        </p:spPr>
        <p:txBody>
          <a:bodyPr wrap="none" anchor="ctr"/>
          <a:lstStyle/>
          <a:p>
            <a:endParaRPr lang="en-GB"/>
          </a:p>
        </p:txBody>
      </p:sp>
      <p:pic>
        <p:nvPicPr>
          <p:cNvPr id="268340" name="Picture 52"/>
          <p:cNvPicPr>
            <a:picLocks noGrp="1" noChangeAspect="1" noChangeArrowheads="1"/>
          </p:cNvPicPr>
          <p:nvPr>
            <p:ph sz="half" idx="1"/>
          </p:nvPr>
        </p:nvPicPr>
        <p:blipFill>
          <a:blip r:embed="rId3" cstate="print"/>
          <a:srcRect/>
          <a:stretch>
            <a:fillRect/>
          </a:stretch>
        </p:blipFill>
        <p:spPr>
          <a:xfrm>
            <a:off x="9677400" y="2438400"/>
            <a:ext cx="2447925" cy="2592388"/>
          </a:xfrm>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grpId="0" nodeType="afterEffect">
                                  <p:stCondLst>
                                    <p:cond delay="0"/>
                                  </p:stCondLst>
                                  <p:childTnLst>
                                    <p:animEffect transition="out" filter="fade">
                                      <p:cBhvr>
                                        <p:cTn id="6" dur="500" tmFilter="0, 0; .2, .5; .8, .5; 1, 0"/>
                                        <p:tgtEl>
                                          <p:spTgt spid="268305"/>
                                        </p:tgtEl>
                                      </p:cBhvr>
                                    </p:animEffect>
                                    <p:animScale>
                                      <p:cBhvr>
                                        <p:cTn id="7" dur="250" autoRev="1" fill="hold"/>
                                        <p:tgtEl>
                                          <p:spTgt spid="268305"/>
                                        </p:tgtEl>
                                      </p:cBhvr>
                                      <p:by x="105000" y="105000"/>
                                    </p:animScale>
                                  </p:childTnLst>
                                </p:cTn>
                              </p:par>
                              <p:par>
                                <p:cTn id="8" presetID="26" presetClass="emph" presetSubtype="0" repeatCount="indefinite" fill="hold" grpId="0" nodeType="withEffect">
                                  <p:stCondLst>
                                    <p:cond delay="0"/>
                                  </p:stCondLst>
                                  <p:childTnLst>
                                    <p:animEffect transition="out" filter="fade">
                                      <p:cBhvr>
                                        <p:cTn id="9" dur="500" tmFilter="0, 0; .2, .5; .8, .5; 1, 0"/>
                                        <p:tgtEl>
                                          <p:spTgt spid="268298"/>
                                        </p:tgtEl>
                                      </p:cBhvr>
                                    </p:animEffect>
                                    <p:animScale>
                                      <p:cBhvr>
                                        <p:cTn id="10" dur="250" autoRev="1" fill="hold"/>
                                        <p:tgtEl>
                                          <p:spTgt spid="268298"/>
                                        </p:tgtEl>
                                      </p:cBhvr>
                                      <p:by x="105000" y="105000"/>
                                    </p:animScale>
                                  </p:childTnLst>
                                </p:cTn>
                              </p:par>
                            </p:childTnLst>
                          </p:cTn>
                        </p:par>
                        <p:par>
                          <p:cTn id="11" fill="hold">
                            <p:stCondLst>
                              <p:cond delay="500"/>
                            </p:stCondLst>
                            <p:childTnLst>
                              <p:par>
                                <p:cTn id="12" presetID="26" presetClass="emph" presetSubtype="0" repeatCount="indefinite" fill="hold" grpId="0" nodeType="afterEffect">
                                  <p:stCondLst>
                                    <p:cond delay="0"/>
                                  </p:stCondLst>
                                  <p:childTnLst>
                                    <p:animEffect transition="out" filter="fade">
                                      <p:cBhvr>
                                        <p:cTn id="13" dur="2000" tmFilter="0, 0; .2, .5; .8, .5; 1, 0"/>
                                        <p:tgtEl>
                                          <p:spTgt spid="268302"/>
                                        </p:tgtEl>
                                      </p:cBhvr>
                                    </p:animEffect>
                                    <p:animScale>
                                      <p:cBhvr>
                                        <p:cTn id="14" dur="1000" autoRev="1" fill="hold"/>
                                        <p:tgtEl>
                                          <p:spTgt spid="268302"/>
                                        </p:tgtEl>
                                      </p:cBhvr>
                                      <p:by x="105000" y="105000"/>
                                    </p:animScale>
                                  </p:childTnLst>
                                </p:cTn>
                              </p:par>
                              <p:par>
                                <p:cTn id="15" presetID="26" presetClass="emph" presetSubtype="0" fill="hold" grpId="0" nodeType="withEffect">
                                  <p:stCondLst>
                                    <p:cond delay="0"/>
                                  </p:stCondLst>
                                  <p:childTnLst>
                                    <p:animEffect transition="out" filter="fade">
                                      <p:cBhvr>
                                        <p:cTn id="16" dur="500" tmFilter="0, 0; .2, .5; .8, .5; 1, 0"/>
                                        <p:tgtEl>
                                          <p:spTgt spid="268295"/>
                                        </p:tgtEl>
                                      </p:cBhvr>
                                    </p:animEffect>
                                    <p:animScale>
                                      <p:cBhvr>
                                        <p:cTn id="17" dur="250" autoRev="1" fill="hold"/>
                                        <p:tgtEl>
                                          <p:spTgt spid="268295"/>
                                        </p:tgtEl>
                                      </p:cBhvr>
                                      <p:by x="105000" y="105000"/>
                                    </p:animScale>
                                  </p:childTnLst>
                                </p:cTn>
                              </p:par>
                            </p:childTnLst>
                          </p:cTn>
                        </p:par>
                        <p:par>
                          <p:cTn id="18" fill="hold">
                            <p:stCondLst>
                              <p:cond delay="2500"/>
                            </p:stCondLst>
                            <p:childTnLst>
                              <p:par>
                                <p:cTn id="19" presetID="26" presetClass="emph" presetSubtype="0" repeatCount="indefinite" fill="hold" grpId="0" nodeType="afterEffect">
                                  <p:stCondLst>
                                    <p:cond delay="0"/>
                                  </p:stCondLst>
                                  <p:childTnLst>
                                    <p:animEffect transition="out" filter="fade">
                                      <p:cBhvr>
                                        <p:cTn id="20" dur="2000" tmFilter="0, 0; .2, .5; .8, .5; 1, 0"/>
                                        <p:tgtEl>
                                          <p:spTgt spid="268300"/>
                                        </p:tgtEl>
                                      </p:cBhvr>
                                    </p:animEffect>
                                    <p:animScale>
                                      <p:cBhvr>
                                        <p:cTn id="21" dur="1000" autoRev="1" fill="hold"/>
                                        <p:tgtEl>
                                          <p:spTgt spid="268300"/>
                                        </p:tgtEl>
                                      </p:cBhvr>
                                      <p:by x="105000" y="105000"/>
                                    </p:animScale>
                                  </p:childTnLst>
                                </p:cTn>
                              </p:par>
                              <p:par>
                                <p:cTn id="22" presetID="64" presetClass="path" presetSubtype="0" repeatCount="indefinite" accel="50000" decel="50000" fill="hold" grpId="0" nodeType="withEffect">
                                  <p:stCondLst>
                                    <p:cond delay="0"/>
                                  </p:stCondLst>
                                  <p:childTnLst>
                                    <p:animMotion origin="layout" path="M -0.45834 3.33333E-6 L -0.4625 -1.18334 " pathEditMode="relative" rAng="0" ptsTypes="AA">
                                      <p:cBhvr>
                                        <p:cTn id="23" dur="5000" fill="hold"/>
                                        <p:tgtEl>
                                          <p:spTgt spid="268337"/>
                                        </p:tgtEl>
                                        <p:attrNameLst>
                                          <p:attrName>ppt_x</p:attrName>
                                          <p:attrName>ppt_y</p:attrName>
                                        </p:attrNameLst>
                                      </p:cBhvr>
                                      <p:rCtr x="-2" y="-592"/>
                                    </p:animMotion>
                                  </p:childTnLst>
                                </p:cTn>
                              </p:par>
                              <p:par>
                                <p:cTn id="24" presetID="26" presetClass="emph" presetSubtype="0" repeatCount="indefinite" fill="hold" grpId="0" nodeType="withEffect">
                                  <p:stCondLst>
                                    <p:cond delay="0"/>
                                  </p:stCondLst>
                                  <p:childTnLst>
                                    <p:animEffect transition="out" filter="fade">
                                      <p:cBhvr>
                                        <p:cTn id="25" dur="2000" tmFilter="0, 0; .2, .5; .8, .5; 1, 0"/>
                                        <p:tgtEl>
                                          <p:spTgt spid="268304"/>
                                        </p:tgtEl>
                                      </p:cBhvr>
                                    </p:animEffect>
                                    <p:animScale>
                                      <p:cBhvr>
                                        <p:cTn id="26" dur="1000" autoRev="1" fill="hold"/>
                                        <p:tgtEl>
                                          <p:spTgt spid="268304"/>
                                        </p:tgtEl>
                                      </p:cBhvr>
                                      <p:by x="105000" y="105000"/>
                                    </p:animScale>
                                  </p:childTnLst>
                                </p:cTn>
                              </p:par>
                              <p:par>
                                <p:cTn id="27" presetID="26" presetClass="emph" presetSubtype="0" repeatCount="indefinite" fill="hold" grpId="0" nodeType="withEffect">
                                  <p:stCondLst>
                                    <p:cond delay="0"/>
                                  </p:stCondLst>
                                  <p:childTnLst>
                                    <p:animEffect transition="out" filter="fade">
                                      <p:cBhvr>
                                        <p:cTn id="28" dur="2000" tmFilter="0, 0; .2, .5; .8, .5; 1, 0"/>
                                        <p:tgtEl>
                                          <p:spTgt spid="268303"/>
                                        </p:tgtEl>
                                      </p:cBhvr>
                                    </p:animEffect>
                                    <p:animScale>
                                      <p:cBhvr>
                                        <p:cTn id="29" dur="1000" autoRev="1" fill="hold"/>
                                        <p:tgtEl>
                                          <p:spTgt spid="268303"/>
                                        </p:tgtEl>
                                      </p:cBhvr>
                                      <p:by x="105000" y="105000"/>
                                    </p:animScale>
                                  </p:childTnLst>
                                </p:cTn>
                              </p:par>
                              <p:par>
                                <p:cTn id="30" presetID="26" presetClass="emph" presetSubtype="0" repeatCount="indefinite" fill="hold" grpId="0" nodeType="withEffect">
                                  <p:stCondLst>
                                    <p:cond delay="0"/>
                                  </p:stCondLst>
                                  <p:childTnLst>
                                    <p:animEffect transition="out" filter="fade">
                                      <p:cBhvr>
                                        <p:cTn id="31" dur="2000" tmFilter="0, 0; .2, .5; .8, .5; 1, 0"/>
                                        <p:tgtEl>
                                          <p:spTgt spid="268301"/>
                                        </p:tgtEl>
                                      </p:cBhvr>
                                    </p:animEffect>
                                    <p:animScale>
                                      <p:cBhvr>
                                        <p:cTn id="32" dur="1000" autoRev="1" fill="hold"/>
                                        <p:tgtEl>
                                          <p:spTgt spid="268301"/>
                                        </p:tgtEl>
                                      </p:cBhvr>
                                      <p:by x="105000" y="105000"/>
                                    </p:animScale>
                                  </p:childTnLst>
                                </p:cTn>
                              </p:par>
                              <p:par>
                                <p:cTn id="33" presetID="64" presetClass="path" presetSubtype="0" accel="50000" decel="50000" fill="hold" grpId="0" nodeType="withEffect">
                                  <p:stCondLst>
                                    <p:cond delay="0"/>
                                  </p:stCondLst>
                                  <p:childTnLst>
                                    <p:animMotion origin="layout" path="M 0.0 2.22222E-6 L -0.00417 -1.11667 " pathEditMode="relative" rAng="0" ptsTypes="AA">
                                      <p:cBhvr>
                                        <p:cTn id="34" dur="5000" fill="hold"/>
                                        <p:tgtEl>
                                          <p:spTgt spid="268331"/>
                                        </p:tgtEl>
                                        <p:attrNameLst>
                                          <p:attrName>ppt_x</p:attrName>
                                          <p:attrName>ppt_y</p:attrName>
                                        </p:attrNameLst>
                                      </p:cBhvr>
                                      <p:rCtr x="-2" y="-558"/>
                                    </p:animMotion>
                                  </p:childTnLst>
                                </p:cTn>
                              </p:par>
                            </p:childTnLst>
                          </p:cTn>
                        </p:par>
                        <p:par>
                          <p:cTn id="35" fill="hold">
                            <p:stCondLst>
                              <p:cond delay="7500"/>
                            </p:stCondLst>
                            <p:childTnLst>
                              <p:par>
                                <p:cTn id="36" presetID="26" presetClass="emph" presetSubtype="0" repeatCount="indefinite" fill="hold" grpId="0" nodeType="afterEffect">
                                  <p:stCondLst>
                                    <p:cond delay="0"/>
                                  </p:stCondLst>
                                  <p:childTnLst>
                                    <p:animEffect transition="out" filter="fade">
                                      <p:cBhvr>
                                        <p:cTn id="37" dur="2000" tmFilter="0, 0; .2, .5; .8, .5; 1, 0"/>
                                        <p:tgtEl>
                                          <p:spTgt spid="268294"/>
                                        </p:tgtEl>
                                      </p:cBhvr>
                                    </p:animEffect>
                                    <p:animScale>
                                      <p:cBhvr>
                                        <p:cTn id="38" dur="1000" autoRev="1" fill="hold"/>
                                        <p:tgtEl>
                                          <p:spTgt spid="268294"/>
                                        </p:tgtEl>
                                      </p:cBhvr>
                                      <p:by x="105000" y="105000"/>
                                    </p:animScale>
                                  </p:childTnLst>
                                </p:cTn>
                              </p:par>
                              <p:par>
                                <p:cTn id="39" presetID="26" presetClass="emph" presetSubtype="0" repeatCount="indefinite" fill="hold" grpId="0" nodeType="withEffect">
                                  <p:stCondLst>
                                    <p:cond delay="0"/>
                                  </p:stCondLst>
                                  <p:childTnLst>
                                    <p:animEffect transition="out" filter="fade">
                                      <p:cBhvr>
                                        <p:cTn id="40" dur="2000" tmFilter="0, 0; .2, .5; .8, .5; 1, 0"/>
                                        <p:tgtEl>
                                          <p:spTgt spid="268297"/>
                                        </p:tgtEl>
                                      </p:cBhvr>
                                    </p:animEffect>
                                    <p:animScale>
                                      <p:cBhvr>
                                        <p:cTn id="41" dur="1000" autoRev="1" fill="hold"/>
                                        <p:tgtEl>
                                          <p:spTgt spid="268297"/>
                                        </p:tgtEl>
                                      </p:cBhvr>
                                      <p:by x="105000" y="105000"/>
                                    </p:animScale>
                                  </p:childTnLst>
                                </p:cTn>
                              </p:par>
                            </p:childTnLst>
                          </p:cTn>
                        </p:par>
                        <p:par>
                          <p:cTn id="42" fill="hold">
                            <p:stCondLst>
                              <p:cond delay="9500"/>
                            </p:stCondLst>
                            <p:childTnLst>
                              <p:par>
                                <p:cTn id="43" presetID="64" presetClass="path" presetSubtype="0" repeatCount="indefinite" accel="50000" decel="50000" fill="hold" grpId="0" nodeType="afterEffect">
                                  <p:stCondLst>
                                    <p:cond delay="0"/>
                                  </p:stCondLst>
                                  <p:childTnLst>
                                    <p:animMotion origin="layout" path="M -0.63333 1.11111E-6 L -0.62916 -1.20556 " pathEditMode="relative" rAng="0" ptsTypes="AA">
                                      <p:cBhvr>
                                        <p:cTn id="44" dur="5000" fill="hold"/>
                                        <p:tgtEl>
                                          <p:spTgt spid="268338"/>
                                        </p:tgtEl>
                                        <p:attrNameLst>
                                          <p:attrName>ppt_x</p:attrName>
                                          <p:attrName>ppt_y</p:attrName>
                                        </p:attrNameLst>
                                      </p:cBhvr>
                                      <p:rCtr x="2" y="-603"/>
                                    </p:animMotion>
                                  </p:childTnLst>
                                </p:cTn>
                              </p:par>
                            </p:childTnLst>
                          </p:cTn>
                        </p:par>
                        <p:par>
                          <p:cTn id="45" fill="hold">
                            <p:stCondLst>
                              <p:cond delay="14500"/>
                            </p:stCondLst>
                            <p:childTnLst>
                              <p:par>
                                <p:cTn id="46" presetID="26" presetClass="emph" presetSubtype="0" repeatCount="indefinite" fill="hold" grpId="0" nodeType="afterEffect">
                                  <p:stCondLst>
                                    <p:cond delay="0"/>
                                  </p:stCondLst>
                                  <p:childTnLst>
                                    <p:animEffect transition="out" filter="fade">
                                      <p:cBhvr>
                                        <p:cTn id="47" dur="500" tmFilter="0, 0; .2, .5; .8, .5; 1, 0"/>
                                        <p:tgtEl>
                                          <p:spTgt spid="268296"/>
                                        </p:tgtEl>
                                      </p:cBhvr>
                                    </p:animEffect>
                                    <p:animScale>
                                      <p:cBhvr>
                                        <p:cTn id="48" dur="250" autoRev="1" fill="hold"/>
                                        <p:tgtEl>
                                          <p:spTgt spid="268296"/>
                                        </p:tgtEl>
                                      </p:cBhvr>
                                      <p:by x="105000" y="105000"/>
                                    </p:animScale>
                                  </p:childTnLst>
                                </p:cTn>
                              </p:par>
                              <p:par>
                                <p:cTn id="49" presetID="64" presetClass="path" presetSubtype="0" repeatCount="indefinite" accel="50000" decel="50000" fill="hold" grpId="0" nodeType="withEffect">
                                  <p:stCondLst>
                                    <p:cond delay="0"/>
                                  </p:stCondLst>
                                  <p:childTnLst>
                                    <p:animMotion origin="layout" path="M 3.33333E-6 1.11111E-6 L 0.02916 -1.20556 " pathEditMode="relative" rAng="0" ptsTypes="AA">
                                      <p:cBhvr>
                                        <p:cTn id="50" dur="5000" fill="hold"/>
                                        <p:tgtEl>
                                          <p:spTgt spid="268339"/>
                                        </p:tgtEl>
                                        <p:attrNameLst>
                                          <p:attrName>ppt_x</p:attrName>
                                          <p:attrName>ppt_y</p:attrName>
                                        </p:attrNameLst>
                                      </p:cBhvr>
                                      <p:rCtr x="15" y="-603"/>
                                    </p:animMotion>
                                  </p:childTnLst>
                                </p:cTn>
                              </p:par>
                              <p:par>
                                <p:cTn id="51" presetID="26" presetClass="emph" presetSubtype="0" repeatCount="indefinite" fill="hold" grpId="0" nodeType="withEffect">
                                  <p:stCondLst>
                                    <p:cond delay="0"/>
                                  </p:stCondLst>
                                  <p:childTnLst>
                                    <p:animEffect transition="out" filter="fade">
                                      <p:cBhvr>
                                        <p:cTn id="52" dur="500" tmFilter="0, 0; .2, .5; .8, .5; 1, 0"/>
                                        <p:tgtEl>
                                          <p:spTgt spid="268299"/>
                                        </p:tgtEl>
                                      </p:cBhvr>
                                    </p:animEffect>
                                    <p:animScale>
                                      <p:cBhvr>
                                        <p:cTn id="53" dur="250" autoRev="1" fill="hold"/>
                                        <p:tgtEl>
                                          <p:spTgt spid="268299"/>
                                        </p:tgtEl>
                                      </p:cBhvr>
                                      <p:by x="105000" y="105000"/>
                                    </p:animScale>
                                  </p:childTnLst>
                                </p:cTn>
                              </p:par>
                            </p:childTnLst>
                          </p:cTn>
                        </p:par>
                        <p:par>
                          <p:cTn id="54" fill="hold">
                            <p:stCondLst>
                              <p:cond delay="19500"/>
                            </p:stCondLst>
                            <p:childTnLst>
                              <p:par>
                                <p:cTn id="55" presetID="0" presetClass="path" presetSubtype="0" repeatCount="indefinite" accel="50000" decel="50000" fill="hold" nodeType="afterEffect">
                                  <p:stCondLst>
                                    <p:cond delay="0"/>
                                  </p:stCondLst>
                                  <p:childTnLst>
                                    <p:animMotion origin="layout" path="M -0.12917 0.00532 C -0.15556 -0.02616 -0.18177 -0.05741 -0.20122 -0.06505 C -0.22066 -0.07292 -0.22222 -0.04352 -0.24618 -0.04167 C -0.27014 -0.03982 -0.31528 -0.05348 -0.34514 -0.05348 C -0.37517 -0.05348 -0.39323 -0.03588 -0.42622 -0.04167 C -0.4592 -0.04746 -0.50712 -0.08866 -0.54306 -0.08866 C -0.57917 -0.08866 -0.61059 -0.0338 -0.64201 -0.04167 C -0.67361 -0.04954 -0.69913 -0.11389 -0.73212 -0.13542 C -0.7651 -0.15695 -0.81007 -0.17246 -0.8401 -0.17061 C -0.86997 -0.16875 -0.89392 -0.14329 -0.91198 -0.12385 C -0.93003 -0.10417 -0.93003 -0.0632 -0.94792 -0.05348 C -0.96597 -0.04352 -1.00347 -0.05533 -1.01997 -0.06505 C -1.03646 -0.075 -1.03038 -0.10996 -1.04687 -0.11204 C -1.06319 -0.11389 -1.10226 -0.08264 -1.11875 -0.07686 C -1.13524 -0.07107 -1.14045 -0.07385 -1.14583 -0.07686 " pathEditMode="relative" rAng="0" ptsTypes="aaaaaaaaaaaaaaA">
                                      <p:cBhvr>
                                        <p:cTn id="56" dur="5000" fill="hold"/>
                                        <p:tgtEl>
                                          <p:spTgt spid="268323"/>
                                        </p:tgtEl>
                                        <p:attrNameLst>
                                          <p:attrName>ppt_x</p:attrName>
                                          <p:attrName>ppt_y</p:attrName>
                                        </p:attrNameLst>
                                      </p:cBhvr>
                                      <p:rCtr x="-508" y="-89"/>
                                    </p:animMotion>
                                  </p:childTnLst>
                                </p:cTn>
                              </p:par>
                            </p:childTnLst>
                          </p:cTn>
                        </p:par>
                        <p:par>
                          <p:cTn id="57" fill="hold">
                            <p:stCondLst>
                              <p:cond delay="24500"/>
                            </p:stCondLst>
                            <p:childTnLst>
                              <p:par>
                                <p:cTn id="58" presetID="0" presetClass="path" presetSubtype="0" repeatCount="indefinite" accel="50000" decel="50000" fill="hold" nodeType="afterEffect">
                                  <p:stCondLst>
                                    <p:cond delay="0"/>
                                  </p:stCondLst>
                                  <p:childTnLst>
                                    <p:animMotion origin="layout" path="M 0.1125 0.00532 L 1.17916 0.06088 " pathEditMode="relative" ptsTypes="AA">
                                      <p:cBhvr>
                                        <p:cTn id="59" dur="5000" fill="hold"/>
                                        <p:tgtEl>
                                          <p:spTgt spid="268322"/>
                                        </p:tgtEl>
                                        <p:attrNameLst>
                                          <p:attrName>ppt_x</p:attrName>
                                          <p:attrName>ppt_y</p:attrName>
                                        </p:attrNameLst>
                                      </p:cBhvr>
                                    </p:animMotion>
                                  </p:childTnLst>
                                </p:cTn>
                              </p:par>
                              <p:par>
                                <p:cTn id="60" presetID="64" presetClass="path" presetSubtype="0" accel="50000" decel="50000" fill="hold" grpId="0" nodeType="withEffect">
                                  <p:stCondLst>
                                    <p:cond delay="0"/>
                                  </p:stCondLst>
                                  <p:childTnLst>
                                    <p:animMotion origin="layout" path="M -0.125 0.0 L -0.12917 -1.12778 " pathEditMode="relative" rAng="0" ptsTypes="AA">
                                      <p:cBhvr>
                                        <p:cTn id="61" dur="5000" fill="hold"/>
                                        <p:tgtEl>
                                          <p:spTgt spid="268334"/>
                                        </p:tgtEl>
                                        <p:attrNameLst>
                                          <p:attrName>ppt_x</p:attrName>
                                          <p:attrName>ppt_y</p:attrName>
                                        </p:attrNameLst>
                                      </p:cBhvr>
                                      <p:rCtr x="-2" y="-564"/>
                                    </p:animMotion>
                                  </p:childTnLst>
                                </p:cTn>
                              </p:par>
                            </p:childTnLst>
                          </p:cTn>
                        </p:par>
                        <p:par>
                          <p:cTn id="62" fill="hold">
                            <p:stCondLst>
                              <p:cond delay="29500"/>
                            </p:stCondLst>
                            <p:childTnLst>
                              <p:par>
                                <p:cTn id="63" presetID="35" presetClass="path" presetSubtype="0" repeatCount="indefinite" accel="50000" decel="50000" fill="hold" nodeType="afterEffect">
                                  <p:stCondLst>
                                    <p:cond delay="0"/>
                                  </p:stCondLst>
                                  <p:childTnLst>
                                    <p:animMotion origin="layout" path="M -0.13334 -0.13842 L -1.37084 -0.1324 " pathEditMode="relative" rAng="0" ptsTypes="AA">
                                      <p:cBhvr>
                                        <p:cTn id="64" dur="5000" fill="hold"/>
                                        <p:tgtEl>
                                          <p:spTgt spid="268319"/>
                                        </p:tgtEl>
                                        <p:attrNameLst>
                                          <p:attrName>ppt_x</p:attrName>
                                          <p:attrName>ppt_y</p:attrName>
                                        </p:attrNameLst>
                                      </p:cBhvr>
                                      <p:rCtr x="-619" y="3"/>
                                    </p:animMotion>
                                  </p:childTnLst>
                                </p:cTn>
                              </p:par>
                              <p:par>
                                <p:cTn id="65" presetID="64" presetClass="path" presetSubtype="0" repeatCount="indefinite" accel="50000" decel="50000" fill="hold" grpId="0" nodeType="withEffect">
                                  <p:stCondLst>
                                    <p:cond delay="0"/>
                                  </p:stCondLst>
                                  <p:childTnLst>
                                    <p:animMotion origin="layout" path="M 0.14584 -2.22222E-6 L 0.1375 -1.11666 " pathEditMode="relative" rAng="0" ptsTypes="AA">
                                      <p:cBhvr>
                                        <p:cTn id="66" dur="5000" fill="hold"/>
                                        <p:tgtEl>
                                          <p:spTgt spid="268335"/>
                                        </p:tgtEl>
                                        <p:attrNameLst>
                                          <p:attrName>ppt_x</p:attrName>
                                          <p:attrName>ppt_y</p:attrName>
                                        </p:attrNameLst>
                                      </p:cBhvr>
                                      <p:rCtr x="-4" y="-558"/>
                                    </p:animMotion>
                                  </p:childTnLst>
                                </p:cTn>
                              </p:par>
                            </p:childTnLst>
                          </p:cTn>
                        </p:par>
                        <p:par>
                          <p:cTn id="67" fill="hold">
                            <p:stCondLst>
                              <p:cond delay="34500"/>
                            </p:stCondLst>
                            <p:childTnLst>
                              <p:par>
                                <p:cTn id="68" presetID="35" presetClass="path" presetSubtype="0" repeatCount="indefinite" accel="50000" decel="50000" fill="hold" nodeType="afterEffect">
                                  <p:stCondLst>
                                    <p:cond delay="0"/>
                                  </p:stCondLst>
                                  <p:childTnLst>
                                    <p:animMotion origin="layout" path="M 3.33333E-6 4.07407E-6 L -1.2875 -0.01621 " pathEditMode="relative" rAng="0" ptsTypes="AA">
                                      <p:cBhvr>
                                        <p:cTn id="69" dur="5000" fill="hold"/>
                                        <p:tgtEl>
                                          <p:spTgt spid="268320"/>
                                        </p:tgtEl>
                                        <p:attrNameLst>
                                          <p:attrName>ppt_x</p:attrName>
                                          <p:attrName>ppt_y</p:attrName>
                                        </p:attrNameLst>
                                      </p:cBhvr>
                                      <p:rCtr x="-644" y="-8"/>
                                    </p:animMotion>
                                  </p:childTnLst>
                                </p:cTn>
                              </p:par>
                            </p:childTnLst>
                          </p:cTn>
                        </p:par>
                        <p:par>
                          <p:cTn id="70" fill="hold">
                            <p:stCondLst>
                              <p:cond delay="39500"/>
                            </p:stCondLst>
                            <p:childTnLst>
                              <p:par>
                                <p:cTn id="71" presetID="35" presetClass="path" presetSubtype="0" repeatCount="indefinite" accel="50000" decel="50000" fill="hold" nodeType="afterEffect">
                                  <p:stCondLst>
                                    <p:cond delay="0"/>
                                  </p:stCondLst>
                                  <p:childTnLst>
                                    <p:animMotion origin="layout" path="M 0.0 -1.48148E-6 L -1.29583 -0.00509 " pathEditMode="relative" rAng="0" ptsTypes="AA">
                                      <p:cBhvr>
                                        <p:cTn id="72" dur="5000" fill="hold"/>
                                        <p:tgtEl>
                                          <p:spTgt spid="268321"/>
                                        </p:tgtEl>
                                        <p:attrNameLst>
                                          <p:attrName>ppt_x</p:attrName>
                                          <p:attrName>ppt_y</p:attrName>
                                        </p:attrNameLst>
                                      </p:cBhvr>
                                      <p:rCtr x="-648" y="-3"/>
                                    </p:animMotion>
                                  </p:childTnLst>
                                </p:cTn>
                              </p:par>
                              <p:par>
                                <p:cTn id="73" presetID="64" presetClass="path" presetSubtype="0" repeatCount="indefinite" accel="50000" decel="50000" fill="hold" grpId="0" nodeType="withEffect">
                                  <p:stCondLst>
                                    <p:cond delay="0"/>
                                  </p:stCondLst>
                                  <p:childTnLst>
                                    <p:animMotion origin="layout" path="M -0.30833 0.11112 L -0.3125 -1.03888 " pathEditMode="relative" rAng="0" ptsTypes="AA">
                                      <p:cBhvr>
                                        <p:cTn id="74" dur="5000" fill="hold"/>
                                        <p:tgtEl>
                                          <p:spTgt spid="268336"/>
                                        </p:tgtEl>
                                        <p:attrNameLst>
                                          <p:attrName>ppt_x</p:attrName>
                                          <p:attrName>ppt_y</p:attrName>
                                        </p:attrNameLst>
                                      </p:cBhvr>
                                      <p:rCtr x="-2" y="-575"/>
                                    </p:animMotion>
                                  </p:childTnLst>
                                </p:cTn>
                              </p:par>
                            </p:childTnLst>
                          </p:cTn>
                        </p:par>
                        <p:par>
                          <p:cTn id="75" fill="hold">
                            <p:stCondLst>
                              <p:cond delay="44500"/>
                            </p:stCondLst>
                            <p:childTnLst>
                              <p:par>
                                <p:cTn id="76" presetID="35" presetClass="path" presetSubtype="0" repeatCount="indefinite" accel="50000" decel="50000" fill="hold" nodeType="afterEffect">
                                  <p:stCondLst>
                                    <p:cond delay="0"/>
                                  </p:stCondLst>
                                  <p:childTnLst>
                                    <p:animMotion origin="layout" path="M -4.16667E-6 -7.40741E-7 L -1.25885 -0.00532 " pathEditMode="relative" rAng="0" ptsTypes="AA">
                                      <p:cBhvr>
                                        <p:cTn id="77" dur="5000" fill="hold"/>
                                        <p:tgtEl>
                                          <p:spTgt spid="268340"/>
                                        </p:tgtEl>
                                        <p:attrNameLst>
                                          <p:attrName>ppt_x</p:attrName>
                                          <p:attrName>ppt_y</p:attrName>
                                        </p:attrNameLst>
                                      </p:cBhvr>
                                      <p:rCtr x="-630" y="-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8294" grpId="0" animBg="1"/>
      <p:bldP spid="268295" grpId="0" animBg="1"/>
      <p:bldP spid="268296" grpId="0" animBg="1"/>
      <p:bldP spid="268297" grpId="0" animBg="1"/>
      <p:bldP spid="268298" grpId="0" animBg="1"/>
      <p:bldP spid="268299" grpId="0" animBg="1"/>
      <p:bldP spid="268300" grpId="0" animBg="1"/>
      <p:bldP spid="268301" grpId="0" animBg="1"/>
      <p:bldP spid="268302" grpId="0" animBg="1"/>
      <p:bldP spid="268303" grpId="0" animBg="1"/>
      <p:bldP spid="268304" grpId="0" animBg="1"/>
      <p:bldP spid="268305" grpId="0" animBg="1"/>
      <p:bldP spid="268331" grpId="0" animBg="1"/>
      <p:bldP spid="268334" grpId="0" animBg="1"/>
      <p:bldP spid="268335" grpId="0" animBg="1"/>
      <p:bldP spid="268336" grpId="0" animBg="1"/>
      <p:bldP spid="268337" grpId="0" animBg="1"/>
      <p:bldP spid="268338" grpId="0" animBg="1"/>
      <p:bldP spid="268339" grpId="0" animBg="1"/>
    </p:bldLst>
  </p:timing>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292868" name="Object 4"/>
          <p:cNvGraphicFramePr>
            <a:graphicFrameLocks noChangeAspect="1"/>
          </p:cNvGraphicFramePr>
          <p:nvPr>
            <p:ph/>
          </p:nvPr>
        </p:nvGraphicFramePr>
        <p:xfrm>
          <a:off x="0" y="0"/>
          <a:ext cx="9144000" cy="6858000"/>
        </p:xfrm>
        <a:graphic>
          <a:graphicData uri="http://schemas.openxmlformats.org/presentationml/2006/ole">
            <p:oleObj spid="_x0000_s292868" name="Bitmap Image" r:id="rId3" imgW="6095238" imgH="4571429" progId="PBrush">
              <p:embed/>
            </p:oleObj>
          </a:graphicData>
        </a:graphic>
      </p:graphicFrame>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a:xfrm>
            <a:off x="0" y="381000"/>
            <a:ext cx="8229600" cy="1371600"/>
          </a:xfrm>
        </p:spPr>
        <p:txBody>
          <a:bodyPr/>
          <a:lstStyle/>
          <a:p>
            <a:r>
              <a:rPr lang="en-US" u="sng"/>
              <a:t>Phases in infections</a:t>
            </a:r>
          </a:p>
        </p:txBody>
      </p:sp>
      <p:sp>
        <p:nvSpPr>
          <p:cNvPr id="136195" name="Rectangle 3"/>
          <p:cNvSpPr>
            <a:spLocks noGrp="1" noChangeArrowheads="1"/>
          </p:cNvSpPr>
          <p:nvPr>
            <p:ph type="body" idx="1"/>
          </p:nvPr>
        </p:nvSpPr>
        <p:spPr>
          <a:xfrm>
            <a:off x="381000" y="1905000"/>
            <a:ext cx="8229600" cy="4114800"/>
          </a:xfrm>
        </p:spPr>
        <p:txBody>
          <a:bodyPr/>
          <a:lstStyle/>
          <a:p>
            <a:pPr marL="609600" indent="-609600"/>
            <a:r>
              <a:rPr lang="en-US" sz="2800"/>
              <a:t>Infective period</a:t>
            </a:r>
          </a:p>
          <a:p>
            <a:pPr marL="609600" indent="-609600"/>
            <a:r>
              <a:rPr lang="en-US" sz="2800"/>
              <a:t>Communicability period</a:t>
            </a:r>
          </a:p>
          <a:p>
            <a:pPr marL="609600" indent="-609600"/>
            <a:r>
              <a:rPr lang="en-US" sz="2800"/>
              <a:t>Incubation period</a:t>
            </a:r>
          </a:p>
          <a:p>
            <a:pPr marL="609600" indent="-609600"/>
            <a:r>
              <a:rPr lang="en-US" sz="2800"/>
              <a:t>External Incubation period</a:t>
            </a:r>
          </a:p>
          <a:p>
            <a:pPr marL="609600" indent="-609600"/>
            <a:r>
              <a:rPr lang="en-US" sz="2800"/>
              <a:t>Prodromal Period</a:t>
            </a:r>
          </a:p>
          <a:p>
            <a:pPr marL="609600" indent="-609600"/>
            <a:r>
              <a:rPr lang="en-US" sz="2800"/>
              <a:t>Convalescence period</a:t>
            </a:r>
          </a:p>
          <a:p>
            <a:pPr marL="609600" indent="-609600"/>
            <a:r>
              <a:rPr lang="en-US" sz="2800"/>
              <a:t>Generation time</a:t>
            </a:r>
          </a:p>
          <a:p>
            <a:pPr marL="609600" indent="-609600"/>
            <a:r>
              <a:rPr lang="en-US" sz="2800"/>
              <a:t>Serial interval</a:t>
            </a:r>
          </a:p>
          <a:p>
            <a:pPr marL="609600" indent="-609600">
              <a:buFont typeface="Wingdings" pitchFamily="2" charset="2"/>
              <a:buNone/>
            </a:pPr>
            <a:endParaRPr lang="en-US" sz="2800"/>
          </a:p>
        </p:txBody>
      </p:sp>
    </p:spTree>
  </p:cSld>
  <p:clrMapOvr>
    <a:masterClrMapping/>
  </p:clrMapOvr>
  <p:transition>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0" y="292100"/>
            <a:ext cx="8686800" cy="1384300"/>
          </a:xfrm>
        </p:spPr>
        <p:txBody>
          <a:bodyPr/>
          <a:lstStyle/>
          <a:p>
            <a:r>
              <a:rPr lang="en-US" sz="3600" u="sng"/>
              <a:t>Communicable period/Infective period:</a:t>
            </a:r>
          </a:p>
        </p:txBody>
      </p:sp>
      <p:sp>
        <p:nvSpPr>
          <p:cNvPr id="13315" name="Rectangle 3"/>
          <p:cNvSpPr>
            <a:spLocks noGrp="1" noChangeArrowheads="1"/>
          </p:cNvSpPr>
          <p:nvPr>
            <p:ph type="body" sz="half" idx="1"/>
          </p:nvPr>
        </p:nvSpPr>
        <p:spPr>
          <a:xfrm>
            <a:off x="457200" y="1981200"/>
            <a:ext cx="4033838" cy="4114800"/>
          </a:xfrm>
        </p:spPr>
        <p:txBody>
          <a:bodyPr/>
          <a:lstStyle/>
          <a:p>
            <a:endParaRPr lang="en-US" sz="3200">
              <a:solidFill>
                <a:schemeClr val="hlink"/>
              </a:solidFill>
            </a:endParaRPr>
          </a:p>
          <a:p>
            <a:endParaRPr lang="en-US" sz="3200">
              <a:solidFill>
                <a:schemeClr val="hlink"/>
              </a:solidFill>
            </a:endParaRPr>
          </a:p>
        </p:txBody>
      </p:sp>
      <p:sp>
        <p:nvSpPr>
          <p:cNvPr id="13317" name="Rectangle 5"/>
          <p:cNvSpPr>
            <a:spLocks noGrp="1" noChangeArrowheads="1"/>
          </p:cNvSpPr>
          <p:nvPr>
            <p:ph type="body" sz="half" idx="2"/>
          </p:nvPr>
        </p:nvSpPr>
        <p:spPr>
          <a:xfrm>
            <a:off x="228600" y="1981200"/>
            <a:ext cx="8610600" cy="4343400"/>
          </a:xfrm>
        </p:spPr>
        <p:txBody>
          <a:bodyPr/>
          <a:lstStyle/>
          <a:p>
            <a:pPr>
              <a:buFont typeface="Wingdings" pitchFamily="2" charset="2"/>
              <a:buNone/>
            </a:pPr>
            <a:r>
              <a:rPr lang="en-US"/>
              <a:t>	The period during which an infectious agent may be transferred directly or indirectly from an infected person to another person, from an infected person to an animal, including arthropods. </a:t>
            </a:r>
          </a:p>
        </p:txBody>
      </p:sp>
    </p:spTree>
  </p:cSld>
  <p:clrMapOvr>
    <a:masterClrMapping/>
  </p:clrMapOvr>
  <p:transition>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ctrTitle"/>
          </p:nvPr>
        </p:nvSpPr>
        <p:spPr>
          <a:xfrm>
            <a:off x="533400" y="228600"/>
            <a:ext cx="7848600" cy="990600"/>
          </a:xfrm>
        </p:spPr>
        <p:txBody>
          <a:bodyPr/>
          <a:lstStyle/>
          <a:p>
            <a:pPr algn="l"/>
            <a:r>
              <a:rPr lang="en-US" sz="4000"/>
              <a:t/>
            </a:r>
            <a:br>
              <a:rPr lang="en-US" sz="4000"/>
            </a:br>
            <a:r>
              <a:rPr lang="en-US" sz="4000" u="sng"/>
              <a:t>Incubation Period</a:t>
            </a:r>
            <a:r>
              <a:rPr lang="en-US" sz="4000"/>
              <a:t/>
            </a:r>
            <a:br>
              <a:rPr lang="en-US" sz="4000"/>
            </a:br>
            <a:endParaRPr lang="en-US" sz="4000"/>
          </a:p>
        </p:txBody>
      </p:sp>
      <p:sp>
        <p:nvSpPr>
          <p:cNvPr id="15363" name="Rectangle 3"/>
          <p:cNvSpPr>
            <a:spLocks noGrp="1" noChangeArrowheads="1"/>
          </p:cNvSpPr>
          <p:nvPr>
            <p:ph type="subTitle" idx="1"/>
          </p:nvPr>
        </p:nvSpPr>
        <p:spPr>
          <a:xfrm>
            <a:off x="685800" y="4267200"/>
            <a:ext cx="8153400" cy="1447800"/>
          </a:xfrm>
        </p:spPr>
        <p:txBody>
          <a:bodyPr/>
          <a:lstStyle/>
          <a:p>
            <a:pPr marL="609600" indent="-609600" algn="l"/>
            <a:r>
              <a:rPr lang="en-US" sz="1600"/>
              <a:t>	</a:t>
            </a:r>
          </a:p>
          <a:p>
            <a:pPr marL="609600" indent="-609600" algn="l"/>
            <a:endParaRPr lang="en-US" sz="1600"/>
          </a:p>
        </p:txBody>
      </p:sp>
      <p:sp>
        <p:nvSpPr>
          <p:cNvPr id="15364" name="Text Box 4"/>
          <p:cNvSpPr txBox="1">
            <a:spLocks noChangeArrowheads="1"/>
          </p:cNvSpPr>
          <p:nvPr/>
        </p:nvSpPr>
        <p:spPr bwMode="auto">
          <a:xfrm>
            <a:off x="304800" y="1447800"/>
            <a:ext cx="8458200" cy="2227263"/>
          </a:xfrm>
          <a:prstGeom prst="rect">
            <a:avLst/>
          </a:prstGeom>
          <a:noFill/>
          <a:ln w="9525">
            <a:noFill/>
            <a:miter lim="800000"/>
            <a:headEnd/>
            <a:tailEnd/>
          </a:ln>
          <a:effectLst/>
        </p:spPr>
        <p:txBody>
          <a:bodyPr>
            <a:spAutoFit/>
          </a:bodyPr>
          <a:lstStyle/>
          <a:p>
            <a:r>
              <a:rPr lang="en-US" sz="2800">
                <a:effectLst>
                  <a:outerShdw blurRad="38100" dist="38100" dir="2700000" algn="tl">
                    <a:srgbClr val="000000"/>
                  </a:outerShdw>
                </a:effectLst>
              </a:rPr>
              <a:t> The time interval between initial contact with an</a:t>
            </a:r>
          </a:p>
          <a:p>
            <a:r>
              <a:rPr lang="en-US" sz="2800">
                <a:effectLst>
                  <a:outerShdw blurRad="38100" dist="38100" dir="2700000" algn="tl">
                    <a:srgbClr val="000000"/>
                  </a:outerShdw>
                </a:effectLst>
              </a:rPr>
              <a:t> infectious agent and the appearance of first</a:t>
            </a:r>
          </a:p>
          <a:p>
            <a:r>
              <a:rPr lang="en-US" sz="2800">
                <a:effectLst>
                  <a:outerShdw blurRad="38100" dist="38100" dir="2700000" algn="tl">
                    <a:srgbClr val="000000"/>
                  </a:outerShdw>
                </a:effectLst>
              </a:rPr>
              <a:t> symptom of the disease in question, or in a vector,</a:t>
            </a:r>
          </a:p>
          <a:p>
            <a:r>
              <a:rPr lang="en-US" sz="2800">
                <a:effectLst>
                  <a:outerShdw blurRad="38100" dist="38100" dir="2700000" algn="tl">
                    <a:srgbClr val="000000"/>
                  </a:outerShdw>
                </a:effectLst>
              </a:rPr>
              <a:t> if The first time transmission is possible </a:t>
            </a:r>
          </a:p>
          <a:p>
            <a:r>
              <a:rPr lang="en-US" sz="2800">
                <a:effectLst>
                  <a:outerShdw blurRad="38100" dist="38100" dir="2700000" algn="tl">
                    <a:srgbClr val="000000"/>
                  </a:outerShdw>
                </a:effectLst>
              </a:rPr>
              <a:t> (Extrinsic incubation period).</a:t>
            </a:r>
          </a:p>
        </p:txBody>
      </p:sp>
      <p:sp>
        <p:nvSpPr>
          <p:cNvPr id="15368" name="Rectangle 8"/>
          <p:cNvSpPr>
            <a:spLocks noChangeArrowheads="1"/>
          </p:cNvSpPr>
          <p:nvPr/>
        </p:nvSpPr>
        <p:spPr bwMode="auto">
          <a:xfrm>
            <a:off x="533400" y="3810000"/>
            <a:ext cx="8153400" cy="2654300"/>
          </a:xfrm>
          <a:prstGeom prst="rect">
            <a:avLst/>
          </a:prstGeom>
          <a:noFill/>
          <a:ln w="9525">
            <a:noFill/>
            <a:miter lim="800000"/>
            <a:headEnd/>
            <a:tailEnd/>
          </a:ln>
          <a:effectLst/>
        </p:spPr>
        <p:txBody>
          <a:bodyPr>
            <a:spAutoFit/>
          </a:bodyPr>
          <a:lstStyle/>
          <a:p>
            <a:r>
              <a:rPr lang="en-US" sz="2800">
                <a:effectLst>
                  <a:outerShdw blurRad="38100" dist="38100" dir="2700000" algn="tl">
                    <a:srgbClr val="000000"/>
                  </a:outerShdw>
                </a:effectLst>
              </a:rPr>
              <a:t>Example:</a:t>
            </a:r>
          </a:p>
          <a:p>
            <a:r>
              <a:rPr lang="en-US" sz="2800">
                <a:effectLst>
                  <a:outerShdw blurRad="38100" dist="38100" dir="2700000" algn="tl">
                    <a:srgbClr val="000000"/>
                  </a:outerShdw>
                </a:effectLst>
              </a:rPr>
              <a:t>	After exposure to the measles virus and before the onset of symptoms, a child is considered to be highly contagious due to continued attendance at school and social encounters with other children.</a:t>
            </a:r>
          </a:p>
        </p:txBody>
      </p:sp>
    </p:spTree>
  </p:cSld>
  <p:clrMapOvr>
    <a:masterClrMapping/>
  </p:clrMapOvr>
  <p:transition>
    <p:newsflash/>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60" name="Text Box 4"/>
          <p:cNvSpPr txBox="1">
            <a:spLocks noChangeArrowheads="1"/>
          </p:cNvSpPr>
          <p:nvPr/>
        </p:nvSpPr>
        <p:spPr bwMode="auto">
          <a:xfrm>
            <a:off x="152400" y="533400"/>
            <a:ext cx="7637463" cy="701675"/>
          </a:xfrm>
          <a:prstGeom prst="rect">
            <a:avLst/>
          </a:prstGeom>
          <a:noFill/>
          <a:ln w="9525">
            <a:noFill/>
            <a:miter lim="800000"/>
            <a:headEnd/>
            <a:tailEnd/>
          </a:ln>
          <a:effectLst/>
        </p:spPr>
        <p:txBody>
          <a:bodyPr wrap="none">
            <a:spAutoFit/>
          </a:bodyPr>
          <a:lstStyle/>
          <a:p>
            <a:r>
              <a:rPr lang="en-US" sz="4000" u="sng">
                <a:effectLst>
                  <a:outerShdw blurRad="38100" dist="38100" dir="2700000" algn="tl">
                    <a:srgbClr val="000000"/>
                  </a:outerShdw>
                </a:effectLst>
              </a:rPr>
              <a:t>Importance of Incubation Period:</a:t>
            </a:r>
            <a:endParaRPr lang="en-US" sz="1800" u="sng">
              <a:effectLst>
                <a:outerShdw blurRad="38100" dist="38100" dir="2700000" algn="tl">
                  <a:srgbClr val="000000"/>
                </a:outerShdw>
              </a:effectLst>
            </a:endParaRPr>
          </a:p>
        </p:txBody>
      </p:sp>
      <p:sp>
        <p:nvSpPr>
          <p:cNvPr id="301061" name="Text Box 5"/>
          <p:cNvSpPr txBox="1">
            <a:spLocks noChangeArrowheads="1"/>
          </p:cNvSpPr>
          <p:nvPr/>
        </p:nvSpPr>
        <p:spPr bwMode="auto">
          <a:xfrm>
            <a:off x="0" y="1689100"/>
            <a:ext cx="8839200" cy="3016250"/>
          </a:xfrm>
          <a:prstGeom prst="rect">
            <a:avLst/>
          </a:prstGeom>
          <a:noFill/>
          <a:ln w="9525">
            <a:noFill/>
            <a:miter lim="800000"/>
            <a:headEnd/>
            <a:tailEnd/>
          </a:ln>
          <a:effectLst/>
        </p:spPr>
        <p:txBody>
          <a:bodyPr>
            <a:spAutoFit/>
          </a:bodyPr>
          <a:lstStyle/>
          <a:p>
            <a:pPr marL="457200" indent="-457200">
              <a:buFontTx/>
              <a:buAutoNum type="arabicPeriod"/>
            </a:pPr>
            <a:r>
              <a:rPr lang="en-US" sz="3200">
                <a:effectLst>
                  <a:outerShdw blurRad="38100" dist="38100" dir="2700000" algn="tl">
                    <a:srgbClr val="000000"/>
                  </a:outerShdw>
                </a:effectLst>
              </a:rPr>
              <a:t>Quarantine  regulations</a:t>
            </a:r>
          </a:p>
          <a:p>
            <a:pPr marL="457200" indent="-457200">
              <a:buFontTx/>
              <a:buAutoNum type="arabicPeriod"/>
            </a:pPr>
            <a:r>
              <a:rPr lang="en-US" sz="3200">
                <a:effectLst>
                  <a:outerShdw blurRad="38100" dist="38100" dir="2700000" algn="tl">
                    <a:srgbClr val="000000"/>
                  </a:outerShdw>
                </a:effectLst>
              </a:rPr>
              <a:t>Tracing the source of infection</a:t>
            </a:r>
          </a:p>
          <a:p>
            <a:pPr marL="457200" indent="-457200">
              <a:buFontTx/>
              <a:buAutoNum type="arabicPeriod"/>
            </a:pPr>
            <a:r>
              <a:rPr lang="en-US" sz="3200">
                <a:effectLst>
                  <a:outerShdw blurRad="38100" dist="38100" dir="2700000" algn="tl">
                    <a:srgbClr val="000000"/>
                  </a:outerShdw>
                </a:effectLst>
              </a:rPr>
              <a:t>Determining the type of epidemic</a:t>
            </a:r>
          </a:p>
          <a:p>
            <a:pPr marL="457200" indent="-457200">
              <a:buFontTx/>
              <a:buAutoNum type="arabicPeriod"/>
            </a:pPr>
            <a:r>
              <a:rPr lang="en-US" sz="3200">
                <a:effectLst>
                  <a:outerShdw blurRad="38100" dist="38100" dir="2700000" algn="tl">
                    <a:srgbClr val="000000"/>
                  </a:outerShdw>
                </a:effectLst>
              </a:rPr>
              <a:t>For immunization, active as well as passive</a:t>
            </a:r>
          </a:p>
          <a:p>
            <a:pPr marL="457200" indent="-457200">
              <a:buFontTx/>
              <a:buAutoNum type="arabicPeriod"/>
            </a:pPr>
            <a:r>
              <a:rPr lang="en-US" sz="3200">
                <a:effectLst>
                  <a:outerShdw blurRad="38100" dist="38100" dir="2700000" algn="tl">
                    <a:srgbClr val="000000"/>
                  </a:outerShdw>
                </a:effectLst>
              </a:rPr>
              <a:t>Predicting prognosis</a:t>
            </a:r>
          </a:p>
          <a:p>
            <a:pPr marL="457200" indent="-457200"/>
            <a:endParaRPr lang="en-US" sz="3200">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a:xfrm>
            <a:off x="257175" y="609600"/>
            <a:ext cx="8763000" cy="1143000"/>
          </a:xfrm>
        </p:spPr>
        <p:txBody>
          <a:bodyPr/>
          <a:lstStyle/>
          <a:p>
            <a:r>
              <a:rPr lang="en-US" u="sng"/>
              <a:t>Prodromal period:</a:t>
            </a:r>
          </a:p>
        </p:txBody>
      </p:sp>
      <p:sp>
        <p:nvSpPr>
          <p:cNvPr id="174083" name="Rectangle 3"/>
          <p:cNvSpPr>
            <a:spLocks noGrp="1" noChangeArrowheads="1"/>
          </p:cNvSpPr>
          <p:nvPr>
            <p:ph type="body" idx="1"/>
          </p:nvPr>
        </p:nvSpPr>
        <p:spPr>
          <a:xfrm>
            <a:off x="0" y="1752600"/>
            <a:ext cx="9144000" cy="4267200"/>
          </a:xfrm>
        </p:spPr>
        <p:txBody>
          <a:bodyPr/>
          <a:lstStyle/>
          <a:p>
            <a:pPr marL="609600" indent="-609600" algn="just">
              <a:buFontTx/>
              <a:buNone/>
            </a:pPr>
            <a:r>
              <a:rPr lang="en-US" sz="2800"/>
              <a:t>	It is the interval between the onset of symptoms &amp; appearance of characteristic clinical manifestations, for example as in measles, the interval between the onset of symptoms such as fever and coryza and appearance of rash.</a:t>
            </a:r>
          </a:p>
        </p:txBody>
      </p:sp>
    </p:spTree>
  </p:cSld>
  <p:clrMapOvr>
    <a:masterClrMapping/>
  </p:clrMapOvr>
  <p:transition>
    <p:push/>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a:xfrm>
            <a:off x="304800" y="533400"/>
            <a:ext cx="8839200" cy="3505200"/>
          </a:xfrm>
        </p:spPr>
        <p:txBody>
          <a:bodyPr/>
          <a:lstStyle/>
          <a:p>
            <a:pPr algn="l"/>
            <a:r>
              <a:rPr lang="en-US" sz="3600" u="sng"/>
              <a:t>Convalescent Period</a:t>
            </a:r>
            <a:br>
              <a:rPr lang="en-US" sz="3600" u="sng"/>
            </a:br>
            <a:r>
              <a:rPr lang="en-US" sz="2800"/>
              <a:t/>
            </a:r>
            <a:br>
              <a:rPr lang="en-US" sz="2800"/>
            </a:br>
            <a:r>
              <a:rPr lang="en-US" sz="2800"/>
              <a:t>This is the period of recovery when the clinical symptoms have subsided.</a:t>
            </a:r>
            <a:br>
              <a:rPr lang="en-US" sz="2800"/>
            </a:br>
            <a:r>
              <a:rPr lang="en-US" sz="4000" u="sng">
                <a:solidFill>
                  <a:schemeClr val="tx1"/>
                </a:solidFill>
              </a:rPr>
              <a:t>Generation time</a:t>
            </a:r>
            <a:br>
              <a:rPr lang="en-US" sz="4000" u="sng">
                <a:solidFill>
                  <a:schemeClr val="tx1"/>
                </a:solidFill>
              </a:rPr>
            </a:br>
            <a:r>
              <a:rPr lang="en-US" sz="2800">
                <a:solidFill>
                  <a:schemeClr val="tx1"/>
                </a:solidFill>
              </a:rPr>
              <a:t>The interval of time between receipt of infection</a:t>
            </a:r>
            <a:br>
              <a:rPr lang="en-US" sz="2800">
                <a:solidFill>
                  <a:schemeClr val="tx1"/>
                </a:solidFill>
              </a:rPr>
            </a:br>
            <a:r>
              <a:rPr lang="en-US" sz="2800">
                <a:solidFill>
                  <a:schemeClr val="tx1"/>
                </a:solidFill>
              </a:rPr>
              <a:t> by a host and maximum communicability / infectivity </a:t>
            </a:r>
            <a:br>
              <a:rPr lang="en-US" sz="2800">
                <a:solidFill>
                  <a:schemeClr val="tx1"/>
                </a:solidFill>
              </a:rPr>
            </a:br>
            <a:r>
              <a:rPr lang="en-US" sz="2800">
                <a:solidFill>
                  <a:schemeClr val="tx1"/>
                </a:solidFill>
              </a:rPr>
              <a:t>of that host.</a:t>
            </a:r>
            <a:br>
              <a:rPr lang="en-US" sz="2800">
                <a:solidFill>
                  <a:schemeClr val="tx1"/>
                </a:solidFill>
              </a:rPr>
            </a:br>
            <a:endParaRPr lang="en-US" sz="2800">
              <a:solidFill>
                <a:schemeClr val="tx1"/>
              </a:solidFill>
            </a:endParaRPr>
          </a:p>
        </p:txBody>
      </p:sp>
      <p:sp>
        <p:nvSpPr>
          <p:cNvPr id="171013" name="Text Box 5"/>
          <p:cNvSpPr txBox="1">
            <a:spLocks noChangeArrowheads="1"/>
          </p:cNvSpPr>
          <p:nvPr/>
        </p:nvSpPr>
        <p:spPr bwMode="auto">
          <a:xfrm>
            <a:off x="304800" y="4114800"/>
            <a:ext cx="8339138" cy="1555750"/>
          </a:xfrm>
          <a:prstGeom prst="rect">
            <a:avLst/>
          </a:prstGeom>
          <a:noFill/>
          <a:ln w="9525">
            <a:noFill/>
            <a:miter lim="800000"/>
            <a:headEnd/>
            <a:tailEnd/>
          </a:ln>
          <a:effectLst/>
        </p:spPr>
        <p:txBody>
          <a:bodyPr wrap="none">
            <a:spAutoFit/>
          </a:bodyPr>
          <a:lstStyle/>
          <a:p>
            <a:r>
              <a:rPr lang="en-US" sz="4000" u="sng">
                <a:solidFill>
                  <a:schemeClr val="tx2"/>
                </a:solidFill>
                <a:effectLst>
                  <a:outerShdw blurRad="38100" dist="38100" dir="2700000" algn="tl">
                    <a:srgbClr val="000000"/>
                  </a:outerShdw>
                </a:effectLst>
              </a:rPr>
              <a:t>Serial Interval</a:t>
            </a:r>
            <a:r>
              <a:rPr lang="en-US">
                <a:solidFill>
                  <a:schemeClr val="tx2"/>
                </a:solidFill>
                <a:effectLst>
                  <a:outerShdw blurRad="38100" dist="38100" dir="2700000" algn="tl">
                    <a:srgbClr val="000000"/>
                  </a:outerShdw>
                </a:effectLst>
              </a:rPr>
              <a:t/>
            </a:r>
            <a:br>
              <a:rPr lang="en-US">
                <a:solidFill>
                  <a:schemeClr val="tx2"/>
                </a:solidFill>
                <a:effectLst>
                  <a:outerShdw blurRad="38100" dist="38100" dir="2700000" algn="tl">
                    <a:srgbClr val="000000"/>
                  </a:outerShdw>
                </a:effectLst>
              </a:rPr>
            </a:br>
            <a:r>
              <a:rPr lang="en-US" sz="2800">
                <a:solidFill>
                  <a:schemeClr val="tx2"/>
                </a:solidFill>
                <a:effectLst>
                  <a:outerShdw blurRad="38100" dist="38100" dir="2700000" algn="tl">
                    <a:srgbClr val="000000"/>
                  </a:outerShdw>
                </a:effectLst>
              </a:rPr>
              <a:t>The gap in time between the onset of primary case </a:t>
            </a:r>
          </a:p>
          <a:p>
            <a:r>
              <a:rPr lang="en-US" sz="2800">
                <a:solidFill>
                  <a:schemeClr val="tx2"/>
                </a:solidFill>
                <a:effectLst>
                  <a:outerShdw blurRad="38100" dist="38100" dir="2700000" algn="tl">
                    <a:srgbClr val="000000"/>
                  </a:outerShdw>
                </a:effectLst>
              </a:rPr>
              <a:t>and the secondary case is called the serial interval.</a:t>
            </a:r>
          </a:p>
        </p:txBody>
      </p:sp>
    </p:spTree>
  </p:cSld>
  <p:clrMapOvr>
    <a:masterClrMapping/>
  </p:clrMapOvr>
  <p:transition>
    <p:circl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7" name="AutoShape 7"/>
          <p:cNvSpPr>
            <a:spLocks noChangeArrowheads="1"/>
          </p:cNvSpPr>
          <p:nvPr/>
        </p:nvSpPr>
        <p:spPr bwMode="auto">
          <a:xfrm>
            <a:off x="76200" y="0"/>
            <a:ext cx="6096000" cy="1676400"/>
          </a:xfrm>
          <a:prstGeom prst="horizontalScroll">
            <a:avLst>
              <a:gd name="adj" fmla="val 12500"/>
            </a:avLst>
          </a:prstGeom>
          <a:gradFill rotWithShape="1">
            <a:gsLst>
              <a:gs pos="0">
                <a:srgbClr val="006699">
                  <a:alpha val="39999"/>
                </a:srgbClr>
              </a:gs>
              <a:gs pos="9500">
                <a:srgbClr val="1170FF">
                  <a:alpha val="51400"/>
                </a:srgbClr>
              </a:gs>
              <a:gs pos="14499">
                <a:srgbClr val="3333CC">
                  <a:alpha val="57399"/>
                </a:srgbClr>
              </a:gs>
              <a:gs pos="20000">
                <a:srgbClr val="2E6792">
                  <a:alpha val="63999"/>
                </a:srgbClr>
              </a:gs>
              <a:gs pos="26500">
                <a:srgbClr val="9999FF">
                  <a:alpha val="71800"/>
                </a:srgbClr>
              </a:gs>
              <a:gs pos="42000">
                <a:srgbClr val="00CCCC">
                  <a:alpha val="90400"/>
                </a:srgbClr>
              </a:gs>
              <a:gs pos="50000">
                <a:srgbClr val="3399FF"/>
              </a:gs>
              <a:gs pos="58000">
                <a:srgbClr val="00CCCC">
                  <a:alpha val="90400"/>
                </a:srgbClr>
              </a:gs>
              <a:gs pos="73500">
                <a:srgbClr val="9999FF">
                  <a:alpha val="71800"/>
                </a:srgbClr>
              </a:gs>
              <a:gs pos="80001">
                <a:srgbClr val="2E6792">
                  <a:alpha val="63999"/>
                </a:srgbClr>
              </a:gs>
              <a:gs pos="85501">
                <a:srgbClr val="3333CC">
                  <a:alpha val="57399"/>
                </a:srgbClr>
              </a:gs>
              <a:gs pos="90500">
                <a:srgbClr val="1170FF">
                  <a:alpha val="51400"/>
                </a:srgbClr>
              </a:gs>
              <a:gs pos="100000">
                <a:srgbClr val="006699">
                  <a:alpha val="39999"/>
                </a:srgbClr>
              </a:gs>
            </a:gsLst>
            <a:lin ang="5400000" scaled="1"/>
          </a:gradFill>
          <a:ln w="9525">
            <a:solidFill>
              <a:schemeClr val="tx1"/>
            </a:solidFill>
            <a:round/>
            <a:headEnd/>
            <a:tailEnd/>
          </a:ln>
          <a:effectLst/>
        </p:spPr>
        <p:txBody>
          <a:bodyPr wrap="none" anchor="ctr"/>
          <a:lstStyle/>
          <a:p>
            <a:endParaRPr lang="en-GB"/>
          </a:p>
        </p:txBody>
      </p:sp>
      <p:sp>
        <p:nvSpPr>
          <p:cNvPr id="158722" name="Rectangle 2"/>
          <p:cNvSpPr>
            <a:spLocks noGrp="1" noChangeArrowheads="1"/>
          </p:cNvSpPr>
          <p:nvPr>
            <p:ph type="title"/>
          </p:nvPr>
        </p:nvSpPr>
        <p:spPr>
          <a:xfrm>
            <a:off x="381000" y="0"/>
            <a:ext cx="4800600" cy="1371600"/>
          </a:xfrm>
        </p:spPr>
        <p:txBody>
          <a:bodyPr/>
          <a:lstStyle/>
          <a:p>
            <a:r>
              <a:rPr lang="en-US" sz="4800" u="sng">
                <a:solidFill>
                  <a:srgbClr val="000000"/>
                </a:solidFill>
                <a:effectLst>
                  <a:outerShdw blurRad="38100" dist="38100" dir="2700000" algn="tl">
                    <a:srgbClr val="FFFFFF"/>
                  </a:outerShdw>
                </a:effectLst>
              </a:rPr>
              <a:t>Disease spread</a:t>
            </a:r>
          </a:p>
        </p:txBody>
      </p:sp>
      <p:grpSp>
        <p:nvGrpSpPr>
          <p:cNvPr id="158726" name="Group 6"/>
          <p:cNvGrpSpPr>
            <a:grpSpLocks/>
          </p:cNvGrpSpPr>
          <p:nvPr/>
        </p:nvGrpSpPr>
        <p:grpSpPr bwMode="auto">
          <a:xfrm>
            <a:off x="7086600" y="2895600"/>
            <a:ext cx="1808163" cy="2590800"/>
            <a:chOff x="4464" y="1824"/>
            <a:chExt cx="1139" cy="1632"/>
          </a:xfrm>
        </p:grpSpPr>
        <p:sp>
          <p:nvSpPr>
            <p:cNvPr id="158724" name="Text Box 4"/>
            <p:cNvSpPr txBox="1">
              <a:spLocks noChangeArrowheads="1"/>
            </p:cNvSpPr>
            <p:nvPr/>
          </p:nvSpPr>
          <p:spPr bwMode="auto">
            <a:xfrm>
              <a:off x="4464" y="1824"/>
              <a:ext cx="1104" cy="442"/>
            </a:xfrm>
            <a:prstGeom prst="rect">
              <a:avLst/>
            </a:prstGeom>
            <a:noFill/>
            <a:ln w="9525">
              <a:noFill/>
              <a:miter lim="800000"/>
              <a:headEnd/>
              <a:tailEnd/>
            </a:ln>
            <a:effectLst/>
          </p:spPr>
          <p:txBody>
            <a:bodyPr>
              <a:spAutoFit/>
            </a:bodyPr>
            <a:lstStyle/>
            <a:p>
              <a:pPr eaLnBrk="1" hangingPunct="1">
                <a:spcBef>
                  <a:spcPct val="50000"/>
                </a:spcBef>
              </a:pPr>
              <a:endParaRPr lang="en-US" sz="4000">
                <a:solidFill>
                  <a:schemeClr val="tx2"/>
                </a:solidFill>
                <a:latin typeface="Times New Roman" pitchFamily="18" charset="0"/>
              </a:endParaRPr>
            </a:p>
          </p:txBody>
        </p:sp>
        <p:sp>
          <p:nvSpPr>
            <p:cNvPr id="158725" name="Text Box 5"/>
            <p:cNvSpPr txBox="1">
              <a:spLocks noChangeArrowheads="1"/>
            </p:cNvSpPr>
            <p:nvPr/>
          </p:nvSpPr>
          <p:spPr bwMode="auto">
            <a:xfrm>
              <a:off x="4499" y="3014"/>
              <a:ext cx="1104" cy="442"/>
            </a:xfrm>
            <a:prstGeom prst="rect">
              <a:avLst/>
            </a:prstGeom>
            <a:noFill/>
            <a:ln w="9525">
              <a:noFill/>
              <a:miter lim="800000"/>
              <a:headEnd/>
              <a:tailEnd/>
            </a:ln>
            <a:effectLst/>
          </p:spPr>
          <p:txBody>
            <a:bodyPr>
              <a:spAutoFit/>
            </a:bodyPr>
            <a:lstStyle/>
            <a:p>
              <a:pPr eaLnBrk="1" hangingPunct="1">
                <a:spcBef>
                  <a:spcPct val="50000"/>
                </a:spcBef>
              </a:pPr>
              <a:endParaRPr lang="en-US" sz="4000">
                <a:solidFill>
                  <a:schemeClr val="tx2"/>
                </a:solidFill>
                <a:latin typeface="Times New Roman" pitchFamily="18" charset="0"/>
              </a:endParaRPr>
            </a:p>
          </p:txBody>
        </p:sp>
      </p:grpSp>
      <p:sp>
        <p:nvSpPr>
          <p:cNvPr id="158728" name="Line 8"/>
          <p:cNvSpPr>
            <a:spLocks noChangeShapeType="1"/>
          </p:cNvSpPr>
          <p:nvPr/>
        </p:nvSpPr>
        <p:spPr bwMode="auto">
          <a:xfrm>
            <a:off x="533400" y="1600200"/>
            <a:ext cx="0" cy="4953000"/>
          </a:xfrm>
          <a:prstGeom prst="line">
            <a:avLst/>
          </a:prstGeom>
          <a:noFill/>
          <a:ln w="76200">
            <a:pattFill prst="sphere">
              <a:fgClr>
                <a:srgbClr val="A50021"/>
              </a:fgClr>
              <a:bgClr>
                <a:srgbClr val="336600"/>
              </a:bgClr>
            </a:pattFill>
            <a:round/>
            <a:headEnd type="oval" w="med" len="med"/>
            <a:tailEnd type="oval" w="med" len="med"/>
          </a:ln>
          <a:effectLst/>
        </p:spPr>
        <p:txBody>
          <a:bodyPr anchor="ctr"/>
          <a:lstStyle/>
          <a:p>
            <a:endParaRPr lang="en-GB"/>
          </a:p>
        </p:txBody>
      </p:sp>
      <p:sp>
        <p:nvSpPr>
          <p:cNvPr id="158737" name="AutoShape 17"/>
          <p:cNvSpPr>
            <a:spLocks noChangeArrowheads="1"/>
          </p:cNvSpPr>
          <p:nvPr/>
        </p:nvSpPr>
        <p:spPr bwMode="auto">
          <a:xfrm>
            <a:off x="533400" y="1524000"/>
            <a:ext cx="3276600" cy="838200"/>
          </a:xfrm>
          <a:prstGeom prst="rightArrow">
            <a:avLst>
              <a:gd name="adj1" fmla="val 50000"/>
              <a:gd name="adj2" fmla="val 97727"/>
            </a:avLst>
          </a:prstGeom>
          <a:gradFill rotWithShape="1">
            <a:gsLst>
              <a:gs pos="0">
                <a:srgbClr val="CCCCFF">
                  <a:alpha val="39999"/>
                </a:srgbClr>
              </a:gs>
              <a:gs pos="8999">
                <a:srgbClr val="99CCFF">
                  <a:alpha val="50799"/>
                </a:srgbClr>
              </a:gs>
              <a:gs pos="19500">
                <a:srgbClr val="CC99FF">
                  <a:alpha val="63400"/>
                </a:srgbClr>
              </a:gs>
              <a:gs pos="32000">
                <a:srgbClr val="9966FF">
                  <a:alpha val="78400"/>
                </a:srgbClr>
              </a:gs>
              <a:gs pos="41001">
                <a:srgbClr val="99CCFF">
                  <a:alpha val="89200"/>
                </a:srgbClr>
              </a:gs>
              <a:gs pos="50000">
                <a:srgbClr val="CCCCFF"/>
              </a:gs>
              <a:gs pos="59000">
                <a:srgbClr val="99CCFF">
                  <a:alpha val="89200"/>
                </a:srgbClr>
              </a:gs>
              <a:gs pos="68000">
                <a:srgbClr val="9966FF">
                  <a:alpha val="78400"/>
                </a:srgbClr>
              </a:gs>
              <a:gs pos="80500">
                <a:srgbClr val="CC99FF">
                  <a:alpha val="63400"/>
                </a:srgbClr>
              </a:gs>
              <a:gs pos="91001">
                <a:srgbClr val="99CCFF">
                  <a:alpha val="50799"/>
                </a:srgbClr>
              </a:gs>
              <a:gs pos="100000">
                <a:srgbClr val="CCCCFF">
                  <a:alpha val="39999"/>
                </a:srgbClr>
              </a:gs>
            </a:gsLst>
            <a:lin ang="5400000" scaled="1"/>
          </a:gradFill>
          <a:ln w="9525">
            <a:solidFill>
              <a:schemeClr val="tx1"/>
            </a:solidFill>
            <a:miter lim="800000"/>
            <a:headEnd/>
            <a:tailEnd/>
          </a:ln>
          <a:effectLst/>
        </p:spPr>
        <p:txBody>
          <a:bodyPr wrap="none" anchor="ctr"/>
          <a:lstStyle/>
          <a:p>
            <a:pPr marL="457200" indent="-457200" algn="ctr" eaLnBrk="1" hangingPunct="1">
              <a:spcBef>
                <a:spcPct val="20000"/>
              </a:spcBef>
              <a:buClr>
                <a:schemeClr val="hlink"/>
              </a:buClr>
              <a:buSzPct val="65000"/>
            </a:pPr>
            <a:endParaRPr lang="en-US">
              <a:effectLst>
                <a:outerShdw blurRad="38100" dist="38100" dir="2700000" algn="tl">
                  <a:srgbClr val="000000"/>
                </a:outerShdw>
              </a:effectLst>
            </a:endParaRPr>
          </a:p>
          <a:p>
            <a:pPr marL="457200" indent="-457200" algn="ctr" eaLnBrk="1" hangingPunct="1">
              <a:spcBef>
                <a:spcPct val="20000"/>
              </a:spcBef>
              <a:buClr>
                <a:schemeClr val="hlink"/>
              </a:buClr>
              <a:buSzPct val="65000"/>
            </a:pPr>
            <a:r>
              <a:rPr lang="en-US" sz="3200">
                <a:solidFill>
                  <a:srgbClr val="000000"/>
                </a:solidFill>
                <a:effectLst>
                  <a:outerShdw blurRad="38100" dist="38100" dir="2700000" algn="tl">
                    <a:srgbClr val="FFFFFF"/>
                  </a:outerShdw>
                </a:effectLst>
              </a:rPr>
              <a:t>Source</a:t>
            </a:r>
          </a:p>
          <a:p>
            <a:pPr marL="457200" indent="-457200" algn="ctr"/>
            <a:endParaRPr lang="en-US" sz="2800">
              <a:solidFill>
                <a:srgbClr val="000000"/>
              </a:solidFill>
            </a:endParaRPr>
          </a:p>
        </p:txBody>
      </p:sp>
      <p:sp>
        <p:nvSpPr>
          <p:cNvPr id="158738" name="AutoShape 18"/>
          <p:cNvSpPr>
            <a:spLocks noChangeArrowheads="1"/>
          </p:cNvSpPr>
          <p:nvPr/>
        </p:nvSpPr>
        <p:spPr bwMode="auto">
          <a:xfrm>
            <a:off x="533400" y="2590800"/>
            <a:ext cx="3276600" cy="838200"/>
          </a:xfrm>
          <a:prstGeom prst="rightArrow">
            <a:avLst>
              <a:gd name="adj1" fmla="val 50000"/>
              <a:gd name="adj2" fmla="val 97727"/>
            </a:avLst>
          </a:prstGeom>
          <a:gradFill rotWithShape="1">
            <a:gsLst>
              <a:gs pos="0">
                <a:srgbClr val="156B13">
                  <a:alpha val="60001"/>
                </a:srgbClr>
              </a:gs>
              <a:gs pos="25000">
                <a:srgbClr val="9CB86E">
                  <a:alpha val="80000"/>
                </a:srgbClr>
              </a:gs>
              <a:gs pos="50000">
                <a:srgbClr val="DDEBCF"/>
              </a:gs>
              <a:gs pos="75000">
                <a:srgbClr val="9CB86E">
                  <a:alpha val="80000"/>
                </a:srgbClr>
              </a:gs>
              <a:gs pos="100000">
                <a:srgbClr val="156B13">
                  <a:alpha val="60001"/>
                </a:srgbClr>
              </a:gs>
            </a:gsLst>
            <a:lin ang="5400000" scaled="1"/>
          </a:gradFill>
          <a:ln w="9525">
            <a:solidFill>
              <a:schemeClr val="tx1"/>
            </a:solidFill>
            <a:miter lim="800000"/>
            <a:headEnd/>
            <a:tailEnd/>
          </a:ln>
          <a:effectLst/>
        </p:spPr>
        <p:txBody>
          <a:bodyPr wrap="none" anchor="ctr"/>
          <a:lstStyle/>
          <a:p>
            <a:pPr marL="457200" indent="-457200" algn="ctr" eaLnBrk="1" hangingPunct="1">
              <a:spcBef>
                <a:spcPct val="20000"/>
              </a:spcBef>
              <a:buClr>
                <a:schemeClr val="hlink"/>
              </a:buClr>
              <a:buSzPct val="65000"/>
            </a:pPr>
            <a:endParaRPr lang="en-US">
              <a:solidFill>
                <a:srgbClr val="000000"/>
              </a:solidFill>
              <a:effectLst>
                <a:outerShdw blurRad="38100" dist="38100" dir="2700000" algn="tl">
                  <a:srgbClr val="FFFFFF"/>
                </a:outerShdw>
              </a:effectLst>
            </a:endParaRPr>
          </a:p>
          <a:p>
            <a:pPr marL="457200" indent="-457200" algn="ctr" eaLnBrk="1" hangingPunct="1">
              <a:spcBef>
                <a:spcPct val="20000"/>
              </a:spcBef>
              <a:buClr>
                <a:schemeClr val="hlink"/>
              </a:buClr>
              <a:buSzPct val="65000"/>
            </a:pPr>
            <a:r>
              <a:rPr lang="en-US" sz="3200">
                <a:solidFill>
                  <a:srgbClr val="000000"/>
                </a:solidFill>
                <a:effectLst>
                  <a:outerShdw blurRad="38100" dist="38100" dir="2700000" algn="tl">
                    <a:srgbClr val="FFFFFF"/>
                  </a:outerShdw>
                </a:effectLst>
              </a:rPr>
              <a:t>Contact</a:t>
            </a:r>
          </a:p>
          <a:p>
            <a:pPr marL="457200" indent="-457200" algn="ctr"/>
            <a:endParaRPr lang="en-US" sz="2800">
              <a:solidFill>
                <a:srgbClr val="000000"/>
              </a:solidFill>
            </a:endParaRPr>
          </a:p>
        </p:txBody>
      </p:sp>
      <p:sp>
        <p:nvSpPr>
          <p:cNvPr id="158739" name="AutoShape 19"/>
          <p:cNvSpPr>
            <a:spLocks noChangeArrowheads="1"/>
          </p:cNvSpPr>
          <p:nvPr/>
        </p:nvSpPr>
        <p:spPr bwMode="auto">
          <a:xfrm>
            <a:off x="533400" y="3581400"/>
            <a:ext cx="3276600" cy="838200"/>
          </a:xfrm>
          <a:prstGeom prst="rightArrow">
            <a:avLst>
              <a:gd name="adj1" fmla="val 50000"/>
              <a:gd name="adj2" fmla="val 97727"/>
            </a:avLst>
          </a:prstGeom>
          <a:gradFill rotWithShape="1">
            <a:gsLst>
              <a:gs pos="0">
                <a:schemeClr val="tx1"/>
              </a:gs>
              <a:gs pos="50000">
                <a:srgbClr val="800000"/>
              </a:gs>
              <a:gs pos="100000">
                <a:schemeClr val="tx1"/>
              </a:gs>
            </a:gsLst>
            <a:lin ang="5400000" scaled="1"/>
          </a:gradFill>
          <a:ln w="9525">
            <a:solidFill>
              <a:schemeClr val="tx1"/>
            </a:solidFill>
            <a:miter lim="800000"/>
            <a:headEnd/>
            <a:tailEnd/>
          </a:ln>
          <a:effectLst/>
        </p:spPr>
        <p:txBody>
          <a:bodyPr wrap="none" anchor="ctr"/>
          <a:lstStyle/>
          <a:p>
            <a:pPr marL="457200" indent="-457200" algn="ctr" eaLnBrk="1" hangingPunct="1">
              <a:spcBef>
                <a:spcPct val="20000"/>
              </a:spcBef>
              <a:buClr>
                <a:schemeClr val="hlink"/>
              </a:buClr>
              <a:buSzPct val="65000"/>
            </a:pPr>
            <a:endParaRPr lang="en-US">
              <a:solidFill>
                <a:srgbClr val="000000"/>
              </a:solidFill>
            </a:endParaRPr>
          </a:p>
          <a:p>
            <a:pPr marL="457200" indent="-457200" algn="ctr" eaLnBrk="1" hangingPunct="1">
              <a:spcBef>
                <a:spcPct val="20000"/>
              </a:spcBef>
              <a:buClr>
                <a:schemeClr val="hlink"/>
              </a:buClr>
              <a:buSzPct val="65000"/>
            </a:pPr>
            <a:r>
              <a:rPr lang="en-US" sz="3200">
                <a:solidFill>
                  <a:srgbClr val="000000"/>
                </a:solidFill>
              </a:rPr>
              <a:t>Suspect</a:t>
            </a:r>
          </a:p>
          <a:p>
            <a:pPr marL="457200" indent="-457200" algn="ctr"/>
            <a:endParaRPr lang="en-US" sz="2800">
              <a:solidFill>
                <a:srgbClr val="000000"/>
              </a:solidFill>
            </a:endParaRPr>
          </a:p>
        </p:txBody>
      </p:sp>
      <p:sp>
        <p:nvSpPr>
          <p:cNvPr id="158740" name="AutoShape 20"/>
          <p:cNvSpPr>
            <a:spLocks noChangeArrowheads="1"/>
          </p:cNvSpPr>
          <p:nvPr/>
        </p:nvSpPr>
        <p:spPr bwMode="auto">
          <a:xfrm>
            <a:off x="533400" y="4572000"/>
            <a:ext cx="3276600" cy="838200"/>
          </a:xfrm>
          <a:prstGeom prst="rightArrow">
            <a:avLst>
              <a:gd name="adj1" fmla="val 50000"/>
              <a:gd name="adj2" fmla="val 97727"/>
            </a:avLst>
          </a:prstGeom>
          <a:gradFill rotWithShape="1">
            <a:gsLst>
              <a:gs pos="0">
                <a:schemeClr val="tx1"/>
              </a:gs>
              <a:gs pos="50000">
                <a:srgbClr val="0000FF"/>
              </a:gs>
              <a:gs pos="100000">
                <a:schemeClr val="tx1"/>
              </a:gs>
            </a:gsLst>
            <a:lin ang="5400000" scaled="1"/>
          </a:gradFill>
          <a:ln w="9525">
            <a:solidFill>
              <a:schemeClr val="tx1"/>
            </a:solidFill>
            <a:miter lim="800000"/>
            <a:headEnd/>
            <a:tailEnd/>
          </a:ln>
          <a:effectLst/>
        </p:spPr>
        <p:txBody>
          <a:bodyPr wrap="none" anchor="ctr"/>
          <a:lstStyle/>
          <a:p>
            <a:pPr marL="457200" indent="-457200" algn="ctr" eaLnBrk="1" hangingPunct="1">
              <a:spcBef>
                <a:spcPct val="20000"/>
              </a:spcBef>
              <a:buClr>
                <a:schemeClr val="hlink"/>
              </a:buClr>
              <a:buSzPct val="65000"/>
            </a:pPr>
            <a:endParaRPr lang="en-US">
              <a:solidFill>
                <a:srgbClr val="000000"/>
              </a:solidFill>
            </a:endParaRPr>
          </a:p>
          <a:p>
            <a:pPr marL="457200" indent="-457200" algn="ctr" eaLnBrk="1" hangingPunct="1">
              <a:spcBef>
                <a:spcPct val="20000"/>
              </a:spcBef>
              <a:buClr>
                <a:schemeClr val="hlink"/>
              </a:buClr>
              <a:buSzPct val="65000"/>
            </a:pPr>
            <a:r>
              <a:rPr lang="en-US" sz="3200">
                <a:solidFill>
                  <a:srgbClr val="000000"/>
                </a:solidFill>
              </a:rPr>
              <a:t>Reservoir</a:t>
            </a:r>
          </a:p>
          <a:p>
            <a:pPr marL="457200" indent="-457200" algn="ctr"/>
            <a:endParaRPr lang="en-US" sz="2800">
              <a:solidFill>
                <a:srgbClr val="000000"/>
              </a:solidFill>
            </a:endParaRPr>
          </a:p>
        </p:txBody>
      </p:sp>
      <p:sp>
        <p:nvSpPr>
          <p:cNvPr id="158741" name="AutoShape 21"/>
          <p:cNvSpPr>
            <a:spLocks noChangeArrowheads="1"/>
          </p:cNvSpPr>
          <p:nvPr/>
        </p:nvSpPr>
        <p:spPr bwMode="auto">
          <a:xfrm>
            <a:off x="533400" y="5715000"/>
            <a:ext cx="3276600" cy="838200"/>
          </a:xfrm>
          <a:prstGeom prst="rightArrow">
            <a:avLst>
              <a:gd name="adj1" fmla="val 50000"/>
              <a:gd name="adj2" fmla="val 97727"/>
            </a:avLst>
          </a:prstGeom>
          <a:gradFill rotWithShape="1">
            <a:gsLst>
              <a:gs pos="0">
                <a:schemeClr val="tx1"/>
              </a:gs>
              <a:gs pos="50000">
                <a:srgbClr val="FFCC00"/>
              </a:gs>
              <a:gs pos="100000">
                <a:schemeClr val="tx1"/>
              </a:gs>
            </a:gsLst>
            <a:lin ang="5400000" scaled="1"/>
          </a:gradFill>
          <a:ln w="9525">
            <a:solidFill>
              <a:schemeClr val="tx1"/>
            </a:solidFill>
            <a:miter lim="800000"/>
            <a:headEnd/>
            <a:tailEnd/>
          </a:ln>
          <a:effectLst/>
        </p:spPr>
        <p:txBody>
          <a:bodyPr wrap="none" anchor="ctr"/>
          <a:lstStyle/>
          <a:p>
            <a:pPr marL="457200" indent="-457200" algn="ctr" eaLnBrk="1" hangingPunct="1">
              <a:spcBef>
                <a:spcPct val="20000"/>
              </a:spcBef>
              <a:buClr>
                <a:schemeClr val="hlink"/>
              </a:buClr>
              <a:buSzPct val="65000"/>
            </a:pPr>
            <a:endParaRPr lang="en-US">
              <a:solidFill>
                <a:srgbClr val="000000"/>
              </a:solidFill>
              <a:effectLst>
                <a:outerShdw blurRad="38100" dist="38100" dir="2700000" algn="tl">
                  <a:srgbClr val="FFFFFF"/>
                </a:outerShdw>
              </a:effectLst>
            </a:endParaRPr>
          </a:p>
          <a:p>
            <a:pPr marL="457200" indent="-457200" algn="ctr" eaLnBrk="1" hangingPunct="1">
              <a:spcBef>
                <a:spcPct val="20000"/>
              </a:spcBef>
              <a:buClr>
                <a:schemeClr val="hlink"/>
              </a:buClr>
              <a:buSzPct val="65000"/>
            </a:pPr>
            <a:r>
              <a:rPr lang="en-US" sz="3200">
                <a:solidFill>
                  <a:srgbClr val="000000"/>
                </a:solidFill>
                <a:effectLst>
                  <a:outerShdw blurRad="38100" dist="38100" dir="2700000" algn="tl">
                    <a:srgbClr val="FFFFFF"/>
                  </a:outerShdw>
                </a:effectLst>
              </a:rPr>
              <a:t>Fomites</a:t>
            </a:r>
          </a:p>
          <a:p>
            <a:pPr marL="457200" indent="-457200" algn="ctr"/>
            <a:endParaRPr lang="en-US" sz="2800">
              <a:solidFill>
                <a:srgbClr val="000000"/>
              </a:solidFill>
            </a:endParaRPr>
          </a:p>
        </p:txBody>
      </p:sp>
    </p:spTree>
  </p:cSld>
  <p:clrMapOvr>
    <a:masterClrMapping/>
  </p:clrMapOvr>
  <p:transition>
    <p:strips dir="l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7" name="Rectangle 3"/>
          <p:cNvSpPr>
            <a:spLocks noGrp="1" noChangeArrowheads="1"/>
          </p:cNvSpPr>
          <p:nvPr>
            <p:ph type="body" sz="half" idx="1"/>
          </p:nvPr>
        </p:nvSpPr>
        <p:spPr>
          <a:xfrm>
            <a:off x="0" y="304800"/>
            <a:ext cx="5638800" cy="6096000"/>
          </a:xfrm>
        </p:spPr>
        <p:txBody>
          <a:bodyPr/>
          <a:lstStyle/>
          <a:p>
            <a:pPr marL="609600" indent="-609600">
              <a:lnSpc>
                <a:spcPct val="80000"/>
              </a:lnSpc>
              <a:buFont typeface="Wingdings" pitchFamily="2" charset="2"/>
              <a:buNone/>
            </a:pPr>
            <a:endParaRPr lang="en-US" sz="2000"/>
          </a:p>
          <a:p>
            <a:pPr marL="609600" indent="-609600">
              <a:lnSpc>
                <a:spcPct val="80000"/>
              </a:lnSpc>
              <a:buFont typeface="Wingdings" pitchFamily="2" charset="2"/>
              <a:buNone/>
            </a:pPr>
            <a:r>
              <a:rPr lang="en-US" sz="3600" u="sng"/>
              <a:t>Source:</a:t>
            </a:r>
          </a:p>
          <a:p>
            <a:pPr marL="609600" indent="-609600">
              <a:lnSpc>
                <a:spcPct val="80000"/>
              </a:lnSpc>
              <a:buFont typeface="Wingdings" pitchFamily="2" charset="2"/>
              <a:buNone/>
            </a:pPr>
            <a:r>
              <a:rPr lang="en-US" sz="2000"/>
              <a:t>	</a:t>
            </a:r>
            <a:r>
              <a:rPr lang="en-US" sz="2800"/>
              <a:t>The person, animal, object or substance from which an infectious agent passes to a host.</a:t>
            </a:r>
          </a:p>
          <a:p>
            <a:pPr marL="609600" indent="-609600">
              <a:lnSpc>
                <a:spcPct val="80000"/>
              </a:lnSpc>
              <a:buFont typeface="Wingdings" pitchFamily="2" charset="2"/>
              <a:buNone/>
            </a:pPr>
            <a:endParaRPr lang="en-US" sz="2800"/>
          </a:p>
          <a:p>
            <a:pPr marL="609600" indent="-609600">
              <a:lnSpc>
                <a:spcPct val="80000"/>
              </a:lnSpc>
              <a:buFont typeface="Wingdings" pitchFamily="2" charset="2"/>
              <a:buNone/>
            </a:pPr>
            <a:r>
              <a:rPr lang="en-US" sz="3000" u="sng"/>
              <a:t>Contact:</a:t>
            </a:r>
          </a:p>
          <a:p>
            <a:pPr marL="609600" indent="-609600">
              <a:lnSpc>
                <a:spcPct val="80000"/>
              </a:lnSpc>
              <a:buFont typeface="Wingdings" pitchFamily="2" charset="2"/>
              <a:buNone/>
            </a:pPr>
            <a:r>
              <a:rPr lang="en-US" sz="2000"/>
              <a:t>	</a:t>
            </a:r>
            <a:r>
              <a:rPr lang="en-US" sz="2800"/>
              <a:t>A person or animal that has been in an association with an infected person or animal or a contaminated environment and might provide an opportunity to acquire the infective agent.</a:t>
            </a:r>
          </a:p>
          <a:p>
            <a:pPr marL="609600" indent="-609600">
              <a:lnSpc>
                <a:spcPct val="80000"/>
              </a:lnSpc>
              <a:buFont typeface="Wingdings" pitchFamily="2" charset="2"/>
              <a:buNone/>
            </a:pPr>
            <a:endParaRPr lang="en-US" sz="2400"/>
          </a:p>
          <a:p>
            <a:pPr marL="609600" indent="-609600">
              <a:lnSpc>
                <a:spcPct val="80000"/>
              </a:lnSpc>
              <a:buFont typeface="Wingdings" pitchFamily="2" charset="2"/>
              <a:buNone/>
            </a:pPr>
            <a:endParaRPr lang="en-US" sz="2400"/>
          </a:p>
        </p:txBody>
      </p:sp>
      <p:grpSp>
        <p:nvGrpSpPr>
          <p:cNvPr id="159750" name="Group 6"/>
          <p:cNvGrpSpPr>
            <a:grpSpLocks/>
          </p:cNvGrpSpPr>
          <p:nvPr/>
        </p:nvGrpSpPr>
        <p:grpSpPr bwMode="auto">
          <a:xfrm>
            <a:off x="7696200" y="2590800"/>
            <a:ext cx="1676400" cy="2405063"/>
            <a:chOff x="4848" y="1632"/>
            <a:chExt cx="1056" cy="1515"/>
          </a:xfrm>
        </p:grpSpPr>
        <p:sp>
          <p:nvSpPr>
            <p:cNvPr id="159748" name="Text Box 4"/>
            <p:cNvSpPr txBox="1">
              <a:spLocks noChangeArrowheads="1"/>
            </p:cNvSpPr>
            <p:nvPr/>
          </p:nvSpPr>
          <p:spPr bwMode="auto">
            <a:xfrm>
              <a:off x="4848" y="1632"/>
              <a:ext cx="1056" cy="442"/>
            </a:xfrm>
            <a:prstGeom prst="rect">
              <a:avLst/>
            </a:prstGeom>
            <a:noFill/>
            <a:ln w="9525">
              <a:noFill/>
              <a:miter lim="800000"/>
              <a:headEnd/>
              <a:tailEnd/>
            </a:ln>
            <a:effectLst/>
          </p:spPr>
          <p:txBody>
            <a:bodyPr>
              <a:spAutoFit/>
            </a:bodyPr>
            <a:lstStyle/>
            <a:p>
              <a:pPr eaLnBrk="1" hangingPunct="1">
                <a:spcBef>
                  <a:spcPct val="50000"/>
                </a:spcBef>
              </a:pPr>
              <a:endParaRPr lang="en-US" sz="4000">
                <a:solidFill>
                  <a:schemeClr val="tx2"/>
                </a:solidFill>
                <a:latin typeface="Times New Roman" pitchFamily="18" charset="0"/>
              </a:endParaRPr>
            </a:p>
          </p:txBody>
        </p:sp>
        <p:sp>
          <p:nvSpPr>
            <p:cNvPr id="159749" name="Text Box 5"/>
            <p:cNvSpPr txBox="1">
              <a:spLocks noChangeArrowheads="1"/>
            </p:cNvSpPr>
            <p:nvPr/>
          </p:nvSpPr>
          <p:spPr bwMode="auto">
            <a:xfrm>
              <a:off x="4929" y="2743"/>
              <a:ext cx="864" cy="404"/>
            </a:xfrm>
            <a:prstGeom prst="rect">
              <a:avLst/>
            </a:prstGeom>
            <a:noFill/>
            <a:ln w="9525">
              <a:noFill/>
              <a:miter lim="800000"/>
              <a:headEnd/>
              <a:tailEnd/>
            </a:ln>
            <a:effectLst/>
          </p:spPr>
          <p:txBody>
            <a:bodyPr>
              <a:spAutoFit/>
            </a:bodyPr>
            <a:lstStyle/>
            <a:p>
              <a:pPr eaLnBrk="1" hangingPunct="1">
                <a:spcBef>
                  <a:spcPct val="50000"/>
                </a:spcBef>
              </a:pPr>
              <a:endParaRPr lang="en-US" sz="3600">
                <a:solidFill>
                  <a:schemeClr val="tx2"/>
                </a:solidFill>
                <a:latin typeface="Times New Roman" pitchFamily="18" charset="0"/>
              </a:endParaRPr>
            </a:p>
          </p:txBody>
        </p:sp>
      </p:grpSp>
      <p:pic>
        <p:nvPicPr>
          <p:cNvPr id="159751" name="Picture 7"/>
          <p:cNvPicPr>
            <a:picLocks noGrp="1" noChangeAspect="1" noChangeArrowheads="1"/>
          </p:cNvPicPr>
          <p:nvPr>
            <p:ph sz="half" idx="2"/>
          </p:nvPr>
        </p:nvPicPr>
        <p:blipFill>
          <a:blip r:embed="rId2" cstate="print"/>
          <a:srcRect/>
          <a:stretch>
            <a:fillRect/>
          </a:stretch>
        </p:blipFill>
        <p:spPr>
          <a:xfrm>
            <a:off x="6086475" y="990600"/>
            <a:ext cx="2447925" cy="1800225"/>
          </a:xfrm>
          <a:noFill/>
          <a:ln/>
        </p:spPr>
      </p:pic>
    </p:spTree>
  </p:cSld>
  <p:clrMapOvr>
    <a:masterClrMapping/>
  </p:clrMapOvr>
  <p:transition>
    <p:randomBar dir="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1" name="Rectangle 3"/>
          <p:cNvSpPr>
            <a:spLocks noGrp="1" noChangeArrowheads="1"/>
          </p:cNvSpPr>
          <p:nvPr>
            <p:ph type="body" sz="half" idx="1"/>
          </p:nvPr>
        </p:nvSpPr>
        <p:spPr>
          <a:xfrm>
            <a:off x="152400" y="76200"/>
            <a:ext cx="8153400" cy="2209800"/>
          </a:xfrm>
        </p:spPr>
        <p:txBody>
          <a:bodyPr/>
          <a:lstStyle/>
          <a:p>
            <a:pPr marL="609600" indent="-609600">
              <a:buFont typeface="Wingdings" pitchFamily="2" charset="2"/>
              <a:buNone/>
            </a:pPr>
            <a:r>
              <a:rPr lang="en-US" sz="4000" u="sng"/>
              <a:t>Suspect:</a:t>
            </a:r>
          </a:p>
          <a:p>
            <a:pPr marL="609600" indent="-609600">
              <a:buFont typeface="Wingdings" pitchFamily="2" charset="2"/>
              <a:buNone/>
            </a:pPr>
            <a:r>
              <a:rPr lang="en-US" sz="2400"/>
              <a:t>	</a:t>
            </a:r>
            <a:r>
              <a:rPr lang="en-US" sz="2800"/>
              <a:t>A person whose medical history and symptoms suggest that he or she may have or be developing some communicable disease</a:t>
            </a:r>
            <a:r>
              <a:rPr lang="en-US" sz="2400"/>
              <a:t>.</a:t>
            </a:r>
          </a:p>
          <a:p>
            <a:pPr marL="609600" indent="-609600">
              <a:buFont typeface="Wingdings" pitchFamily="2" charset="2"/>
              <a:buNone/>
            </a:pPr>
            <a:endParaRPr lang="en-US" sz="2800"/>
          </a:p>
          <a:p>
            <a:pPr marL="609600" indent="-609600">
              <a:buFont typeface="Wingdings" pitchFamily="2" charset="2"/>
              <a:buNone/>
            </a:pPr>
            <a:endParaRPr lang="en-US" sz="2400"/>
          </a:p>
        </p:txBody>
      </p:sp>
      <p:pic>
        <p:nvPicPr>
          <p:cNvPr id="160773" name="Picture 5"/>
          <p:cNvPicPr>
            <a:picLocks noGrp="1" noChangeAspect="1" noChangeArrowheads="1"/>
          </p:cNvPicPr>
          <p:nvPr>
            <p:ph sz="quarter" idx="2"/>
          </p:nvPr>
        </p:nvPicPr>
        <p:blipFill>
          <a:blip r:embed="rId2" cstate="print"/>
          <a:srcRect/>
          <a:stretch>
            <a:fillRect/>
          </a:stretch>
        </p:blipFill>
        <p:spPr>
          <a:xfrm>
            <a:off x="6934200" y="2895600"/>
            <a:ext cx="1752600" cy="1500188"/>
          </a:xfrm>
          <a:noFill/>
          <a:ln/>
        </p:spPr>
      </p:pic>
      <p:sp>
        <p:nvSpPr>
          <p:cNvPr id="160772" name="Text Box 4"/>
          <p:cNvSpPr txBox="1">
            <a:spLocks noChangeArrowheads="1"/>
          </p:cNvSpPr>
          <p:nvPr/>
        </p:nvSpPr>
        <p:spPr bwMode="auto">
          <a:xfrm>
            <a:off x="228600" y="2209800"/>
            <a:ext cx="5715000" cy="4056063"/>
          </a:xfrm>
          <a:prstGeom prst="rect">
            <a:avLst/>
          </a:prstGeom>
          <a:noFill/>
          <a:ln w="9525">
            <a:noFill/>
            <a:miter lim="800000"/>
            <a:headEnd/>
            <a:tailEnd/>
          </a:ln>
          <a:effectLst/>
        </p:spPr>
        <p:txBody>
          <a:bodyPr>
            <a:spAutoFit/>
          </a:bodyPr>
          <a:lstStyle/>
          <a:p>
            <a:r>
              <a:rPr lang="en-US" sz="4000" u="sng">
                <a:effectLst>
                  <a:outerShdw blurRad="38100" dist="38100" dir="2700000" algn="tl">
                    <a:srgbClr val="000000"/>
                  </a:outerShdw>
                </a:effectLst>
              </a:rPr>
              <a:t>Fomites:</a:t>
            </a:r>
          </a:p>
          <a:p>
            <a:r>
              <a:rPr lang="en-US">
                <a:effectLst>
                  <a:outerShdw blurRad="38100" dist="38100" dir="2700000" algn="tl">
                    <a:srgbClr val="000000"/>
                  </a:outerShdw>
                </a:effectLst>
              </a:rPr>
              <a:t>	</a:t>
            </a:r>
            <a:r>
              <a:rPr lang="en-US" sz="2800">
                <a:effectLst>
                  <a:outerShdw blurRad="38100" dist="38100" dir="2700000" algn="tl">
                    <a:srgbClr val="000000"/>
                  </a:outerShdw>
                </a:effectLst>
              </a:rPr>
              <a:t>It refers to inanimate object such as handkerchiefs, bed lines towels, books, spoons, forks, etc. Which have been soiled with infective material. Freshly soiled fomites are likely to spread the agents of infection</a:t>
            </a:r>
            <a:r>
              <a:rPr lang="en-US">
                <a:effectLst>
                  <a:outerShdw blurRad="38100" dist="38100" dir="2700000" algn="tl">
                    <a:srgbClr val="000000"/>
                  </a:outerShdw>
                </a:effectLst>
              </a:rPr>
              <a:t>.</a:t>
            </a:r>
          </a:p>
          <a:p>
            <a:endParaRPr lang="en-US"/>
          </a:p>
        </p:txBody>
      </p:sp>
      <p:pic>
        <p:nvPicPr>
          <p:cNvPr id="160776" name="Picture 8"/>
          <p:cNvPicPr>
            <a:picLocks noGrp="1" noChangeAspect="1" noChangeArrowheads="1"/>
          </p:cNvPicPr>
          <p:nvPr>
            <p:ph sz="quarter" idx="3"/>
          </p:nvPr>
        </p:nvPicPr>
        <p:blipFill>
          <a:blip r:embed="rId3" cstate="print"/>
          <a:srcRect/>
          <a:stretch>
            <a:fillRect/>
          </a:stretch>
        </p:blipFill>
        <p:spPr>
          <a:xfrm>
            <a:off x="6858000" y="4529138"/>
            <a:ext cx="1905000" cy="1152525"/>
          </a:xfrm>
          <a:noFill/>
          <a:ln/>
        </p:spPr>
      </p:pic>
    </p:spTree>
  </p:cSld>
  <p:clrMapOvr>
    <a:masterClrMapping/>
  </p:clrMapOvr>
  <p:transition>
    <p:zo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4" name="Oval 4"/>
          <p:cNvSpPr>
            <a:spLocks noChangeArrowheads="1"/>
          </p:cNvSpPr>
          <p:nvPr/>
        </p:nvSpPr>
        <p:spPr bwMode="auto">
          <a:xfrm>
            <a:off x="6477000" y="2286000"/>
            <a:ext cx="1981200" cy="1600200"/>
          </a:xfrm>
          <a:prstGeom prst="ellipse">
            <a:avLst/>
          </a:prstGeom>
          <a:gradFill rotWithShape="0">
            <a:gsLst>
              <a:gs pos="0">
                <a:srgbClr val="825600"/>
              </a:gs>
              <a:gs pos="13000">
                <a:srgbClr val="FFA800">
                  <a:alpha val="87000"/>
                </a:srgbClr>
              </a:gs>
              <a:gs pos="28000">
                <a:srgbClr val="825600">
                  <a:alpha val="72000"/>
                </a:srgbClr>
              </a:gs>
              <a:gs pos="42999">
                <a:srgbClr val="FFA800">
                  <a:alpha val="57001"/>
                </a:srgbClr>
              </a:gs>
              <a:gs pos="58000">
                <a:srgbClr val="825600">
                  <a:alpha val="42000"/>
                </a:srgbClr>
              </a:gs>
              <a:gs pos="72000">
                <a:srgbClr val="FFA800">
                  <a:alpha val="28000"/>
                </a:srgbClr>
              </a:gs>
              <a:gs pos="87000">
                <a:srgbClr val="825600">
                  <a:alpha val="13000"/>
                </a:srgbClr>
              </a:gs>
              <a:gs pos="100000">
                <a:srgbClr val="FFA800">
                  <a:alpha val="0"/>
                </a:srgbClr>
              </a:gs>
            </a:gsLst>
            <a:path path="shape">
              <a:fillToRect l="50000" t="50000" r="50000" b="50000"/>
            </a:path>
          </a:gradFill>
          <a:ln w="9525">
            <a:solidFill>
              <a:schemeClr val="tx1"/>
            </a:solidFill>
            <a:round/>
            <a:headEnd/>
            <a:tailEnd/>
          </a:ln>
          <a:effectLst/>
        </p:spPr>
        <p:txBody>
          <a:bodyPr wrap="none" anchor="ctr"/>
          <a:lstStyle/>
          <a:p>
            <a:pPr algn="ctr">
              <a:lnSpc>
                <a:spcPct val="90000"/>
              </a:lnSpc>
            </a:pPr>
            <a:r>
              <a:rPr lang="en-US">
                <a:effectLst>
                  <a:outerShdw blurRad="38100" dist="38100" dir="2700000" algn="tl">
                    <a:srgbClr val="000000"/>
                  </a:outerShdw>
                </a:effectLst>
              </a:rPr>
              <a:t>Opportunistic</a:t>
            </a:r>
          </a:p>
        </p:txBody>
      </p:sp>
      <p:sp>
        <p:nvSpPr>
          <p:cNvPr id="317446" name="Oval 6"/>
          <p:cNvSpPr>
            <a:spLocks noChangeArrowheads="1"/>
          </p:cNvSpPr>
          <p:nvPr/>
        </p:nvSpPr>
        <p:spPr bwMode="auto">
          <a:xfrm>
            <a:off x="2895600" y="1600200"/>
            <a:ext cx="1828800" cy="1752600"/>
          </a:xfrm>
          <a:prstGeom prst="ellipse">
            <a:avLst/>
          </a:prstGeom>
          <a:gradFill rotWithShape="1">
            <a:gsLst>
              <a:gs pos="0">
                <a:srgbClr val="03D4A8"/>
              </a:gs>
              <a:gs pos="12500">
                <a:srgbClr val="21D6E0"/>
              </a:gs>
              <a:gs pos="37500">
                <a:srgbClr val="0087E6"/>
              </a:gs>
              <a:gs pos="50000">
                <a:srgbClr val="005CBF"/>
              </a:gs>
              <a:gs pos="62500">
                <a:srgbClr val="0087E6"/>
              </a:gs>
              <a:gs pos="87500">
                <a:srgbClr val="21D6E0"/>
              </a:gs>
              <a:gs pos="100000">
                <a:srgbClr val="03D4A8"/>
              </a:gs>
            </a:gsLst>
            <a:lin ang="5400000" scaled="1"/>
          </a:gradFill>
          <a:ln w="9525">
            <a:solidFill>
              <a:schemeClr val="tx1"/>
            </a:solidFill>
            <a:round/>
            <a:headEnd/>
            <a:tailEnd/>
          </a:ln>
          <a:effectLst/>
        </p:spPr>
        <p:txBody>
          <a:bodyPr wrap="none" anchor="ctr"/>
          <a:lstStyle/>
          <a:p>
            <a:pPr algn="ctr"/>
            <a:r>
              <a:rPr lang="en-US">
                <a:effectLst>
                  <a:outerShdw blurRad="38100" dist="38100" dir="2700000" algn="tl">
                    <a:srgbClr val="000000"/>
                  </a:outerShdw>
                </a:effectLst>
              </a:rPr>
              <a:t>Nosocomial</a:t>
            </a:r>
          </a:p>
        </p:txBody>
      </p:sp>
      <p:sp>
        <p:nvSpPr>
          <p:cNvPr id="317447" name="Oval 7"/>
          <p:cNvSpPr>
            <a:spLocks noChangeArrowheads="1"/>
          </p:cNvSpPr>
          <p:nvPr/>
        </p:nvSpPr>
        <p:spPr bwMode="auto">
          <a:xfrm>
            <a:off x="1600200" y="2438400"/>
            <a:ext cx="1828800" cy="1676400"/>
          </a:xfrm>
          <a:prstGeom prst="ellipse">
            <a:avLst/>
          </a:prstGeom>
          <a:gradFill rotWithShape="0">
            <a:gsLst>
              <a:gs pos="0">
                <a:srgbClr val="FFEBFA"/>
              </a:gs>
              <a:gs pos="15000">
                <a:srgbClr val="C4D6EB"/>
              </a:gs>
              <a:gs pos="30001">
                <a:srgbClr val="85C2FF"/>
              </a:gs>
              <a:gs pos="50000">
                <a:srgbClr val="5E9EFF"/>
              </a:gs>
              <a:gs pos="70000">
                <a:srgbClr val="85C2FF"/>
              </a:gs>
              <a:gs pos="85000">
                <a:srgbClr val="C4D6EB"/>
              </a:gs>
              <a:gs pos="100000">
                <a:srgbClr val="FFEBFA"/>
              </a:gs>
            </a:gsLst>
            <a:lin ang="5400000" scaled="1"/>
          </a:gradFill>
          <a:ln w="9525">
            <a:solidFill>
              <a:schemeClr val="tx1"/>
            </a:solidFill>
            <a:round/>
            <a:headEnd/>
            <a:tailEnd/>
          </a:ln>
          <a:effectLst/>
        </p:spPr>
        <p:txBody>
          <a:bodyPr wrap="none" anchor="ctr"/>
          <a:lstStyle/>
          <a:p>
            <a:pPr algn="ctr"/>
            <a:r>
              <a:rPr lang="en-US">
                <a:effectLst>
                  <a:outerShdw blurRad="38100" dist="38100" dir="2700000" algn="tl">
                    <a:srgbClr val="000000"/>
                  </a:outerShdw>
                </a:effectLst>
              </a:rPr>
              <a:t>Cross-</a:t>
            </a:r>
          </a:p>
          <a:p>
            <a:pPr algn="ctr"/>
            <a:r>
              <a:rPr lang="en-US">
                <a:effectLst>
                  <a:outerShdw blurRad="38100" dist="38100" dir="2700000" algn="tl">
                    <a:srgbClr val="000000"/>
                  </a:outerShdw>
                </a:effectLst>
              </a:rPr>
              <a:t>infection</a:t>
            </a:r>
          </a:p>
        </p:txBody>
      </p:sp>
      <p:sp>
        <p:nvSpPr>
          <p:cNvPr id="317448" name="Oval 8"/>
          <p:cNvSpPr>
            <a:spLocks noChangeArrowheads="1"/>
          </p:cNvSpPr>
          <p:nvPr/>
        </p:nvSpPr>
        <p:spPr bwMode="auto">
          <a:xfrm>
            <a:off x="1143000" y="3886200"/>
            <a:ext cx="1752600" cy="1676400"/>
          </a:xfrm>
          <a:prstGeom prst="ellipse">
            <a:avLst/>
          </a:prstGeom>
          <a:gradFill rotWithShape="0">
            <a:gsLst>
              <a:gs pos="0">
                <a:srgbClr val="3399FF"/>
              </a:gs>
              <a:gs pos="8000">
                <a:srgbClr val="00CCCC"/>
              </a:gs>
              <a:gs pos="23500">
                <a:srgbClr val="9999FF"/>
              </a:gs>
              <a:gs pos="30001">
                <a:srgbClr val="2E6792"/>
              </a:gs>
              <a:gs pos="35501">
                <a:srgbClr val="3333CC"/>
              </a:gs>
              <a:gs pos="40500">
                <a:srgbClr val="1170FF"/>
              </a:gs>
              <a:gs pos="50000">
                <a:srgbClr val="006699"/>
              </a:gs>
              <a:gs pos="59500">
                <a:srgbClr val="1170FF"/>
              </a:gs>
              <a:gs pos="64500">
                <a:srgbClr val="3333CC"/>
              </a:gs>
              <a:gs pos="70000">
                <a:srgbClr val="2E6792"/>
              </a:gs>
              <a:gs pos="76500">
                <a:srgbClr val="9999FF"/>
              </a:gs>
              <a:gs pos="92000">
                <a:srgbClr val="00CCCC"/>
              </a:gs>
              <a:gs pos="100000">
                <a:srgbClr val="3399FF"/>
              </a:gs>
            </a:gsLst>
            <a:lin ang="5400000" scaled="1"/>
          </a:gradFill>
          <a:ln w="9525">
            <a:solidFill>
              <a:schemeClr val="tx1"/>
            </a:solidFill>
            <a:round/>
            <a:headEnd/>
            <a:tailEnd/>
          </a:ln>
          <a:effectLst/>
        </p:spPr>
        <p:txBody>
          <a:bodyPr wrap="none" anchor="ctr"/>
          <a:lstStyle/>
          <a:p>
            <a:pPr algn="ctr"/>
            <a:r>
              <a:rPr lang="en-US">
                <a:effectLst>
                  <a:outerShdw blurRad="38100" dist="38100" dir="2700000" algn="tl">
                    <a:srgbClr val="000000"/>
                  </a:outerShdw>
                </a:effectLst>
              </a:rPr>
              <a:t>Infestation</a:t>
            </a:r>
          </a:p>
        </p:txBody>
      </p:sp>
      <p:sp>
        <p:nvSpPr>
          <p:cNvPr id="317449" name="Oval 9"/>
          <p:cNvSpPr>
            <a:spLocks noChangeArrowheads="1"/>
          </p:cNvSpPr>
          <p:nvPr/>
        </p:nvSpPr>
        <p:spPr bwMode="auto">
          <a:xfrm>
            <a:off x="1828800" y="5029200"/>
            <a:ext cx="1752600" cy="1676400"/>
          </a:xfrm>
          <a:prstGeom prst="ellipse">
            <a:avLst/>
          </a:prstGeom>
          <a:gradFill rotWithShape="1">
            <a:gsLst>
              <a:gs pos="0">
                <a:srgbClr val="000082"/>
              </a:gs>
              <a:gs pos="13000">
                <a:srgbClr val="0047FF">
                  <a:alpha val="94800"/>
                </a:srgbClr>
              </a:gs>
              <a:gs pos="28000">
                <a:srgbClr val="000082">
                  <a:alpha val="88800"/>
                </a:srgbClr>
              </a:gs>
              <a:gs pos="42999">
                <a:srgbClr val="0047FF">
                  <a:alpha val="82801"/>
                </a:srgbClr>
              </a:gs>
              <a:gs pos="58000">
                <a:srgbClr val="000082">
                  <a:alpha val="76800"/>
                </a:srgbClr>
              </a:gs>
              <a:gs pos="72000">
                <a:srgbClr val="0047FF">
                  <a:alpha val="71200"/>
                </a:srgbClr>
              </a:gs>
              <a:gs pos="87000">
                <a:srgbClr val="000082">
                  <a:alpha val="65201"/>
                </a:srgbClr>
              </a:gs>
              <a:gs pos="100000">
                <a:srgbClr val="0047FF">
                  <a:alpha val="60001"/>
                </a:srgbClr>
              </a:gs>
            </a:gsLst>
            <a:lin ang="2700000" scaled="1"/>
          </a:gradFill>
          <a:ln w="9525">
            <a:solidFill>
              <a:schemeClr val="tx1"/>
            </a:solidFill>
            <a:round/>
            <a:headEnd/>
            <a:tailEnd/>
          </a:ln>
          <a:effectLst/>
        </p:spPr>
        <p:txBody>
          <a:bodyPr wrap="none" anchor="ctr"/>
          <a:lstStyle/>
          <a:p>
            <a:pPr algn="ctr" eaLnBrk="1" hangingPunct="1">
              <a:lnSpc>
                <a:spcPct val="90000"/>
              </a:lnSpc>
              <a:spcBef>
                <a:spcPct val="20000"/>
              </a:spcBef>
              <a:buClr>
                <a:schemeClr val="hlink"/>
              </a:buClr>
              <a:buSzPct val="65000"/>
            </a:pPr>
            <a:endParaRPr lang="en-US">
              <a:effectLst>
                <a:outerShdw blurRad="38100" dist="38100" dir="2700000" algn="tl">
                  <a:srgbClr val="000000"/>
                </a:outerShdw>
              </a:effectLst>
            </a:endParaRPr>
          </a:p>
          <a:p>
            <a:pPr algn="ctr" eaLnBrk="1" hangingPunct="1">
              <a:lnSpc>
                <a:spcPct val="90000"/>
              </a:lnSpc>
              <a:spcBef>
                <a:spcPct val="20000"/>
              </a:spcBef>
              <a:buClr>
                <a:schemeClr val="hlink"/>
              </a:buClr>
              <a:buSzPct val="65000"/>
            </a:pPr>
            <a:r>
              <a:rPr lang="en-US">
                <a:effectLst>
                  <a:outerShdw blurRad="38100" dist="38100" dir="2700000" algn="tl">
                    <a:srgbClr val="000000"/>
                  </a:outerShdw>
                </a:effectLst>
              </a:rPr>
              <a:t>Epizootic</a:t>
            </a:r>
          </a:p>
          <a:p>
            <a:pPr algn="ctr" eaLnBrk="1" hangingPunct="1">
              <a:lnSpc>
                <a:spcPct val="90000"/>
              </a:lnSpc>
              <a:spcBef>
                <a:spcPct val="20000"/>
              </a:spcBef>
              <a:buClr>
                <a:schemeClr val="hlink"/>
              </a:buClr>
              <a:buSzPct val="65000"/>
              <a:buFontTx/>
              <a:buChar char="•"/>
            </a:pPr>
            <a:endParaRPr lang="en-US" sz="1800" b="1">
              <a:latin typeface="Arial" charset="0"/>
            </a:endParaRPr>
          </a:p>
        </p:txBody>
      </p:sp>
      <p:sp>
        <p:nvSpPr>
          <p:cNvPr id="317450" name="Oval 10"/>
          <p:cNvSpPr>
            <a:spLocks noChangeArrowheads="1"/>
          </p:cNvSpPr>
          <p:nvPr/>
        </p:nvSpPr>
        <p:spPr bwMode="auto">
          <a:xfrm>
            <a:off x="3505200" y="5334000"/>
            <a:ext cx="1905000" cy="1524000"/>
          </a:xfrm>
          <a:prstGeom prst="ellipse">
            <a:avLst/>
          </a:prstGeom>
          <a:gradFill rotWithShape="1">
            <a:gsLst>
              <a:gs pos="0">
                <a:srgbClr val="DDEBCF"/>
              </a:gs>
              <a:gs pos="25000">
                <a:srgbClr val="9CB86E">
                  <a:alpha val="80000"/>
                </a:srgbClr>
              </a:gs>
              <a:gs pos="50000">
                <a:srgbClr val="156B13">
                  <a:alpha val="60001"/>
                </a:srgbClr>
              </a:gs>
              <a:gs pos="75000">
                <a:srgbClr val="9CB86E">
                  <a:alpha val="80000"/>
                </a:srgbClr>
              </a:gs>
              <a:gs pos="100000">
                <a:srgbClr val="DDEBCF"/>
              </a:gs>
            </a:gsLst>
            <a:lin ang="5400000" scaled="1"/>
          </a:gradFill>
          <a:ln w="9525">
            <a:solidFill>
              <a:schemeClr val="tx1"/>
            </a:solidFill>
            <a:round/>
            <a:headEnd/>
            <a:tailEnd/>
          </a:ln>
          <a:effectLst/>
        </p:spPr>
        <p:txBody>
          <a:bodyPr wrap="none" anchor="ctr"/>
          <a:lstStyle/>
          <a:p>
            <a:pPr algn="ctr">
              <a:lnSpc>
                <a:spcPct val="90000"/>
              </a:lnSpc>
            </a:pPr>
            <a:r>
              <a:rPr lang="en-US">
                <a:effectLst>
                  <a:outerShdw blurRad="38100" dist="38100" dir="2700000" algn="tl">
                    <a:srgbClr val="000000"/>
                  </a:outerShdw>
                </a:effectLst>
              </a:rPr>
              <a:t>Enzootic</a:t>
            </a:r>
          </a:p>
        </p:txBody>
      </p:sp>
      <p:sp>
        <p:nvSpPr>
          <p:cNvPr id="317451" name="Oval 11"/>
          <p:cNvSpPr>
            <a:spLocks noChangeArrowheads="1"/>
          </p:cNvSpPr>
          <p:nvPr/>
        </p:nvSpPr>
        <p:spPr bwMode="auto">
          <a:xfrm>
            <a:off x="5029200" y="4876800"/>
            <a:ext cx="1905000" cy="1600200"/>
          </a:xfrm>
          <a:prstGeom prst="ellipse">
            <a:avLst/>
          </a:prstGeom>
          <a:gradFill rotWithShape="1">
            <a:gsLst>
              <a:gs pos="0">
                <a:srgbClr val="0000FF"/>
              </a:gs>
              <a:gs pos="100000">
                <a:srgbClr val="000076"/>
              </a:gs>
            </a:gsLst>
            <a:path path="shape">
              <a:fillToRect l="50000" t="50000" r="50000" b="50000"/>
            </a:path>
          </a:gradFill>
          <a:ln w="9525">
            <a:solidFill>
              <a:schemeClr val="tx1"/>
            </a:solidFill>
            <a:round/>
            <a:headEnd/>
            <a:tailEnd/>
          </a:ln>
          <a:effectLst/>
        </p:spPr>
        <p:txBody>
          <a:bodyPr wrap="none" anchor="ctr"/>
          <a:lstStyle/>
          <a:p>
            <a:pPr algn="ctr" eaLnBrk="1" hangingPunct="1">
              <a:lnSpc>
                <a:spcPct val="90000"/>
              </a:lnSpc>
              <a:spcBef>
                <a:spcPct val="20000"/>
              </a:spcBef>
              <a:buClr>
                <a:schemeClr val="hlink"/>
              </a:buClr>
              <a:buSzPct val="65000"/>
            </a:pPr>
            <a:r>
              <a:rPr lang="en-US">
                <a:effectLst>
                  <a:outerShdw blurRad="38100" dist="38100" dir="2700000" algn="tl">
                    <a:srgbClr val="000000"/>
                  </a:outerShdw>
                </a:effectLst>
              </a:rPr>
              <a:t>Zoonosis</a:t>
            </a:r>
          </a:p>
        </p:txBody>
      </p:sp>
      <p:sp>
        <p:nvSpPr>
          <p:cNvPr id="317452" name="Oval 12"/>
          <p:cNvSpPr>
            <a:spLocks noChangeArrowheads="1"/>
          </p:cNvSpPr>
          <p:nvPr/>
        </p:nvSpPr>
        <p:spPr bwMode="auto">
          <a:xfrm>
            <a:off x="5943600" y="3733800"/>
            <a:ext cx="1828800" cy="1524000"/>
          </a:xfrm>
          <a:prstGeom prst="ellipse">
            <a:avLst/>
          </a:prstGeom>
          <a:gradFill rotWithShape="1">
            <a:gsLst>
              <a:gs pos="0">
                <a:schemeClr val="hlink">
                  <a:alpha val="60001"/>
                </a:schemeClr>
              </a:gs>
              <a:gs pos="50000">
                <a:schemeClr val="hlink">
                  <a:gamma/>
                  <a:shade val="46275"/>
                  <a:invGamma/>
                </a:schemeClr>
              </a:gs>
              <a:gs pos="100000">
                <a:schemeClr val="hlink">
                  <a:alpha val="60001"/>
                </a:schemeClr>
              </a:gs>
            </a:gsLst>
            <a:lin ang="5400000" scaled="1"/>
          </a:gradFill>
          <a:ln w="9525">
            <a:solidFill>
              <a:schemeClr val="tx1"/>
            </a:solidFill>
            <a:round/>
            <a:headEnd/>
            <a:tailEnd/>
          </a:ln>
          <a:effectLst/>
        </p:spPr>
        <p:txBody>
          <a:bodyPr wrap="none" anchor="ctr"/>
          <a:lstStyle/>
          <a:p>
            <a:pPr algn="ctr" eaLnBrk="1" hangingPunct="1">
              <a:lnSpc>
                <a:spcPct val="90000"/>
              </a:lnSpc>
              <a:spcBef>
                <a:spcPct val="20000"/>
              </a:spcBef>
              <a:buClr>
                <a:schemeClr val="hlink"/>
              </a:buClr>
              <a:buSzPct val="65000"/>
            </a:pPr>
            <a:r>
              <a:rPr lang="en-US">
                <a:effectLst>
                  <a:outerShdw blurRad="38100" dist="38100" dir="2700000" algn="tl">
                    <a:srgbClr val="000000"/>
                  </a:outerShdw>
                </a:effectLst>
              </a:rPr>
              <a:t>Exotic</a:t>
            </a:r>
          </a:p>
        </p:txBody>
      </p:sp>
      <p:sp>
        <p:nvSpPr>
          <p:cNvPr id="317453" name="Rectangle 13"/>
          <p:cNvSpPr>
            <a:spLocks noGrp="1" noChangeArrowheads="1"/>
          </p:cNvSpPr>
          <p:nvPr>
            <p:ph type="title"/>
          </p:nvPr>
        </p:nvSpPr>
        <p:spPr>
          <a:xfrm>
            <a:off x="1447800" y="304800"/>
            <a:ext cx="7620000" cy="641350"/>
          </a:xfrm>
          <a:noFill/>
          <a:ln/>
        </p:spPr>
        <p:txBody>
          <a:bodyPr/>
          <a:lstStyle/>
          <a:p>
            <a:pPr algn="l"/>
            <a:r>
              <a:rPr lang="en-US"/>
              <a:t>		</a:t>
            </a:r>
            <a:r>
              <a:rPr lang="en-US" u="sng"/>
              <a:t>Infections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317446"/>
                                        </p:tgtEl>
                                        <p:attrNameLst>
                                          <p:attrName>style.visibility</p:attrName>
                                        </p:attrNameLst>
                                      </p:cBhvr>
                                      <p:to>
                                        <p:strVal val="visible"/>
                                      </p:to>
                                    </p:set>
                                    <p:animEffect transition="in" filter="wedge">
                                      <p:cBhvr>
                                        <p:cTn id="7" dur="500"/>
                                        <p:tgtEl>
                                          <p:spTgt spid="317446"/>
                                        </p:tgtEl>
                                      </p:cBhvr>
                                    </p:animEffect>
                                  </p:childTnLst>
                                </p:cTn>
                              </p:par>
                            </p:childTnLst>
                          </p:cTn>
                        </p:par>
                        <p:par>
                          <p:cTn id="8" fill="hold">
                            <p:stCondLst>
                              <p:cond delay="500"/>
                            </p:stCondLst>
                            <p:childTnLst>
                              <p:par>
                                <p:cTn id="9" presetID="20" presetClass="entr" presetSubtype="0" fill="hold" grpId="0" nodeType="afterEffect">
                                  <p:stCondLst>
                                    <p:cond delay="0"/>
                                  </p:stCondLst>
                                  <p:childTnLst>
                                    <p:set>
                                      <p:cBhvr>
                                        <p:cTn id="10" dur="1" fill="hold">
                                          <p:stCondLst>
                                            <p:cond delay="0"/>
                                          </p:stCondLst>
                                        </p:cTn>
                                        <p:tgtEl>
                                          <p:spTgt spid="317447"/>
                                        </p:tgtEl>
                                        <p:attrNameLst>
                                          <p:attrName>style.visibility</p:attrName>
                                        </p:attrNameLst>
                                      </p:cBhvr>
                                      <p:to>
                                        <p:strVal val="visible"/>
                                      </p:to>
                                    </p:set>
                                    <p:animEffect transition="in" filter="wedge">
                                      <p:cBhvr>
                                        <p:cTn id="11" dur="500"/>
                                        <p:tgtEl>
                                          <p:spTgt spid="317447"/>
                                        </p:tgtEl>
                                      </p:cBhvr>
                                    </p:animEffect>
                                  </p:childTnLst>
                                </p:cTn>
                              </p:par>
                            </p:childTnLst>
                          </p:cTn>
                        </p:par>
                        <p:par>
                          <p:cTn id="12" fill="hold">
                            <p:stCondLst>
                              <p:cond delay="1000"/>
                            </p:stCondLst>
                            <p:childTnLst>
                              <p:par>
                                <p:cTn id="13" presetID="20" presetClass="entr" presetSubtype="0" fill="hold" grpId="0" nodeType="afterEffect">
                                  <p:stCondLst>
                                    <p:cond delay="0"/>
                                  </p:stCondLst>
                                  <p:childTnLst>
                                    <p:set>
                                      <p:cBhvr>
                                        <p:cTn id="14" dur="1" fill="hold">
                                          <p:stCondLst>
                                            <p:cond delay="0"/>
                                          </p:stCondLst>
                                        </p:cTn>
                                        <p:tgtEl>
                                          <p:spTgt spid="317448"/>
                                        </p:tgtEl>
                                        <p:attrNameLst>
                                          <p:attrName>style.visibility</p:attrName>
                                        </p:attrNameLst>
                                      </p:cBhvr>
                                      <p:to>
                                        <p:strVal val="visible"/>
                                      </p:to>
                                    </p:set>
                                    <p:animEffect transition="in" filter="wedge">
                                      <p:cBhvr>
                                        <p:cTn id="15" dur="500"/>
                                        <p:tgtEl>
                                          <p:spTgt spid="317448"/>
                                        </p:tgtEl>
                                      </p:cBhvr>
                                    </p:animEffect>
                                  </p:childTnLst>
                                </p:cTn>
                              </p:par>
                            </p:childTnLst>
                          </p:cTn>
                        </p:par>
                        <p:par>
                          <p:cTn id="16" fill="hold">
                            <p:stCondLst>
                              <p:cond delay="1500"/>
                            </p:stCondLst>
                            <p:childTnLst>
                              <p:par>
                                <p:cTn id="17" presetID="20" presetClass="entr" presetSubtype="0" fill="hold" grpId="0" nodeType="afterEffect">
                                  <p:stCondLst>
                                    <p:cond delay="0"/>
                                  </p:stCondLst>
                                  <p:childTnLst>
                                    <p:set>
                                      <p:cBhvr>
                                        <p:cTn id="18" dur="1" fill="hold">
                                          <p:stCondLst>
                                            <p:cond delay="0"/>
                                          </p:stCondLst>
                                        </p:cTn>
                                        <p:tgtEl>
                                          <p:spTgt spid="317449"/>
                                        </p:tgtEl>
                                        <p:attrNameLst>
                                          <p:attrName>style.visibility</p:attrName>
                                        </p:attrNameLst>
                                      </p:cBhvr>
                                      <p:to>
                                        <p:strVal val="visible"/>
                                      </p:to>
                                    </p:set>
                                    <p:animEffect transition="in" filter="wedge">
                                      <p:cBhvr>
                                        <p:cTn id="19" dur="500"/>
                                        <p:tgtEl>
                                          <p:spTgt spid="317449"/>
                                        </p:tgtEl>
                                      </p:cBhvr>
                                    </p:animEffect>
                                  </p:childTnLst>
                                </p:cTn>
                              </p:par>
                            </p:childTnLst>
                          </p:cTn>
                        </p:par>
                        <p:par>
                          <p:cTn id="20" fill="hold">
                            <p:stCondLst>
                              <p:cond delay="2000"/>
                            </p:stCondLst>
                            <p:childTnLst>
                              <p:par>
                                <p:cTn id="21" presetID="20" presetClass="entr" presetSubtype="0" fill="hold" grpId="0" nodeType="afterEffect">
                                  <p:stCondLst>
                                    <p:cond delay="0"/>
                                  </p:stCondLst>
                                  <p:childTnLst>
                                    <p:set>
                                      <p:cBhvr>
                                        <p:cTn id="22" dur="1" fill="hold">
                                          <p:stCondLst>
                                            <p:cond delay="0"/>
                                          </p:stCondLst>
                                        </p:cTn>
                                        <p:tgtEl>
                                          <p:spTgt spid="317450"/>
                                        </p:tgtEl>
                                        <p:attrNameLst>
                                          <p:attrName>style.visibility</p:attrName>
                                        </p:attrNameLst>
                                      </p:cBhvr>
                                      <p:to>
                                        <p:strVal val="visible"/>
                                      </p:to>
                                    </p:set>
                                    <p:animEffect transition="in" filter="wedge">
                                      <p:cBhvr>
                                        <p:cTn id="23" dur="500"/>
                                        <p:tgtEl>
                                          <p:spTgt spid="317450"/>
                                        </p:tgtEl>
                                      </p:cBhvr>
                                    </p:animEffect>
                                  </p:childTnLst>
                                </p:cTn>
                              </p:par>
                            </p:childTnLst>
                          </p:cTn>
                        </p:par>
                        <p:par>
                          <p:cTn id="24" fill="hold">
                            <p:stCondLst>
                              <p:cond delay="2500"/>
                            </p:stCondLst>
                            <p:childTnLst>
                              <p:par>
                                <p:cTn id="25" presetID="20" presetClass="entr" presetSubtype="0" fill="hold" grpId="0" nodeType="afterEffect">
                                  <p:stCondLst>
                                    <p:cond delay="0"/>
                                  </p:stCondLst>
                                  <p:childTnLst>
                                    <p:set>
                                      <p:cBhvr>
                                        <p:cTn id="26" dur="1" fill="hold">
                                          <p:stCondLst>
                                            <p:cond delay="0"/>
                                          </p:stCondLst>
                                        </p:cTn>
                                        <p:tgtEl>
                                          <p:spTgt spid="317451"/>
                                        </p:tgtEl>
                                        <p:attrNameLst>
                                          <p:attrName>style.visibility</p:attrName>
                                        </p:attrNameLst>
                                      </p:cBhvr>
                                      <p:to>
                                        <p:strVal val="visible"/>
                                      </p:to>
                                    </p:set>
                                    <p:animEffect transition="in" filter="wedge">
                                      <p:cBhvr>
                                        <p:cTn id="27" dur="500"/>
                                        <p:tgtEl>
                                          <p:spTgt spid="317451"/>
                                        </p:tgtEl>
                                      </p:cBhvr>
                                    </p:animEffect>
                                  </p:childTnLst>
                                </p:cTn>
                              </p:par>
                            </p:childTnLst>
                          </p:cTn>
                        </p:par>
                        <p:par>
                          <p:cTn id="28" fill="hold">
                            <p:stCondLst>
                              <p:cond delay="3000"/>
                            </p:stCondLst>
                            <p:childTnLst>
                              <p:par>
                                <p:cTn id="29" presetID="20" presetClass="entr" presetSubtype="0" fill="hold" grpId="0" nodeType="afterEffect">
                                  <p:stCondLst>
                                    <p:cond delay="0"/>
                                  </p:stCondLst>
                                  <p:childTnLst>
                                    <p:set>
                                      <p:cBhvr>
                                        <p:cTn id="30" dur="1" fill="hold">
                                          <p:stCondLst>
                                            <p:cond delay="0"/>
                                          </p:stCondLst>
                                        </p:cTn>
                                        <p:tgtEl>
                                          <p:spTgt spid="317452"/>
                                        </p:tgtEl>
                                        <p:attrNameLst>
                                          <p:attrName>style.visibility</p:attrName>
                                        </p:attrNameLst>
                                      </p:cBhvr>
                                      <p:to>
                                        <p:strVal val="visible"/>
                                      </p:to>
                                    </p:set>
                                    <p:animEffect transition="in" filter="wedge">
                                      <p:cBhvr>
                                        <p:cTn id="31" dur="500"/>
                                        <p:tgtEl>
                                          <p:spTgt spid="317452"/>
                                        </p:tgtEl>
                                      </p:cBhvr>
                                    </p:animEffect>
                                  </p:childTnLst>
                                </p:cTn>
                              </p:par>
                            </p:childTnLst>
                          </p:cTn>
                        </p:par>
                        <p:par>
                          <p:cTn id="32" fill="hold">
                            <p:stCondLst>
                              <p:cond delay="3500"/>
                            </p:stCondLst>
                            <p:childTnLst>
                              <p:par>
                                <p:cTn id="33" presetID="20" presetClass="entr" presetSubtype="0" fill="hold" grpId="0" nodeType="afterEffect">
                                  <p:stCondLst>
                                    <p:cond delay="0"/>
                                  </p:stCondLst>
                                  <p:childTnLst>
                                    <p:set>
                                      <p:cBhvr>
                                        <p:cTn id="34" dur="1" fill="hold">
                                          <p:stCondLst>
                                            <p:cond delay="0"/>
                                          </p:stCondLst>
                                        </p:cTn>
                                        <p:tgtEl>
                                          <p:spTgt spid="317444"/>
                                        </p:tgtEl>
                                        <p:attrNameLst>
                                          <p:attrName>style.visibility</p:attrName>
                                        </p:attrNameLst>
                                      </p:cBhvr>
                                      <p:to>
                                        <p:strVal val="visible"/>
                                      </p:to>
                                    </p:set>
                                    <p:animEffect transition="in" filter="wedge">
                                      <p:cBhvr>
                                        <p:cTn id="35" dur="500"/>
                                        <p:tgtEl>
                                          <p:spTgt spid="317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44" grpId="0" animBg="1"/>
      <p:bldP spid="317446" grpId="0" animBg="1"/>
      <p:bldP spid="317447" grpId="0" animBg="1"/>
      <p:bldP spid="317448" grpId="0" animBg="1"/>
      <p:bldP spid="317449" grpId="0" animBg="1"/>
      <p:bldP spid="317450" grpId="0" animBg="1"/>
      <p:bldP spid="317451" grpId="0" animBg="1"/>
      <p:bldP spid="317452"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1" name="Rectangle 3"/>
          <p:cNvSpPr>
            <a:spLocks noGrp="1" noChangeArrowheads="1"/>
          </p:cNvSpPr>
          <p:nvPr>
            <p:ph type="subTitle" idx="1"/>
          </p:nvPr>
        </p:nvSpPr>
        <p:spPr>
          <a:xfrm>
            <a:off x="152400" y="152400"/>
            <a:ext cx="8991600" cy="6324600"/>
          </a:xfrm>
        </p:spPr>
        <p:txBody>
          <a:bodyPr/>
          <a:lstStyle/>
          <a:p>
            <a:pPr marL="609600" indent="-609600" algn="l">
              <a:lnSpc>
                <a:spcPct val="80000"/>
              </a:lnSpc>
            </a:pPr>
            <a:r>
              <a:rPr lang="en-US" u="sng"/>
              <a:t>Nosocomial infection:</a:t>
            </a:r>
          </a:p>
          <a:p>
            <a:pPr marL="609600" indent="-609600" algn="l">
              <a:lnSpc>
                <a:spcPct val="80000"/>
              </a:lnSpc>
            </a:pPr>
            <a:r>
              <a:rPr lang="en-US" sz="2800"/>
              <a:t>	An infection occurring in a patient in a hospital or other health-care facility and in whom it was not present or incubating at the time of admission or residual of an infection during the period of previous admission. It includes infection (unrelated to the primary condition) acquired in the hospital but appearing either before or after discharge and also such infection among the staff of the facility. Various types of the nosocomial infections may be. </a:t>
            </a:r>
          </a:p>
          <a:p>
            <a:pPr marL="609600" indent="-609600" algn="l">
              <a:lnSpc>
                <a:spcPct val="80000"/>
              </a:lnSpc>
            </a:pPr>
            <a:r>
              <a:rPr lang="en-US" u="sng"/>
              <a:t>1.Exogenous:</a:t>
            </a:r>
            <a:r>
              <a:rPr lang="en-US"/>
              <a:t> </a:t>
            </a:r>
          </a:p>
          <a:p>
            <a:pPr marL="609600" indent="-609600" algn="l">
              <a:lnSpc>
                <a:spcPct val="80000"/>
              </a:lnSpc>
            </a:pPr>
            <a:r>
              <a:rPr lang="en-US" sz="2800"/>
              <a:t>	Which are acquired from contaminated hospital environment air, water, food, equipment, infected staff, infectious patients, etc.)</a:t>
            </a:r>
          </a:p>
          <a:p>
            <a:pPr marL="609600" indent="-609600" algn="l">
              <a:lnSpc>
                <a:spcPct val="80000"/>
              </a:lnSpc>
            </a:pPr>
            <a:r>
              <a:rPr lang="en-US" u="sng"/>
              <a:t>2.Endogenous:</a:t>
            </a:r>
          </a:p>
          <a:p>
            <a:pPr marL="609600" indent="-609600">
              <a:lnSpc>
                <a:spcPct val="80000"/>
              </a:lnSpc>
            </a:pPr>
            <a:r>
              <a:rPr lang="en-US" sz="2800"/>
              <a:t>Which are acquired from patient’s normal flora……</a:t>
            </a:r>
          </a:p>
        </p:txBody>
      </p:sp>
      <p:sp>
        <p:nvSpPr>
          <p:cNvPr id="150533" name="Line 5"/>
          <p:cNvSpPr>
            <a:spLocks noChangeShapeType="1"/>
          </p:cNvSpPr>
          <p:nvPr/>
        </p:nvSpPr>
        <p:spPr bwMode="auto">
          <a:xfrm>
            <a:off x="1371600" y="2819400"/>
            <a:ext cx="5334000" cy="0"/>
          </a:xfrm>
          <a:prstGeom prst="line">
            <a:avLst/>
          </a:prstGeom>
          <a:noFill/>
          <a:ln w="12700">
            <a:noFill/>
            <a:round/>
            <a:headEnd/>
            <a:tailEnd/>
          </a:ln>
          <a:effectLst/>
        </p:spPr>
        <p:txBody>
          <a:bodyPr anchor="ctr"/>
          <a:lstStyle/>
          <a:p>
            <a:endParaRPr lang="en-GB"/>
          </a:p>
        </p:txBody>
      </p:sp>
    </p:spTree>
  </p:cSld>
  <p:clrMapOvr>
    <a:masterClrMapping/>
  </p:clrMapOvr>
  <p:transition>
    <p:zoom dir="in"/>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noGrp="1" noChangeArrowheads="1"/>
          </p:cNvSpPr>
          <p:nvPr>
            <p:ph type="title"/>
          </p:nvPr>
        </p:nvSpPr>
        <p:spPr/>
        <p:txBody>
          <a:bodyPr/>
          <a:lstStyle/>
          <a:p>
            <a:r>
              <a:rPr lang="en-US" sz="4800" u="sng"/>
              <a:t>Nosocomial infection:</a:t>
            </a:r>
          </a:p>
        </p:txBody>
      </p:sp>
      <p:sp>
        <p:nvSpPr>
          <p:cNvPr id="322564" name="Line 4"/>
          <p:cNvSpPr>
            <a:spLocks noChangeShapeType="1"/>
          </p:cNvSpPr>
          <p:nvPr/>
        </p:nvSpPr>
        <p:spPr bwMode="auto">
          <a:xfrm flipV="1">
            <a:off x="457200" y="2819400"/>
            <a:ext cx="8153400" cy="0"/>
          </a:xfrm>
          <a:prstGeom prst="line">
            <a:avLst/>
          </a:prstGeom>
          <a:noFill/>
          <a:ln w="28575">
            <a:solidFill>
              <a:schemeClr val="tx1"/>
            </a:solidFill>
            <a:round/>
            <a:headEnd/>
            <a:tailEnd/>
          </a:ln>
          <a:effectLst/>
        </p:spPr>
        <p:txBody>
          <a:bodyPr anchor="ctr"/>
          <a:lstStyle/>
          <a:p>
            <a:endParaRPr lang="en-GB"/>
          </a:p>
        </p:txBody>
      </p:sp>
      <p:sp>
        <p:nvSpPr>
          <p:cNvPr id="322565" name="Line 5"/>
          <p:cNvSpPr>
            <a:spLocks noChangeShapeType="1"/>
          </p:cNvSpPr>
          <p:nvPr/>
        </p:nvSpPr>
        <p:spPr bwMode="auto">
          <a:xfrm>
            <a:off x="457200" y="2454275"/>
            <a:ext cx="0" cy="822325"/>
          </a:xfrm>
          <a:prstGeom prst="line">
            <a:avLst/>
          </a:prstGeom>
          <a:noFill/>
          <a:ln w="9525">
            <a:solidFill>
              <a:schemeClr val="tx1"/>
            </a:solidFill>
            <a:round/>
            <a:headEnd/>
            <a:tailEnd/>
          </a:ln>
          <a:effectLst/>
        </p:spPr>
        <p:txBody>
          <a:bodyPr anchor="ctr"/>
          <a:lstStyle/>
          <a:p>
            <a:endParaRPr lang="en-GB"/>
          </a:p>
        </p:txBody>
      </p:sp>
      <p:sp>
        <p:nvSpPr>
          <p:cNvPr id="322566" name="Line 6"/>
          <p:cNvSpPr>
            <a:spLocks noChangeShapeType="1"/>
          </p:cNvSpPr>
          <p:nvPr/>
        </p:nvSpPr>
        <p:spPr bwMode="auto">
          <a:xfrm>
            <a:off x="3352800" y="2454275"/>
            <a:ext cx="0" cy="898525"/>
          </a:xfrm>
          <a:prstGeom prst="line">
            <a:avLst/>
          </a:prstGeom>
          <a:noFill/>
          <a:ln w="9525">
            <a:solidFill>
              <a:schemeClr val="tx1"/>
            </a:solidFill>
            <a:round/>
            <a:headEnd/>
            <a:tailEnd/>
          </a:ln>
          <a:effectLst/>
        </p:spPr>
        <p:txBody>
          <a:bodyPr anchor="ctr"/>
          <a:lstStyle/>
          <a:p>
            <a:endParaRPr lang="en-GB"/>
          </a:p>
        </p:txBody>
      </p:sp>
      <p:sp>
        <p:nvSpPr>
          <p:cNvPr id="322567" name="Line 7"/>
          <p:cNvSpPr>
            <a:spLocks noChangeShapeType="1"/>
          </p:cNvSpPr>
          <p:nvPr/>
        </p:nvSpPr>
        <p:spPr bwMode="auto">
          <a:xfrm>
            <a:off x="8610600" y="2454275"/>
            <a:ext cx="0" cy="898525"/>
          </a:xfrm>
          <a:prstGeom prst="line">
            <a:avLst/>
          </a:prstGeom>
          <a:noFill/>
          <a:ln w="9525">
            <a:solidFill>
              <a:schemeClr val="tx1"/>
            </a:solidFill>
            <a:round/>
            <a:headEnd/>
            <a:tailEnd/>
          </a:ln>
          <a:effectLst/>
        </p:spPr>
        <p:txBody>
          <a:bodyPr anchor="ctr"/>
          <a:lstStyle/>
          <a:p>
            <a:endParaRPr lang="en-GB"/>
          </a:p>
        </p:txBody>
      </p:sp>
      <p:sp>
        <p:nvSpPr>
          <p:cNvPr id="322568" name="Line 8"/>
          <p:cNvSpPr>
            <a:spLocks noChangeShapeType="1"/>
          </p:cNvSpPr>
          <p:nvPr/>
        </p:nvSpPr>
        <p:spPr bwMode="auto">
          <a:xfrm>
            <a:off x="5791200" y="2454275"/>
            <a:ext cx="0" cy="974725"/>
          </a:xfrm>
          <a:prstGeom prst="line">
            <a:avLst/>
          </a:prstGeom>
          <a:noFill/>
          <a:ln w="9525">
            <a:solidFill>
              <a:schemeClr val="tx1"/>
            </a:solidFill>
            <a:round/>
            <a:headEnd/>
            <a:tailEnd/>
          </a:ln>
          <a:effectLst/>
        </p:spPr>
        <p:txBody>
          <a:bodyPr anchor="ctr"/>
          <a:lstStyle/>
          <a:p>
            <a:endParaRPr lang="en-GB"/>
          </a:p>
        </p:txBody>
      </p:sp>
      <p:sp>
        <p:nvSpPr>
          <p:cNvPr id="322569" name="Text Box 9"/>
          <p:cNvSpPr txBox="1">
            <a:spLocks noChangeArrowheads="1"/>
          </p:cNvSpPr>
          <p:nvPr/>
        </p:nvSpPr>
        <p:spPr bwMode="auto">
          <a:xfrm>
            <a:off x="533400" y="2438400"/>
            <a:ext cx="2482850" cy="457200"/>
          </a:xfrm>
          <a:prstGeom prst="rect">
            <a:avLst/>
          </a:prstGeom>
          <a:noFill/>
          <a:ln w="9525">
            <a:noFill/>
            <a:miter lim="800000"/>
            <a:headEnd/>
            <a:tailEnd/>
          </a:ln>
          <a:effectLst/>
        </p:spPr>
        <p:txBody>
          <a:bodyPr wrap="none">
            <a:spAutoFit/>
          </a:bodyPr>
          <a:lstStyle/>
          <a:p>
            <a:r>
              <a:rPr lang="en-US"/>
              <a:t>Before admission</a:t>
            </a:r>
          </a:p>
        </p:txBody>
      </p:sp>
      <p:sp>
        <p:nvSpPr>
          <p:cNvPr id="322570" name="Text Box 10"/>
          <p:cNvSpPr txBox="1">
            <a:spLocks noChangeArrowheads="1"/>
          </p:cNvSpPr>
          <p:nvPr/>
        </p:nvSpPr>
        <p:spPr bwMode="auto">
          <a:xfrm>
            <a:off x="3713163" y="2389188"/>
            <a:ext cx="1908175" cy="457200"/>
          </a:xfrm>
          <a:prstGeom prst="rect">
            <a:avLst/>
          </a:prstGeom>
          <a:noFill/>
          <a:ln w="9525">
            <a:noFill/>
            <a:miter lim="800000"/>
            <a:headEnd/>
            <a:tailEnd/>
          </a:ln>
          <a:effectLst/>
        </p:spPr>
        <p:txBody>
          <a:bodyPr wrap="none">
            <a:spAutoFit/>
          </a:bodyPr>
          <a:lstStyle/>
          <a:p>
            <a:r>
              <a:rPr lang="en-US"/>
              <a:t>Hospital stay</a:t>
            </a:r>
          </a:p>
        </p:txBody>
      </p:sp>
      <p:sp>
        <p:nvSpPr>
          <p:cNvPr id="322571" name="Text Box 11"/>
          <p:cNvSpPr txBox="1">
            <a:spLocks noChangeArrowheads="1"/>
          </p:cNvSpPr>
          <p:nvPr/>
        </p:nvSpPr>
        <p:spPr bwMode="auto">
          <a:xfrm>
            <a:off x="6015038" y="2405063"/>
            <a:ext cx="2252662" cy="457200"/>
          </a:xfrm>
          <a:prstGeom prst="rect">
            <a:avLst/>
          </a:prstGeom>
          <a:noFill/>
          <a:ln w="9525">
            <a:noFill/>
            <a:miter lim="800000"/>
            <a:headEnd/>
            <a:tailEnd/>
          </a:ln>
          <a:effectLst/>
        </p:spPr>
        <p:txBody>
          <a:bodyPr wrap="none">
            <a:spAutoFit/>
          </a:bodyPr>
          <a:lstStyle/>
          <a:p>
            <a:r>
              <a:rPr lang="en-US"/>
              <a:t>After Discharge</a:t>
            </a:r>
          </a:p>
        </p:txBody>
      </p:sp>
      <p:sp>
        <p:nvSpPr>
          <p:cNvPr id="322572" name="Line 12"/>
          <p:cNvSpPr>
            <a:spLocks noChangeShapeType="1"/>
          </p:cNvSpPr>
          <p:nvPr/>
        </p:nvSpPr>
        <p:spPr bwMode="auto">
          <a:xfrm>
            <a:off x="1981200" y="3200400"/>
            <a:ext cx="1676400" cy="0"/>
          </a:xfrm>
          <a:prstGeom prst="line">
            <a:avLst/>
          </a:prstGeom>
          <a:noFill/>
          <a:ln w="9525">
            <a:solidFill>
              <a:schemeClr val="tx1"/>
            </a:solidFill>
            <a:round/>
            <a:headEnd/>
            <a:tailEnd/>
          </a:ln>
          <a:effectLst/>
        </p:spPr>
        <p:txBody>
          <a:bodyPr anchor="ctr"/>
          <a:lstStyle/>
          <a:p>
            <a:endParaRPr lang="en-GB"/>
          </a:p>
        </p:txBody>
      </p:sp>
      <p:sp>
        <p:nvSpPr>
          <p:cNvPr id="322573" name="Line 13"/>
          <p:cNvSpPr>
            <a:spLocks noChangeShapeType="1"/>
          </p:cNvSpPr>
          <p:nvPr/>
        </p:nvSpPr>
        <p:spPr bwMode="auto">
          <a:xfrm>
            <a:off x="3733800" y="2971800"/>
            <a:ext cx="1676400" cy="0"/>
          </a:xfrm>
          <a:prstGeom prst="line">
            <a:avLst/>
          </a:prstGeom>
          <a:noFill/>
          <a:ln w="9525">
            <a:solidFill>
              <a:schemeClr val="tx1"/>
            </a:solidFill>
            <a:round/>
            <a:headEnd/>
            <a:tailEnd/>
          </a:ln>
          <a:effectLst/>
        </p:spPr>
        <p:txBody>
          <a:bodyPr anchor="ctr"/>
          <a:lstStyle/>
          <a:p>
            <a:endParaRPr lang="en-GB"/>
          </a:p>
        </p:txBody>
      </p:sp>
      <p:sp>
        <p:nvSpPr>
          <p:cNvPr id="322574" name="Line 14"/>
          <p:cNvSpPr>
            <a:spLocks noChangeShapeType="1"/>
          </p:cNvSpPr>
          <p:nvPr/>
        </p:nvSpPr>
        <p:spPr bwMode="auto">
          <a:xfrm>
            <a:off x="5029200" y="3216275"/>
            <a:ext cx="1676400" cy="0"/>
          </a:xfrm>
          <a:prstGeom prst="line">
            <a:avLst/>
          </a:prstGeom>
          <a:noFill/>
          <a:ln w="9525">
            <a:solidFill>
              <a:schemeClr val="tx1"/>
            </a:solidFill>
            <a:round/>
            <a:headEnd/>
            <a:tailEnd/>
          </a:ln>
          <a:effectLst/>
        </p:spPr>
        <p:txBody>
          <a:bodyPr anchor="ctr"/>
          <a:lstStyle/>
          <a:p>
            <a:endParaRPr lang="en-GB"/>
          </a:p>
        </p:txBody>
      </p:sp>
      <p:sp>
        <p:nvSpPr>
          <p:cNvPr id="322575" name="Oval 15"/>
          <p:cNvSpPr>
            <a:spLocks noChangeArrowheads="1"/>
          </p:cNvSpPr>
          <p:nvPr/>
        </p:nvSpPr>
        <p:spPr bwMode="auto">
          <a:xfrm>
            <a:off x="1905000" y="3124200"/>
            <a:ext cx="76200" cy="152400"/>
          </a:xfrm>
          <a:prstGeom prst="ellipse">
            <a:avLst/>
          </a:prstGeom>
          <a:solidFill>
            <a:srgbClr val="0000FF"/>
          </a:solidFill>
          <a:ln w="9525">
            <a:solidFill>
              <a:schemeClr val="tx1"/>
            </a:solidFill>
            <a:round/>
            <a:headEnd/>
            <a:tailEnd/>
          </a:ln>
          <a:effectLst/>
        </p:spPr>
        <p:txBody>
          <a:bodyPr wrap="none" anchor="ctr"/>
          <a:lstStyle/>
          <a:p>
            <a:endParaRPr lang="en-GB"/>
          </a:p>
        </p:txBody>
      </p:sp>
      <p:sp>
        <p:nvSpPr>
          <p:cNvPr id="322576" name="Oval 16"/>
          <p:cNvSpPr>
            <a:spLocks noChangeArrowheads="1"/>
          </p:cNvSpPr>
          <p:nvPr/>
        </p:nvSpPr>
        <p:spPr bwMode="auto">
          <a:xfrm>
            <a:off x="3657600" y="3124200"/>
            <a:ext cx="76200" cy="152400"/>
          </a:xfrm>
          <a:prstGeom prst="ellipse">
            <a:avLst/>
          </a:prstGeom>
          <a:solidFill>
            <a:srgbClr val="FF0000"/>
          </a:solidFill>
          <a:ln w="9525">
            <a:solidFill>
              <a:schemeClr val="tx1"/>
            </a:solidFill>
            <a:round/>
            <a:headEnd/>
            <a:tailEnd/>
          </a:ln>
          <a:effectLst/>
        </p:spPr>
        <p:txBody>
          <a:bodyPr wrap="none" anchor="ctr"/>
          <a:lstStyle/>
          <a:p>
            <a:endParaRPr lang="en-GB"/>
          </a:p>
        </p:txBody>
      </p:sp>
      <p:sp>
        <p:nvSpPr>
          <p:cNvPr id="322577" name="Oval 17"/>
          <p:cNvSpPr>
            <a:spLocks noChangeArrowheads="1"/>
          </p:cNvSpPr>
          <p:nvPr/>
        </p:nvSpPr>
        <p:spPr bwMode="auto">
          <a:xfrm>
            <a:off x="3657600" y="2895600"/>
            <a:ext cx="76200" cy="152400"/>
          </a:xfrm>
          <a:prstGeom prst="ellipse">
            <a:avLst/>
          </a:prstGeom>
          <a:solidFill>
            <a:srgbClr val="0000FF"/>
          </a:solidFill>
          <a:ln w="9525">
            <a:solidFill>
              <a:schemeClr val="tx1"/>
            </a:solidFill>
            <a:round/>
            <a:headEnd/>
            <a:tailEnd/>
          </a:ln>
          <a:effectLst/>
        </p:spPr>
        <p:txBody>
          <a:bodyPr wrap="none" anchor="ctr"/>
          <a:lstStyle/>
          <a:p>
            <a:endParaRPr lang="en-GB"/>
          </a:p>
        </p:txBody>
      </p:sp>
      <p:sp>
        <p:nvSpPr>
          <p:cNvPr id="322578" name="Oval 18"/>
          <p:cNvSpPr>
            <a:spLocks noChangeArrowheads="1"/>
          </p:cNvSpPr>
          <p:nvPr/>
        </p:nvSpPr>
        <p:spPr bwMode="auto">
          <a:xfrm>
            <a:off x="4953000" y="3140075"/>
            <a:ext cx="76200" cy="152400"/>
          </a:xfrm>
          <a:prstGeom prst="ellipse">
            <a:avLst/>
          </a:prstGeom>
          <a:solidFill>
            <a:srgbClr val="0000FF"/>
          </a:solidFill>
          <a:ln w="9525">
            <a:solidFill>
              <a:schemeClr val="tx1"/>
            </a:solidFill>
            <a:round/>
            <a:headEnd/>
            <a:tailEnd/>
          </a:ln>
          <a:effectLst/>
        </p:spPr>
        <p:txBody>
          <a:bodyPr wrap="none" anchor="ctr"/>
          <a:lstStyle/>
          <a:p>
            <a:endParaRPr lang="en-GB"/>
          </a:p>
        </p:txBody>
      </p:sp>
      <p:sp>
        <p:nvSpPr>
          <p:cNvPr id="322579" name="Oval 19"/>
          <p:cNvSpPr>
            <a:spLocks noChangeArrowheads="1"/>
          </p:cNvSpPr>
          <p:nvPr/>
        </p:nvSpPr>
        <p:spPr bwMode="auto">
          <a:xfrm>
            <a:off x="6705600" y="3140075"/>
            <a:ext cx="76200" cy="152400"/>
          </a:xfrm>
          <a:prstGeom prst="ellipse">
            <a:avLst/>
          </a:prstGeom>
          <a:solidFill>
            <a:srgbClr val="FF0000"/>
          </a:solidFill>
          <a:ln w="9525">
            <a:solidFill>
              <a:schemeClr val="tx1"/>
            </a:solidFill>
            <a:round/>
            <a:headEnd/>
            <a:tailEnd/>
          </a:ln>
          <a:effectLst/>
        </p:spPr>
        <p:txBody>
          <a:bodyPr wrap="none" anchor="ctr"/>
          <a:lstStyle/>
          <a:p>
            <a:endParaRPr lang="en-GB"/>
          </a:p>
        </p:txBody>
      </p:sp>
      <p:sp>
        <p:nvSpPr>
          <p:cNvPr id="322580" name="Oval 20"/>
          <p:cNvSpPr>
            <a:spLocks noChangeArrowheads="1"/>
          </p:cNvSpPr>
          <p:nvPr/>
        </p:nvSpPr>
        <p:spPr bwMode="auto">
          <a:xfrm>
            <a:off x="5410200" y="2911475"/>
            <a:ext cx="76200" cy="152400"/>
          </a:xfrm>
          <a:prstGeom prst="ellipse">
            <a:avLst/>
          </a:prstGeom>
          <a:solidFill>
            <a:srgbClr val="FF0000"/>
          </a:solidFill>
          <a:ln w="9525">
            <a:solidFill>
              <a:schemeClr val="tx1"/>
            </a:solidFill>
            <a:round/>
            <a:headEnd/>
            <a:tailEnd/>
          </a:ln>
          <a:effectLst/>
        </p:spPr>
        <p:txBody>
          <a:bodyPr wrap="none" anchor="ctr"/>
          <a:lstStyle/>
          <a:p>
            <a:endParaRPr lang="en-GB"/>
          </a:p>
        </p:txBody>
      </p:sp>
      <p:sp>
        <p:nvSpPr>
          <p:cNvPr id="322584" name="Text Box 24"/>
          <p:cNvSpPr txBox="1">
            <a:spLocks noChangeArrowheads="1"/>
          </p:cNvSpPr>
          <p:nvPr/>
        </p:nvSpPr>
        <p:spPr bwMode="auto">
          <a:xfrm>
            <a:off x="6156325" y="3140075"/>
            <a:ext cx="350838" cy="457200"/>
          </a:xfrm>
          <a:prstGeom prst="rect">
            <a:avLst/>
          </a:prstGeom>
          <a:noFill/>
          <a:ln w="9525">
            <a:noFill/>
            <a:miter lim="800000"/>
            <a:headEnd/>
            <a:tailEnd/>
          </a:ln>
          <a:effectLst/>
        </p:spPr>
        <p:txBody>
          <a:bodyPr wrap="none">
            <a:spAutoFit/>
          </a:bodyPr>
          <a:lstStyle/>
          <a:p>
            <a:r>
              <a:rPr lang="en-US"/>
              <a:t>3</a:t>
            </a:r>
          </a:p>
        </p:txBody>
      </p:sp>
      <p:sp>
        <p:nvSpPr>
          <p:cNvPr id="322586" name="Text Box 26"/>
          <p:cNvSpPr txBox="1">
            <a:spLocks noChangeArrowheads="1"/>
          </p:cNvSpPr>
          <p:nvPr/>
        </p:nvSpPr>
        <p:spPr bwMode="auto">
          <a:xfrm>
            <a:off x="688975" y="4876800"/>
            <a:ext cx="2247900" cy="1187450"/>
          </a:xfrm>
          <a:prstGeom prst="rect">
            <a:avLst/>
          </a:prstGeom>
          <a:noFill/>
          <a:ln w="9525">
            <a:noFill/>
            <a:miter lim="800000"/>
            <a:headEnd/>
            <a:tailEnd/>
          </a:ln>
          <a:effectLst/>
        </p:spPr>
        <p:txBody>
          <a:bodyPr wrap="none">
            <a:spAutoFit/>
          </a:bodyPr>
          <a:lstStyle/>
          <a:p>
            <a:pPr algn="ctr"/>
            <a:r>
              <a:rPr lang="en-US"/>
              <a:t>Case#1 </a:t>
            </a:r>
          </a:p>
          <a:p>
            <a:pPr algn="ctr"/>
            <a:r>
              <a:rPr lang="en-US"/>
              <a:t>Not nosocomial</a:t>
            </a:r>
          </a:p>
          <a:p>
            <a:pPr algn="ctr"/>
            <a:r>
              <a:rPr lang="en-US"/>
              <a:t>infection</a:t>
            </a:r>
          </a:p>
        </p:txBody>
      </p:sp>
      <p:sp>
        <p:nvSpPr>
          <p:cNvPr id="322590" name="Text Box 30"/>
          <p:cNvSpPr txBox="1">
            <a:spLocks noChangeArrowheads="1"/>
          </p:cNvSpPr>
          <p:nvPr/>
        </p:nvSpPr>
        <p:spPr bwMode="auto">
          <a:xfrm>
            <a:off x="3733800" y="4984750"/>
            <a:ext cx="1774825" cy="1187450"/>
          </a:xfrm>
          <a:prstGeom prst="rect">
            <a:avLst/>
          </a:prstGeom>
          <a:noFill/>
          <a:ln w="9525">
            <a:noFill/>
            <a:miter lim="800000"/>
            <a:headEnd/>
            <a:tailEnd/>
          </a:ln>
          <a:effectLst/>
        </p:spPr>
        <p:txBody>
          <a:bodyPr wrap="none">
            <a:spAutoFit/>
          </a:bodyPr>
          <a:lstStyle/>
          <a:p>
            <a:pPr algn="ctr"/>
            <a:r>
              <a:rPr lang="en-US"/>
              <a:t>Case #2 &amp;3</a:t>
            </a:r>
          </a:p>
          <a:p>
            <a:pPr algn="ctr"/>
            <a:r>
              <a:rPr lang="en-US"/>
              <a:t>Nosocomial</a:t>
            </a:r>
          </a:p>
          <a:p>
            <a:pPr algn="ctr"/>
            <a:r>
              <a:rPr lang="en-US"/>
              <a:t>infection</a:t>
            </a:r>
          </a:p>
        </p:txBody>
      </p:sp>
      <p:sp>
        <p:nvSpPr>
          <p:cNvPr id="322591" name="Text Box 31"/>
          <p:cNvSpPr txBox="1">
            <a:spLocks noChangeArrowheads="1"/>
          </p:cNvSpPr>
          <p:nvPr/>
        </p:nvSpPr>
        <p:spPr bwMode="auto">
          <a:xfrm>
            <a:off x="2392363" y="3200400"/>
            <a:ext cx="350837" cy="457200"/>
          </a:xfrm>
          <a:prstGeom prst="rect">
            <a:avLst/>
          </a:prstGeom>
          <a:noFill/>
          <a:ln w="9525">
            <a:noFill/>
            <a:miter lim="800000"/>
            <a:headEnd/>
            <a:tailEnd/>
          </a:ln>
          <a:effectLst/>
        </p:spPr>
        <p:txBody>
          <a:bodyPr wrap="none">
            <a:spAutoFit/>
          </a:bodyPr>
          <a:lstStyle/>
          <a:p>
            <a:r>
              <a:rPr lang="en-US"/>
              <a:t>1</a:t>
            </a:r>
          </a:p>
        </p:txBody>
      </p:sp>
      <p:sp>
        <p:nvSpPr>
          <p:cNvPr id="322592" name="Text Box 32"/>
          <p:cNvSpPr txBox="1">
            <a:spLocks noChangeArrowheads="1"/>
          </p:cNvSpPr>
          <p:nvPr/>
        </p:nvSpPr>
        <p:spPr bwMode="auto">
          <a:xfrm>
            <a:off x="4221163" y="2971800"/>
            <a:ext cx="350837" cy="457200"/>
          </a:xfrm>
          <a:prstGeom prst="rect">
            <a:avLst/>
          </a:prstGeom>
          <a:noFill/>
          <a:ln w="9525">
            <a:noFill/>
            <a:miter lim="800000"/>
            <a:headEnd/>
            <a:tailEnd/>
          </a:ln>
          <a:effectLst/>
        </p:spPr>
        <p:txBody>
          <a:bodyPr wrap="none">
            <a:spAutoFit/>
          </a:bodyPr>
          <a:lstStyle/>
          <a:p>
            <a:r>
              <a:rPr lang="en-US"/>
              <a:t>2</a:t>
            </a:r>
          </a:p>
        </p:txBody>
      </p:sp>
      <p:sp>
        <p:nvSpPr>
          <p:cNvPr id="322593" name="Oval 33"/>
          <p:cNvSpPr>
            <a:spLocks noChangeArrowheads="1"/>
          </p:cNvSpPr>
          <p:nvPr/>
        </p:nvSpPr>
        <p:spPr bwMode="auto">
          <a:xfrm>
            <a:off x="6019800" y="5562600"/>
            <a:ext cx="304800" cy="228600"/>
          </a:xfrm>
          <a:prstGeom prst="ellipse">
            <a:avLst/>
          </a:prstGeom>
          <a:solidFill>
            <a:srgbClr val="0000FF"/>
          </a:solidFill>
          <a:ln w="9525">
            <a:solidFill>
              <a:schemeClr val="tx1"/>
            </a:solidFill>
            <a:round/>
            <a:headEnd/>
            <a:tailEnd/>
          </a:ln>
          <a:effectLst/>
        </p:spPr>
        <p:txBody>
          <a:bodyPr wrap="none" anchor="ctr"/>
          <a:lstStyle/>
          <a:p>
            <a:endParaRPr lang="en-GB"/>
          </a:p>
        </p:txBody>
      </p:sp>
      <p:sp>
        <p:nvSpPr>
          <p:cNvPr id="322594" name="Oval 34"/>
          <p:cNvSpPr>
            <a:spLocks noChangeArrowheads="1"/>
          </p:cNvSpPr>
          <p:nvPr/>
        </p:nvSpPr>
        <p:spPr bwMode="auto">
          <a:xfrm>
            <a:off x="6019800" y="6096000"/>
            <a:ext cx="304800" cy="228600"/>
          </a:xfrm>
          <a:prstGeom prst="ellipse">
            <a:avLst/>
          </a:prstGeom>
          <a:solidFill>
            <a:srgbClr val="FF0000"/>
          </a:solidFill>
          <a:ln w="9525">
            <a:solidFill>
              <a:schemeClr val="tx1"/>
            </a:solidFill>
            <a:round/>
            <a:headEnd/>
            <a:tailEnd/>
          </a:ln>
          <a:effectLst/>
        </p:spPr>
        <p:txBody>
          <a:bodyPr wrap="none" anchor="ctr"/>
          <a:lstStyle/>
          <a:p>
            <a:endParaRPr lang="en-GB"/>
          </a:p>
        </p:txBody>
      </p:sp>
      <p:sp>
        <p:nvSpPr>
          <p:cNvPr id="322595" name="Text Box 35"/>
          <p:cNvSpPr txBox="1">
            <a:spLocks noChangeArrowheads="1"/>
          </p:cNvSpPr>
          <p:nvPr/>
        </p:nvSpPr>
        <p:spPr bwMode="auto">
          <a:xfrm>
            <a:off x="6537325" y="5367338"/>
            <a:ext cx="1373188" cy="457200"/>
          </a:xfrm>
          <a:prstGeom prst="rect">
            <a:avLst/>
          </a:prstGeom>
          <a:noFill/>
          <a:ln w="9525">
            <a:noFill/>
            <a:miter lim="800000"/>
            <a:headEnd/>
            <a:tailEnd/>
          </a:ln>
          <a:effectLst/>
        </p:spPr>
        <p:txBody>
          <a:bodyPr wrap="none">
            <a:spAutoFit/>
          </a:bodyPr>
          <a:lstStyle/>
          <a:p>
            <a:r>
              <a:rPr lang="en-US"/>
              <a:t>Infection</a:t>
            </a:r>
          </a:p>
        </p:txBody>
      </p:sp>
      <p:sp>
        <p:nvSpPr>
          <p:cNvPr id="322596" name="Text Box 36"/>
          <p:cNvSpPr txBox="1">
            <a:spLocks noChangeArrowheads="1"/>
          </p:cNvSpPr>
          <p:nvPr/>
        </p:nvSpPr>
        <p:spPr bwMode="auto">
          <a:xfrm>
            <a:off x="6613525" y="5900738"/>
            <a:ext cx="1555750" cy="457200"/>
          </a:xfrm>
          <a:prstGeom prst="rect">
            <a:avLst/>
          </a:prstGeom>
          <a:noFill/>
          <a:ln w="9525">
            <a:noFill/>
            <a:miter lim="800000"/>
            <a:headEnd/>
            <a:tailEnd/>
          </a:ln>
          <a:effectLst/>
        </p:spPr>
        <p:txBody>
          <a:bodyPr wrap="none">
            <a:spAutoFit/>
          </a:bodyPr>
          <a:lstStyle/>
          <a:p>
            <a:r>
              <a:rPr lang="en-US"/>
              <a:t>symptoms</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7" name="Rectangle 5"/>
          <p:cNvSpPr>
            <a:spLocks noGrp="1" noChangeArrowheads="1"/>
          </p:cNvSpPr>
          <p:nvPr>
            <p:ph type="body" sz="half" idx="1"/>
          </p:nvPr>
        </p:nvSpPr>
        <p:spPr>
          <a:xfrm>
            <a:off x="0" y="0"/>
            <a:ext cx="4495800" cy="3581400"/>
          </a:xfrm>
          <a:noFill/>
          <a:ln/>
        </p:spPr>
        <p:txBody>
          <a:bodyPr/>
          <a:lstStyle/>
          <a:p>
            <a:pPr>
              <a:buFont typeface="Wingdings" pitchFamily="2" charset="2"/>
              <a:buNone/>
            </a:pPr>
            <a:endParaRPr lang="en-US" sz="2800"/>
          </a:p>
          <a:p>
            <a:pPr>
              <a:buFont typeface="Wingdings" pitchFamily="2" charset="2"/>
              <a:buNone/>
            </a:pPr>
            <a:r>
              <a:rPr lang="en-US" u="sng"/>
              <a:t>Cross infection:</a:t>
            </a:r>
          </a:p>
          <a:p>
            <a:pPr>
              <a:buFont typeface="Wingdings" pitchFamily="2" charset="2"/>
              <a:buNone/>
            </a:pPr>
            <a:r>
              <a:rPr lang="en-US" sz="2400"/>
              <a:t>	</a:t>
            </a:r>
            <a:r>
              <a:rPr lang="en-US" sz="2800"/>
              <a:t>This is the infection acquired by an admitted patient from the other patients during the period of hospitalization</a:t>
            </a:r>
            <a:r>
              <a:rPr lang="en-US" sz="2400"/>
              <a:t>.</a:t>
            </a:r>
          </a:p>
        </p:txBody>
      </p:sp>
      <p:pic>
        <p:nvPicPr>
          <p:cNvPr id="172041" name="Picture 9"/>
          <p:cNvPicPr>
            <a:picLocks noGrp="1" noChangeAspect="1" noChangeArrowheads="1"/>
          </p:cNvPicPr>
          <p:nvPr>
            <p:ph sz="quarter" idx="2"/>
          </p:nvPr>
        </p:nvPicPr>
        <p:blipFill>
          <a:blip r:embed="rId2" cstate="print"/>
          <a:srcRect/>
          <a:stretch>
            <a:fillRect/>
          </a:stretch>
        </p:blipFill>
        <p:spPr>
          <a:xfrm>
            <a:off x="6781800" y="838200"/>
            <a:ext cx="2362200" cy="2590800"/>
          </a:xfrm>
          <a:noFill/>
          <a:ln/>
        </p:spPr>
      </p:pic>
      <p:sp>
        <p:nvSpPr>
          <p:cNvPr id="172040" name="Text Box 8"/>
          <p:cNvSpPr txBox="1">
            <a:spLocks noChangeArrowheads="1"/>
          </p:cNvSpPr>
          <p:nvPr/>
        </p:nvSpPr>
        <p:spPr bwMode="auto">
          <a:xfrm>
            <a:off x="0" y="3581400"/>
            <a:ext cx="8253413" cy="3506788"/>
          </a:xfrm>
          <a:prstGeom prst="rect">
            <a:avLst/>
          </a:prstGeom>
          <a:noFill/>
          <a:ln w="9525">
            <a:noFill/>
            <a:miter lim="800000"/>
            <a:headEnd/>
            <a:tailEnd/>
          </a:ln>
          <a:effectLst/>
        </p:spPr>
        <p:txBody>
          <a:bodyPr wrap="none">
            <a:spAutoFit/>
          </a:bodyPr>
          <a:lstStyle/>
          <a:p>
            <a:r>
              <a:rPr lang="en-US" sz="3200" u="sng">
                <a:effectLst>
                  <a:outerShdw blurRad="38100" dist="38100" dir="2700000" algn="tl">
                    <a:srgbClr val="000000"/>
                  </a:outerShdw>
                </a:effectLst>
              </a:rPr>
              <a:t>Infestation:</a:t>
            </a:r>
          </a:p>
          <a:p>
            <a:r>
              <a:rPr lang="en-US">
                <a:effectLst>
                  <a:outerShdw blurRad="38100" dist="38100" dir="2700000" algn="tl">
                    <a:srgbClr val="000000"/>
                  </a:outerShdw>
                </a:effectLst>
              </a:rPr>
              <a:t>	</a:t>
            </a:r>
            <a:r>
              <a:rPr lang="en-US" sz="2800">
                <a:effectLst>
                  <a:outerShdw blurRad="38100" dist="38100" dir="2700000" algn="tl">
                    <a:srgbClr val="000000"/>
                  </a:outerShdw>
                </a:effectLst>
              </a:rPr>
              <a:t>For persons or animal, the lodgment, </a:t>
            </a:r>
          </a:p>
          <a:p>
            <a:r>
              <a:rPr lang="en-US" sz="2800">
                <a:effectLst>
                  <a:outerShdw blurRad="38100" dist="38100" dir="2700000" algn="tl">
                    <a:srgbClr val="000000"/>
                  </a:outerShdw>
                </a:effectLst>
              </a:rPr>
              <a:t>development and reproduction of arthropods on </a:t>
            </a:r>
          </a:p>
          <a:p>
            <a:r>
              <a:rPr lang="en-US" sz="2800">
                <a:effectLst>
                  <a:outerShdw blurRad="38100" dist="38100" dir="2700000" algn="tl">
                    <a:srgbClr val="000000"/>
                  </a:outerShdw>
                </a:effectLst>
              </a:rPr>
              <a:t>the surface of the body or in the clothing. Infested </a:t>
            </a:r>
          </a:p>
          <a:p>
            <a:r>
              <a:rPr lang="en-US" sz="2800">
                <a:effectLst>
                  <a:outerShdw blurRad="38100" dist="38100" dir="2700000" algn="tl">
                    <a:srgbClr val="000000"/>
                  </a:outerShdw>
                </a:effectLst>
              </a:rPr>
              <a:t>articles or premises are those which harbor or give</a:t>
            </a:r>
          </a:p>
          <a:p>
            <a:r>
              <a:rPr lang="en-US" sz="2800">
                <a:effectLst>
                  <a:outerShdw blurRad="38100" dist="38100" dir="2700000" algn="tl">
                    <a:srgbClr val="000000"/>
                  </a:outerShdw>
                </a:effectLst>
              </a:rPr>
              <a:t> shelter to animal forms, especially arthropods </a:t>
            </a:r>
          </a:p>
          <a:p>
            <a:r>
              <a:rPr lang="en-US" sz="2800">
                <a:effectLst>
                  <a:outerShdw blurRad="38100" dist="38100" dir="2700000" algn="tl">
                    <a:srgbClr val="000000"/>
                  </a:outerShdw>
                </a:effectLst>
              </a:rPr>
              <a:t>and rodents.</a:t>
            </a:r>
          </a:p>
          <a:p>
            <a:endParaRPr lang="en-US"/>
          </a:p>
        </p:txBody>
      </p:sp>
      <p:pic>
        <p:nvPicPr>
          <p:cNvPr id="172044" name="Picture 12"/>
          <p:cNvPicPr>
            <a:picLocks noGrp="1" noChangeAspect="1" noChangeArrowheads="1"/>
          </p:cNvPicPr>
          <p:nvPr>
            <p:ph sz="quarter" idx="3"/>
          </p:nvPr>
        </p:nvPicPr>
        <p:blipFill>
          <a:blip r:embed="rId3" cstate="print"/>
          <a:srcRect/>
          <a:stretch>
            <a:fillRect/>
          </a:stretch>
        </p:blipFill>
        <p:spPr>
          <a:xfrm>
            <a:off x="5105400" y="990600"/>
            <a:ext cx="1117600" cy="2362200"/>
          </a:xfrm>
          <a:noFill/>
          <a:ln/>
        </p:spPr>
      </p:pic>
    </p:spTree>
  </p:cSld>
  <p:clrMapOvr>
    <a:masterClrMapping/>
  </p:clrMapOvr>
  <p:transition>
    <p:blinds/>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61" name="Rectangle 5"/>
          <p:cNvSpPr>
            <a:spLocks noGrp="1" noChangeArrowheads="1"/>
          </p:cNvSpPr>
          <p:nvPr>
            <p:ph type="body" sz="half" idx="1"/>
          </p:nvPr>
        </p:nvSpPr>
        <p:spPr>
          <a:xfrm>
            <a:off x="76200" y="76200"/>
            <a:ext cx="4419600" cy="3352800"/>
          </a:xfrm>
          <a:noFill/>
          <a:ln/>
        </p:spPr>
        <p:txBody>
          <a:bodyPr/>
          <a:lstStyle/>
          <a:p>
            <a:pPr>
              <a:buFont typeface="Wingdings" pitchFamily="2" charset="2"/>
              <a:buNone/>
            </a:pPr>
            <a:r>
              <a:rPr lang="en-US"/>
              <a:t>Zoonosis:</a:t>
            </a:r>
          </a:p>
          <a:p>
            <a:pPr>
              <a:buFont typeface="Wingdings" pitchFamily="2" charset="2"/>
              <a:buNone/>
            </a:pPr>
            <a:r>
              <a:rPr lang="en-US"/>
              <a:t>	</a:t>
            </a:r>
            <a:r>
              <a:rPr lang="en-US" sz="2800"/>
              <a:t>It is an infection or infectious disease transmissible under natural conditions from vertebrate animal to man. It may be:</a:t>
            </a:r>
          </a:p>
        </p:txBody>
      </p:sp>
      <p:sp>
        <p:nvSpPr>
          <p:cNvPr id="173062" name="Text Box 6"/>
          <p:cNvSpPr txBox="1">
            <a:spLocks noChangeArrowheads="1"/>
          </p:cNvSpPr>
          <p:nvPr/>
        </p:nvSpPr>
        <p:spPr bwMode="auto">
          <a:xfrm>
            <a:off x="152400" y="3579813"/>
            <a:ext cx="8588375" cy="3201987"/>
          </a:xfrm>
          <a:prstGeom prst="rect">
            <a:avLst/>
          </a:prstGeom>
          <a:noFill/>
          <a:ln w="9525">
            <a:noFill/>
            <a:miter lim="800000"/>
            <a:headEnd/>
            <a:tailEnd/>
          </a:ln>
          <a:effectLst/>
        </p:spPr>
        <p:txBody>
          <a:bodyPr wrap="none">
            <a:spAutoFit/>
          </a:bodyPr>
          <a:lstStyle/>
          <a:p>
            <a:r>
              <a:rPr lang="en-US" sz="3200" u="sng">
                <a:effectLst>
                  <a:outerShdw blurRad="38100" dist="38100" dir="2700000" algn="tl">
                    <a:srgbClr val="000000"/>
                  </a:outerShdw>
                </a:effectLst>
              </a:rPr>
              <a:t>1.Enzootic:</a:t>
            </a:r>
          </a:p>
          <a:p>
            <a:r>
              <a:rPr lang="en-US">
                <a:effectLst>
                  <a:outerShdw blurRad="38100" dist="38100" dir="2700000" algn="tl">
                    <a:srgbClr val="000000"/>
                  </a:outerShdw>
                </a:effectLst>
              </a:rPr>
              <a:t>	</a:t>
            </a:r>
            <a:r>
              <a:rPr lang="en-US" sz="2800">
                <a:effectLst>
                  <a:outerShdw blurRad="38100" dist="38100" dir="2700000" algn="tl">
                    <a:srgbClr val="000000"/>
                  </a:outerShdw>
                </a:effectLst>
              </a:rPr>
              <a:t>It is identical to endemic in man.</a:t>
            </a:r>
          </a:p>
          <a:p>
            <a:endParaRPr lang="en-US" sz="2800">
              <a:effectLst>
                <a:outerShdw blurRad="38100" dist="38100" dir="2700000" algn="tl">
                  <a:srgbClr val="000000"/>
                </a:outerShdw>
              </a:effectLst>
            </a:endParaRPr>
          </a:p>
          <a:p>
            <a:r>
              <a:rPr lang="en-US" sz="3200" u="sng">
                <a:effectLst>
                  <a:outerShdw blurRad="38100" dist="38100" dir="2700000" algn="tl">
                    <a:srgbClr val="000000"/>
                  </a:outerShdw>
                </a:effectLst>
              </a:rPr>
              <a:t>2.Epizootic:</a:t>
            </a:r>
            <a:r>
              <a:rPr lang="en-US" sz="3200">
                <a:effectLst>
                  <a:outerShdw blurRad="38100" dist="38100" dir="2700000" algn="tl">
                    <a:srgbClr val="000000"/>
                  </a:outerShdw>
                </a:effectLst>
              </a:rPr>
              <a:t> </a:t>
            </a:r>
          </a:p>
          <a:p>
            <a:r>
              <a:rPr lang="en-US">
                <a:effectLst>
                  <a:outerShdw blurRad="38100" dist="38100" dir="2700000" algn="tl">
                    <a:srgbClr val="000000"/>
                  </a:outerShdw>
                </a:effectLst>
              </a:rPr>
              <a:t>	</a:t>
            </a:r>
            <a:r>
              <a:rPr lang="en-US" sz="2800">
                <a:effectLst>
                  <a:outerShdw blurRad="38100" dist="38100" dir="2700000" algn="tl">
                    <a:srgbClr val="000000"/>
                  </a:outerShdw>
                </a:effectLst>
              </a:rPr>
              <a:t>It is identical to epidemic. Outbreaks that affect</a:t>
            </a:r>
          </a:p>
          <a:p>
            <a:r>
              <a:rPr lang="en-US" sz="2800">
                <a:effectLst>
                  <a:outerShdw blurRad="38100" dist="38100" dir="2700000" algn="tl">
                    <a:srgbClr val="000000"/>
                  </a:outerShdw>
                </a:effectLst>
              </a:rPr>
              <a:t> large number of animals are referred to as epizootic.</a:t>
            </a:r>
          </a:p>
          <a:p>
            <a:endParaRPr lang="en-US" sz="2800"/>
          </a:p>
        </p:txBody>
      </p:sp>
      <p:pic>
        <p:nvPicPr>
          <p:cNvPr id="173063" name="Picture 7"/>
          <p:cNvPicPr>
            <a:picLocks noGrp="1" noChangeAspect="1" noChangeArrowheads="1"/>
          </p:cNvPicPr>
          <p:nvPr>
            <p:ph sz="half" idx="2"/>
          </p:nvPr>
        </p:nvPicPr>
        <p:blipFill>
          <a:blip r:embed="rId2" cstate="print"/>
          <a:srcRect/>
          <a:stretch>
            <a:fillRect/>
          </a:stretch>
        </p:blipFill>
        <p:spPr>
          <a:xfrm>
            <a:off x="5934075" y="771525"/>
            <a:ext cx="2447925" cy="2124075"/>
          </a:xfrm>
          <a:noFill/>
          <a:ln/>
        </p:spPr>
      </p:pic>
    </p:spTree>
  </p:cSld>
  <p:clrMapOvr>
    <a:masterClrMapping/>
  </p:clrMapOvr>
  <p:transition>
    <p:zoom dir="in"/>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subTitle" idx="1"/>
          </p:nvPr>
        </p:nvSpPr>
        <p:spPr>
          <a:xfrm>
            <a:off x="76200" y="152400"/>
            <a:ext cx="8458200" cy="1600200"/>
          </a:xfrm>
        </p:spPr>
        <p:txBody>
          <a:bodyPr/>
          <a:lstStyle/>
          <a:p>
            <a:pPr marL="609600" indent="-609600" algn="l"/>
            <a:r>
              <a:rPr lang="en-US" u="sng"/>
              <a:t>Exotic:</a:t>
            </a:r>
          </a:p>
          <a:p>
            <a:pPr marL="609600" indent="-609600" algn="l"/>
            <a:r>
              <a:rPr lang="en-US"/>
              <a:t>	</a:t>
            </a:r>
            <a:r>
              <a:rPr lang="en-US" sz="2800"/>
              <a:t>It is an infection that is not usually present in the given country but introduced from abroad.</a:t>
            </a:r>
          </a:p>
          <a:p>
            <a:pPr marL="609600" indent="-609600" algn="l"/>
            <a:endParaRPr lang="en-US" sz="2800"/>
          </a:p>
        </p:txBody>
      </p:sp>
      <p:sp>
        <p:nvSpPr>
          <p:cNvPr id="151556" name="Text Box 4"/>
          <p:cNvSpPr txBox="1">
            <a:spLocks noChangeArrowheads="1"/>
          </p:cNvSpPr>
          <p:nvPr/>
        </p:nvSpPr>
        <p:spPr bwMode="auto">
          <a:xfrm>
            <a:off x="0" y="1981200"/>
            <a:ext cx="5257800" cy="3141663"/>
          </a:xfrm>
          <a:prstGeom prst="rect">
            <a:avLst/>
          </a:prstGeom>
          <a:noFill/>
          <a:ln w="9525">
            <a:noFill/>
            <a:miter lim="800000"/>
            <a:headEnd/>
            <a:tailEnd/>
          </a:ln>
          <a:effectLst/>
        </p:spPr>
        <p:txBody>
          <a:bodyPr>
            <a:spAutoFit/>
          </a:bodyPr>
          <a:lstStyle/>
          <a:p>
            <a:r>
              <a:rPr lang="en-US" sz="3200" u="sng">
                <a:effectLst>
                  <a:outerShdw blurRad="38100" dist="38100" dir="2700000" algn="tl">
                    <a:srgbClr val="000000"/>
                  </a:outerShdw>
                </a:effectLst>
              </a:rPr>
              <a:t>Iatrogenic:</a:t>
            </a:r>
          </a:p>
          <a:p>
            <a:r>
              <a:rPr lang="en-US">
                <a:effectLst>
                  <a:outerShdw blurRad="38100" dist="38100" dir="2700000" algn="tl">
                    <a:srgbClr val="000000"/>
                  </a:outerShdw>
                </a:effectLst>
              </a:rPr>
              <a:t>	</a:t>
            </a:r>
            <a:r>
              <a:rPr lang="en-US" sz="2800">
                <a:effectLst>
                  <a:outerShdw blurRad="38100" dist="38100" dir="2700000" algn="tl">
                    <a:srgbClr val="000000"/>
                  </a:outerShdw>
                </a:effectLst>
              </a:rPr>
              <a:t>It is an adverse consequence of a preventive,</a:t>
            </a:r>
          </a:p>
          <a:p>
            <a:r>
              <a:rPr lang="en-US" sz="2800">
                <a:effectLst>
                  <a:outerShdw blurRad="38100" dist="38100" dir="2700000" algn="tl">
                    <a:srgbClr val="000000"/>
                  </a:outerShdw>
                </a:effectLst>
              </a:rPr>
              <a:t> diagnostic or therapeutic regimen or procedure.</a:t>
            </a:r>
          </a:p>
          <a:p>
            <a:r>
              <a:rPr lang="en-US" sz="2800">
                <a:effectLst>
                  <a:outerShdw blurRad="38100" dist="38100" dir="2700000" algn="tl">
                    <a:srgbClr val="000000"/>
                  </a:outerShdw>
                </a:effectLst>
              </a:rPr>
              <a:t>.</a:t>
            </a:r>
          </a:p>
          <a:p>
            <a:endParaRPr lang="en-US" sz="2800"/>
          </a:p>
        </p:txBody>
      </p:sp>
      <p:sp>
        <p:nvSpPr>
          <p:cNvPr id="151557" name="Text Box 5"/>
          <p:cNvSpPr txBox="1">
            <a:spLocks noChangeArrowheads="1"/>
          </p:cNvSpPr>
          <p:nvPr/>
        </p:nvSpPr>
        <p:spPr bwMode="auto">
          <a:xfrm>
            <a:off x="76200" y="4808538"/>
            <a:ext cx="9166225" cy="1860550"/>
          </a:xfrm>
          <a:prstGeom prst="rect">
            <a:avLst/>
          </a:prstGeom>
          <a:noFill/>
          <a:ln w="9525">
            <a:noFill/>
            <a:miter lim="800000"/>
            <a:headEnd/>
            <a:tailEnd/>
          </a:ln>
          <a:effectLst/>
        </p:spPr>
        <p:txBody>
          <a:bodyPr wrap="none">
            <a:spAutoFit/>
          </a:bodyPr>
          <a:lstStyle/>
          <a:p>
            <a:r>
              <a:rPr lang="en-US" sz="3200" u="sng">
                <a:effectLst>
                  <a:outerShdw blurRad="38100" dist="38100" dir="2700000" algn="tl">
                    <a:srgbClr val="000000"/>
                  </a:outerShdw>
                </a:effectLst>
              </a:rPr>
              <a:t>Opportunistic:</a:t>
            </a:r>
          </a:p>
          <a:p>
            <a:r>
              <a:rPr lang="en-US">
                <a:effectLst>
                  <a:outerShdw blurRad="38100" dist="38100" dir="2700000" algn="tl">
                    <a:srgbClr val="000000"/>
                  </a:outerShdw>
                </a:effectLst>
              </a:rPr>
              <a:t>	</a:t>
            </a:r>
            <a:r>
              <a:rPr lang="en-US" sz="2800">
                <a:effectLst>
                  <a:outerShdw blurRad="38100" dist="38100" dir="2700000" algn="tl">
                    <a:srgbClr val="000000"/>
                  </a:outerShdw>
                </a:effectLst>
              </a:rPr>
              <a:t>An infection caused by the micro-organism which </a:t>
            </a:r>
          </a:p>
          <a:p>
            <a:r>
              <a:rPr lang="en-US" sz="2800">
                <a:effectLst>
                  <a:outerShdw blurRad="38100" dist="38100" dir="2700000" algn="tl">
                    <a:srgbClr val="000000"/>
                  </a:outerShdw>
                </a:effectLst>
              </a:rPr>
              <a:t>are not normally pathogenic but can assume </a:t>
            </a:r>
          </a:p>
          <a:p>
            <a:r>
              <a:rPr lang="en-US" sz="2800">
                <a:effectLst>
                  <a:outerShdw blurRad="38100" dist="38100" dir="2700000" algn="tl">
                    <a:srgbClr val="000000"/>
                  </a:outerShdw>
                </a:effectLst>
              </a:rPr>
              <a:t>pathogenecity, when the immune status is compromised.</a:t>
            </a:r>
          </a:p>
        </p:txBody>
      </p:sp>
      <p:pic>
        <p:nvPicPr>
          <p:cNvPr id="151558" name="Picture 6"/>
          <p:cNvPicPr>
            <a:picLocks noChangeAspect="1" noChangeArrowheads="1"/>
          </p:cNvPicPr>
          <p:nvPr/>
        </p:nvPicPr>
        <p:blipFill>
          <a:blip r:embed="rId2" cstate="print"/>
          <a:srcRect/>
          <a:stretch>
            <a:fillRect/>
          </a:stretch>
        </p:blipFill>
        <p:spPr bwMode="auto">
          <a:xfrm>
            <a:off x="5857875" y="2006600"/>
            <a:ext cx="2447925" cy="2843213"/>
          </a:xfrm>
          <a:prstGeom prst="rect">
            <a:avLst/>
          </a:prstGeom>
          <a:noFill/>
          <a:ln w="9525">
            <a:noFill/>
            <a:miter lim="800000"/>
            <a:headEnd/>
            <a:tailEnd/>
          </a:ln>
          <a:effectLst/>
        </p:spPr>
      </p:pic>
    </p:spTree>
  </p:cSld>
  <p:clrMapOvr>
    <a:masterClrMapping/>
  </p:clrMapOvr>
  <p:transition>
    <p:comb/>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4" name="Line 4"/>
          <p:cNvSpPr>
            <a:spLocks noChangeShapeType="1"/>
          </p:cNvSpPr>
          <p:nvPr/>
        </p:nvSpPr>
        <p:spPr bwMode="auto">
          <a:xfrm flipH="1">
            <a:off x="2514600" y="4267200"/>
            <a:ext cx="533400" cy="838200"/>
          </a:xfrm>
          <a:prstGeom prst="line">
            <a:avLst/>
          </a:prstGeom>
          <a:noFill/>
          <a:ln w="9525">
            <a:solidFill>
              <a:srgbClr val="000000"/>
            </a:solidFill>
            <a:round/>
            <a:headEnd/>
            <a:tailEnd type="triangle" w="med" len="med"/>
          </a:ln>
          <a:effectLst/>
        </p:spPr>
        <p:txBody>
          <a:bodyPr anchor="ctr"/>
          <a:lstStyle/>
          <a:p>
            <a:endParaRPr lang="en-GB"/>
          </a:p>
        </p:txBody>
      </p:sp>
      <p:sp>
        <p:nvSpPr>
          <p:cNvPr id="307206" name="Line 6"/>
          <p:cNvSpPr>
            <a:spLocks noChangeShapeType="1"/>
          </p:cNvSpPr>
          <p:nvPr/>
        </p:nvSpPr>
        <p:spPr bwMode="auto">
          <a:xfrm flipH="1" flipV="1">
            <a:off x="2667000" y="1981200"/>
            <a:ext cx="533400" cy="838200"/>
          </a:xfrm>
          <a:prstGeom prst="line">
            <a:avLst/>
          </a:prstGeom>
          <a:noFill/>
          <a:ln w="9525">
            <a:solidFill>
              <a:srgbClr val="000000"/>
            </a:solidFill>
            <a:round/>
            <a:headEnd/>
            <a:tailEnd type="triangle" w="med" len="med"/>
          </a:ln>
          <a:effectLst/>
        </p:spPr>
        <p:txBody>
          <a:bodyPr anchor="ctr"/>
          <a:lstStyle/>
          <a:p>
            <a:endParaRPr lang="en-GB"/>
          </a:p>
        </p:txBody>
      </p:sp>
      <p:sp>
        <p:nvSpPr>
          <p:cNvPr id="307207" name="Oval 7"/>
          <p:cNvSpPr>
            <a:spLocks noChangeArrowheads="1"/>
          </p:cNvSpPr>
          <p:nvPr/>
        </p:nvSpPr>
        <p:spPr bwMode="auto">
          <a:xfrm>
            <a:off x="2667000" y="2438400"/>
            <a:ext cx="3429000" cy="2209800"/>
          </a:xfrm>
          <a:prstGeom prst="ellipse">
            <a:avLst/>
          </a:prstGeom>
          <a:gradFill rotWithShape="1">
            <a:gsLst>
              <a:gs pos="0">
                <a:srgbClr val="825600"/>
              </a:gs>
              <a:gs pos="13000">
                <a:srgbClr val="FFA800">
                  <a:alpha val="87000"/>
                </a:srgbClr>
              </a:gs>
              <a:gs pos="28000">
                <a:srgbClr val="825600">
                  <a:alpha val="72000"/>
                </a:srgbClr>
              </a:gs>
              <a:gs pos="42999">
                <a:srgbClr val="FFA800">
                  <a:alpha val="57001"/>
                </a:srgbClr>
              </a:gs>
              <a:gs pos="58000">
                <a:srgbClr val="825600">
                  <a:alpha val="42000"/>
                </a:srgbClr>
              </a:gs>
              <a:gs pos="72000">
                <a:srgbClr val="FFA800">
                  <a:alpha val="28000"/>
                </a:srgbClr>
              </a:gs>
              <a:gs pos="87000">
                <a:srgbClr val="825600">
                  <a:alpha val="13000"/>
                </a:srgbClr>
              </a:gs>
              <a:gs pos="100000">
                <a:srgbClr val="FFA800">
                  <a:alpha val="0"/>
                </a:srgbClr>
              </a:gs>
            </a:gsLst>
            <a:path path="shape">
              <a:fillToRect l="50000" t="50000" r="50000" b="50000"/>
            </a:path>
          </a:gradFill>
          <a:ln w="9525">
            <a:solidFill>
              <a:schemeClr val="tx1"/>
            </a:solidFill>
            <a:round/>
            <a:headEnd/>
            <a:tailEnd/>
          </a:ln>
          <a:effectLst/>
        </p:spPr>
        <p:txBody>
          <a:bodyPr wrap="none" anchor="ctr"/>
          <a:lstStyle/>
          <a:p>
            <a:pPr algn="ctr"/>
            <a:r>
              <a:rPr lang="en-US" sz="4000">
                <a:effectLst>
                  <a:outerShdw blurRad="38100" dist="38100" dir="2700000" algn="tl">
                    <a:srgbClr val="000000"/>
                  </a:outerShdw>
                </a:effectLst>
              </a:rPr>
              <a:t>Distribution.</a:t>
            </a:r>
          </a:p>
        </p:txBody>
      </p:sp>
      <p:sp>
        <p:nvSpPr>
          <p:cNvPr id="307209" name="Oval 9"/>
          <p:cNvSpPr>
            <a:spLocks noChangeArrowheads="1"/>
          </p:cNvSpPr>
          <p:nvPr/>
        </p:nvSpPr>
        <p:spPr bwMode="auto">
          <a:xfrm>
            <a:off x="381000" y="609600"/>
            <a:ext cx="2667000" cy="1600200"/>
          </a:xfrm>
          <a:prstGeom prst="ellipse">
            <a:avLst/>
          </a:prstGeom>
          <a:gradFill rotWithShape="1">
            <a:gsLst>
              <a:gs pos="0">
                <a:srgbClr val="DDEBCF"/>
              </a:gs>
              <a:gs pos="50000">
                <a:srgbClr val="9CB86E"/>
              </a:gs>
              <a:gs pos="100000">
                <a:srgbClr val="156B13"/>
              </a:gs>
            </a:gsLst>
            <a:path path="shape">
              <a:fillToRect l="50000" t="50000" r="50000" b="50000"/>
            </a:path>
          </a:gradFill>
          <a:ln w="9525">
            <a:solidFill>
              <a:schemeClr val="tx1"/>
            </a:solidFill>
            <a:round/>
            <a:headEnd/>
            <a:tailEnd/>
          </a:ln>
          <a:effectLst/>
        </p:spPr>
        <p:txBody>
          <a:bodyPr wrap="none" anchor="ctr"/>
          <a:lstStyle/>
          <a:p>
            <a:pPr marL="457200" indent="-457200" algn="ctr" eaLnBrk="1" hangingPunct="1">
              <a:spcBef>
                <a:spcPct val="20000"/>
              </a:spcBef>
              <a:buClr>
                <a:schemeClr val="hlink"/>
              </a:buClr>
              <a:buSzPct val="65000"/>
            </a:pPr>
            <a:r>
              <a:rPr lang="en-US" sz="3200">
                <a:solidFill>
                  <a:srgbClr val="000000"/>
                </a:solidFill>
                <a:effectLst>
                  <a:outerShdw blurRad="38100" dist="38100" dir="2700000" algn="tl">
                    <a:srgbClr val="FFFFFF"/>
                  </a:outerShdw>
                </a:effectLst>
              </a:rPr>
              <a:t>Pandemic</a:t>
            </a:r>
          </a:p>
        </p:txBody>
      </p:sp>
      <p:sp>
        <p:nvSpPr>
          <p:cNvPr id="307210" name="Oval 10"/>
          <p:cNvSpPr>
            <a:spLocks noChangeArrowheads="1"/>
          </p:cNvSpPr>
          <p:nvPr/>
        </p:nvSpPr>
        <p:spPr bwMode="auto">
          <a:xfrm>
            <a:off x="76200" y="4800600"/>
            <a:ext cx="2667000" cy="1600200"/>
          </a:xfrm>
          <a:prstGeom prst="ellipse">
            <a:avLst/>
          </a:prstGeom>
          <a:gradFill rotWithShape="1">
            <a:gsLst>
              <a:gs pos="0">
                <a:srgbClr val="55261C"/>
              </a:gs>
              <a:gs pos="3000">
                <a:srgbClr val="EBDAD4"/>
              </a:gs>
              <a:gs pos="14499">
                <a:srgbClr val="C0524E"/>
              </a:gs>
              <a:gs pos="21000">
                <a:srgbClr val="80302D"/>
              </a:gs>
              <a:gs pos="22000">
                <a:srgbClr val="9C6563"/>
              </a:gs>
              <a:gs pos="24000">
                <a:srgbClr val="FFFFFF"/>
              </a:gs>
              <a:gs pos="39500">
                <a:srgbClr val="83A7C3"/>
              </a:gs>
              <a:gs pos="43500">
                <a:srgbClr val="768FB9"/>
              </a:gs>
              <a:gs pos="46000">
                <a:srgbClr val="83A7C3"/>
              </a:gs>
              <a:gs pos="50000">
                <a:srgbClr val="DCEBF5"/>
              </a:gs>
              <a:gs pos="54000">
                <a:srgbClr val="83A7C3"/>
              </a:gs>
              <a:gs pos="56500">
                <a:srgbClr val="768FB9"/>
              </a:gs>
              <a:gs pos="60501">
                <a:srgbClr val="83A7C3"/>
              </a:gs>
              <a:gs pos="76000">
                <a:srgbClr val="FFFFFF"/>
              </a:gs>
              <a:gs pos="78000">
                <a:srgbClr val="9C6563"/>
              </a:gs>
              <a:gs pos="79000">
                <a:srgbClr val="80302D"/>
              </a:gs>
              <a:gs pos="85501">
                <a:srgbClr val="C0524E"/>
              </a:gs>
              <a:gs pos="97000">
                <a:srgbClr val="EBDAD4"/>
              </a:gs>
              <a:gs pos="100000">
                <a:srgbClr val="55261C"/>
              </a:gs>
            </a:gsLst>
            <a:lin ang="5400000" scaled="1"/>
          </a:gradFill>
          <a:ln w="9525">
            <a:solidFill>
              <a:schemeClr val="tx1"/>
            </a:solidFill>
            <a:round/>
            <a:headEnd/>
            <a:tailEnd/>
          </a:ln>
          <a:effectLst/>
        </p:spPr>
        <p:txBody>
          <a:bodyPr wrap="none" anchor="ctr"/>
          <a:lstStyle/>
          <a:p>
            <a:pPr marL="457200" indent="-457200" algn="ctr" eaLnBrk="1" hangingPunct="1">
              <a:spcBef>
                <a:spcPct val="20000"/>
              </a:spcBef>
              <a:buClr>
                <a:schemeClr val="hlink"/>
              </a:buClr>
              <a:buSzPct val="65000"/>
            </a:pPr>
            <a:endParaRPr lang="en-US" sz="3200">
              <a:solidFill>
                <a:srgbClr val="000000"/>
              </a:solidFill>
            </a:endParaRPr>
          </a:p>
          <a:p>
            <a:pPr marL="457200" indent="-457200" algn="ctr" eaLnBrk="1" hangingPunct="1">
              <a:spcBef>
                <a:spcPct val="20000"/>
              </a:spcBef>
              <a:buClr>
                <a:schemeClr val="hlink"/>
              </a:buClr>
              <a:buSzPct val="65000"/>
            </a:pPr>
            <a:r>
              <a:rPr lang="en-US" sz="3200">
                <a:solidFill>
                  <a:srgbClr val="000000"/>
                </a:solidFill>
              </a:rPr>
              <a:t>Endemic</a:t>
            </a:r>
          </a:p>
          <a:p>
            <a:pPr marL="457200" indent="-457200" algn="ctr" eaLnBrk="1" hangingPunct="1">
              <a:spcBef>
                <a:spcPct val="20000"/>
              </a:spcBef>
              <a:buClr>
                <a:schemeClr val="hlink"/>
              </a:buClr>
              <a:buSzPct val="65000"/>
            </a:pPr>
            <a:endParaRPr lang="en-US" sz="3200">
              <a:solidFill>
                <a:srgbClr val="000000"/>
              </a:solidFill>
            </a:endParaRPr>
          </a:p>
        </p:txBody>
      </p:sp>
      <p:sp>
        <p:nvSpPr>
          <p:cNvPr id="307212" name="Text Box 12"/>
          <p:cNvSpPr txBox="1">
            <a:spLocks noChangeArrowheads="1"/>
          </p:cNvSpPr>
          <p:nvPr/>
        </p:nvSpPr>
        <p:spPr bwMode="auto">
          <a:xfrm>
            <a:off x="3032125" y="2014538"/>
            <a:ext cx="350838" cy="457200"/>
          </a:xfrm>
          <a:prstGeom prst="rect">
            <a:avLst/>
          </a:prstGeom>
          <a:noFill/>
          <a:ln w="9525">
            <a:noFill/>
            <a:miter lim="800000"/>
            <a:headEnd/>
            <a:tailEnd/>
          </a:ln>
          <a:effectLst/>
        </p:spPr>
        <p:txBody>
          <a:bodyPr wrap="none">
            <a:spAutoFit/>
          </a:bodyPr>
          <a:lstStyle/>
          <a:p>
            <a:r>
              <a:rPr lang="en-US"/>
              <a:t>1</a:t>
            </a:r>
          </a:p>
        </p:txBody>
      </p:sp>
      <p:sp>
        <p:nvSpPr>
          <p:cNvPr id="307213" name="Line 13"/>
          <p:cNvSpPr>
            <a:spLocks noChangeShapeType="1"/>
          </p:cNvSpPr>
          <p:nvPr/>
        </p:nvSpPr>
        <p:spPr bwMode="auto">
          <a:xfrm flipV="1">
            <a:off x="5638800" y="2057400"/>
            <a:ext cx="914400" cy="762000"/>
          </a:xfrm>
          <a:prstGeom prst="line">
            <a:avLst/>
          </a:prstGeom>
          <a:noFill/>
          <a:ln w="9525">
            <a:solidFill>
              <a:srgbClr val="000000"/>
            </a:solidFill>
            <a:round/>
            <a:headEnd/>
            <a:tailEnd type="triangle" w="med" len="med"/>
          </a:ln>
          <a:effectLst/>
        </p:spPr>
        <p:txBody>
          <a:bodyPr anchor="ctr"/>
          <a:lstStyle/>
          <a:p>
            <a:endParaRPr lang="en-GB"/>
          </a:p>
        </p:txBody>
      </p:sp>
      <p:sp>
        <p:nvSpPr>
          <p:cNvPr id="307214" name="Text Box 14"/>
          <p:cNvSpPr txBox="1">
            <a:spLocks noChangeArrowheads="1"/>
          </p:cNvSpPr>
          <p:nvPr/>
        </p:nvSpPr>
        <p:spPr bwMode="auto">
          <a:xfrm>
            <a:off x="5775325" y="2014538"/>
            <a:ext cx="350838" cy="457200"/>
          </a:xfrm>
          <a:prstGeom prst="rect">
            <a:avLst/>
          </a:prstGeom>
          <a:noFill/>
          <a:ln w="9525">
            <a:noFill/>
            <a:miter lim="800000"/>
            <a:headEnd/>
            <a:tailEnd/>
          </a:ln>
          <a:effectLst/>
        </p:spPr>
        <p:txBody>
          <a:bodyPr wrap="none">
            <a:spAutoFit/>
          </a:bodyPr>
          <a:lstStyle/>
          <a:p>
            <a:r>
              <a:rPr lang="en-US"/>
              <a:t>2</a:t>
            </a:r>
          </a:p>
        </p:txBody>
      </p:sp>
      <p:sp>
        <p:nvSpPr>
          <p:cNvPr id="307215" name="Text Box 15"/>
          <p:cNvSpPr txBox="1">
            <a:spLocks noChangeArrowheads="1"/>
          </p:cNvSpPr>
          <p:nvPr/>
        </p:nvSpPr>
        <p:spPr bwMode="auto">
          <a:xfrm>
            <a:off x="2925763" y="4343400"/>
            <a:ext cx="350837" cy="457200"/>
          </a:xfrm>
          <a:prstGeom prst="rect">
            <a:avLst/>
          </a:prstGeom>
          <a:noFill/>
          <a:ln w="9525">
            <a:noFill/>
            <a:miter lim="800000"/>
            <a:headEnd/>
            <a:tailEnd/>
          </a:ln>
          <a:effectLst/>
        </p:spPr>
        <p:txBody>
          <a:bodyPr wrap="none">
            <a:spAutoFit/>
          </a:bodyPr>
          <a:lstStyle/>
          <a:p>
            <a:r>
              <a:rPr lang="en-US"/>
              <a:t>3</a:t>
            </a:r>
          </a:p>
        </p:txBody>
      </p:sp>
      <p:sp>
        <p:nvSpPr>
          <p:cNvPr id="307216" name="Text Box 16"/>
          <p:cNvSpPr txBox="1">
            <a:spLocks noChangeArrowheads="1"/>
          </p:cNvSpPr>
          <p:nvPr/>
        </p:nvSpPr>
        <p:spPr bwMode="auto">
          <a:xfrm>
            <a:off x="5516563" y="4419600"/>
            <a:ext cx="350837" cy="457200"/>
          </a:xfrm>
          <a:prstGeom prst="rect">
            <a:avLst/>
          </a:prstGeom>
          <a:noFill/>
          <a:ln w="9525">
            <a:noFill/>
            <a:miter lim="800000"/>
            <a:headEnd/>
            <a:tailEnd/>
          </a:ln>
          <a:effectLst/>
        </p:spPr>
        <p:txBody>
          <a:bodyPr wrap="none">
            <a:spAutoFit/>
          </a:bodyPr>
          <a:lstStyle/>
          <a:p>
            <a:r>
              <a:rPr lang="en-US"/>
              <a:t>4</a:t>
            </a:r>
          </a:p>
        </p:txBody>
      </p:sp>
      <p:sp>
        <p:nvSpPr>
          <p:cNvPr id="307217" name="Oval 17"/>
          <p:cNvSpPr>
            <a:spLocks noChangeArrowheads="1"/>
          </p:cNvSpPr>
          <p:nvPr/>
        </p:nvSpPr>
        <p:spPr bwMode="auto">
          <a:xfrm>
            <a:off x="6096000" y="609600"/>
            <a:ext cx="2667000" cy="1600200"/>
          </a:xfrm>
          <a:prstGeom prst="ellipse">
            <a:avLst/>
          </a:prstGeom>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gradFill>
          <a:ln w="9525">
            <a:solidFill>
              <a:schemeClr val="tx1"/>
            </a:solidFill>
            <a:round/>
            <a:headEnd/>
            <a:tailEnd/>
          </a:ln>
          <a:effectLst/>
        </p:spPr>
        <p:txBody>
          <a:bodyPr wrap="none" anchor="ctr"/>
          <a:lstStyle/>
          <a:p>
            <a:pPr marL="457200" indent="-457200" algn="ctr" eaLnBrk="1" hangingPunct="1">
              <a:spcBef>
                <a:spcPct val="20000"/>
              </a:spcBef>
              <a:buClr>
                <a:schemeClr val="hlink"/>
              </a:buClr>
              <a:buSzPct val="65000"/>
            </a:pPr>
            <a:endParaRPr lang="en-US" sz="3200">
              <a:solidFill>
                <a:srgbClr val="000000"/>
              </a:solidFill>
            </a:endParaRPr>
          </a:p>
          <a:p>
            <a:pPr marL="457200" indent="-457200" algn="ctr" eaLnBrk="1" hangingPunct="1">
              <a:spcBef>
                <a:spcPct val="20000"/>
              </a:spcBef>
              <a:buClr>
                <a:schemeClr val="hlink"/>
              </a:buClr>
              <a:buSzPct val="65000"/>
            </a:pPr>
            <a:r>
              <a:rPr lang="en-US" sz="3200">
                <a:solidFill>
                  <a:srgbClr val="000000"/>
                </a:solidFill>
              </a:rPr>
              <a:t>Epidemic</a:t>
            </a:r>
          </a:p>
          <a:p>
            <a:pPr marL="457200" indent="-457200" algn="ctr" eaLnBrk="1" hangingPunct="1">
              <a:spcBef>
                <a:spcPct val="20000"/>
              </a:spcBef>
              <a:buClr>
                <a:schemeClr val="hlink"/>
              </a:buClr>
              <a:buSzPct val="65000"/>
            </a:pPr>
            <a:endParaRPr lang="en-US" sz="3200">
              <a:solidFill>
                <a:srgbClr val="000000"/>
              </a:solidFill>
            </a:endParaRPr>
          </a:p>
        </p:txBody>
      </p:sp>
      <p:sp>
        <p:nvSpPr>
          <p:cNvPr id="307218" name="Line 18"/>
          <p:cNvSpPr>
            <a:spLocks noChangeShapeType="1"/>
          </p:cNvSpPr>
          <p:nvPr/>
        </p:nvSpPr>
        <p:spPr bwMode="auto">
          <a:xfrm>
            <a:off x="5715000" y="4267200"/>
            <a:ext cx="990600" cy="838200"/>
          </a:xfrm>
          <a:prstGeom prst="line">
            <a:avLst/>
          </a:prstGeom>
          <a:noFill/>
          <a:ln w="9525">
            <a:solidFill>
              <a:srgbClr val="000000"/>
            </a:solidFill>
            <a:round/>
            <a:headEnd/>
            <a:tailEnd type="triangle" w="med" len="med"/>
          </a:ln>
          <a:effectLst/>
        </p:spPr>
        <p:txBody>
          <a:bodyPr anchor="ctr"/>
          <a:lstStyle/>
          <a:p>
            <a:endParaRPr lang="en-GB"/>
          </a:p>
        </p:txBody>
      </p:sp>
      <p:sp>
        <p:nvSpPr>
          <p:cNvPr id="307220" name="Oval 20"/>
          <p:cNvSpPr>
            <a:spLocks noChangeArrowheads="1"/>
          </p:cNvSpPr>
          <p:nvPr/>
        </p:nvSpPr>
        <p:spPr bwMode="auto">
          <a:xfrm>
            <a:off x="6248400" y="4953000"/>
            <a:ext cx="2667000" cy="1600200"/>
          </a:xfrm>
          <a:prstGeom prst="ellipse">
            <a:avLst/>
          </a:prstGeom>
          <a:gradFill rotWithShape="1">
            <a:gsLst>
              <a:gs pos="0">
                <a:srgbClr val="FF6600"/>
              </a:gs>
              <a:gs pos="100000">
                <a:srgbClr val="006699"/>
              </a:gs>
            </a:gsLst>
            <a:path path="shape">
              <a:fillToRect l="50000" t="50000" r="50000" b="50000"/>
            </a:path>
          </a:gradFill>
          <a:ln w="9525">
            <a:solidFill>
              <a:schemeClr val="tx1"/>
            </a:solidFill>
            <a:round/>
            <a:headEnd/>
            <a:tailEnd/>
          </a:ln>
          <a:effectLst/>
        </p:spPr>
        <p:txBody>
          <a:bodyPr wrap="none" anchor="ctr"/>
          <a:lstStyle/>
          <a:p>
            <a:pPr marL="457200" indent="-457200" algn="ctr" eaLnBrk="1" hangingPunct="1">
              <a:spcBef>
                <a:spcPct val="20000"/>
              </a:spcBef>
              <a:buClr>
                <a:schemeClr val="hlink"/>
              </a:buClr>
              <a:buSzPct val="65000"/>
            </a:pPr>
            <a:r>
              <a:rPr lang="en-US" sz="3200">
                <a:solidFill>
                  <a:srgbClr val="000000"/>
                </a:solidFill>
              </a:rPr>
              <a:t>Sporadic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307207"/>
                                        </p:tgtEl>
                                        <p:attrNameLst>
                                          <p:attrName>style.visibility</p:attrName>
                                        </p:attrNameLst>
                                      </p:cBhvr>
                                      <p:to>
                                        <p:strVal val="visible"/>
                                      </p:to>
                                    </p:set>
                                    <p:animEffect transition="in" filter="diamond(in)">
                                      <p:cBhvr>
                                        <p:cTn id="7" dur="500"/>
                                        <p:tgtEl>
                                          <p:spTgt spid="307207"/>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307212"/>
                                        </p:tgtEl>
                                        <p:attrNameLst>
                                          <p:attrName>style.visibility</p:attrName>
                                        </p:attrNameLst>
                                      </p:cBhvr>
                                      <p:to>
                                        <p:strVal val="visible"/>
                                      </p:to>
                                    </p:set>
                                    <p:animEffect transition="in" filter="checkerboard(across)">
                                      <p:cBhvr>
                                        <p:cTn id="11" dur="500"/>
                                        <p:tgtEl>
                                          <p:spTgt spid="30721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07206"/>
                                        </p:tgtEl>
                                        <p:attrNameLst>
                                          <p:attrName>style.visibility</p:attrName>
                                        </p:attrNameLst>
                                      </p:cBhvr>
                                      <p:to>
                                        <p:strVal val="visible"/>
                                      </p:to>
                                    </p:set>
                                    <p:animEffect transition="in" filter="wipe(down)">
                                      <p:cBhvr>
                                        <p:cTn id="15" dur="500"/>
                                        <p:tgtEl>
                                          <p:spTgt spid="307206"/>
                                        </p:tgtEl>
                                      </p:cBhvr>
                                    </p:animEffect>
                                  </p:childTnLst>
                                </p:cTn>
                              </p:par>
                            </p:childTnLst>
                          </p:cTn>
                        </p:par>
                        <p:par>
                          <p:cTn id="16" fill="hold">
                            <p:stCondLst>
                              <p:cond delay="1500"/>
                            </p:stCondLst>
                            <p:childTnLst>
                              <p:par>
                                <p:cTn id="17" presetID="16" presetClass="entr" presetSubtype="26" fill="hold" grpId="0" nodeType="afterEffect">
                                  <p:stCondLst>
                                    <p:cond delay="0"/>
                                  </p:stCondLst>
                                  <p:childTnLst>
                                    <p:set>
                                      <p:cBhvr>
                                        <p:cTn id="18" dur="1" fill="hold">
                                          <p:stCondLst>
                                            <p:cond delay="0"/>
                                          </p:stCondLst>
                                        </p:cTn>
                                        <p:tgtEl>
                                          <p:spTgt spid="307209"/>
                                        </p:tgtEl>
                                        <p:attrNameLst>
                                          <p:attrName>style.visibility</p:attrName>
                                        </p:attrNameLst>
                                      </p:cBhvr>
                                      <p:to>
                                        <p:strVal val="visible"/>
                                      </p:to>
                                    </p:set>
                                    <p:animEffect transition="in" filter="barn(inHorizontal)">
                                      <p:cBhvr>
                                        <p:cTn id="19" dur="500"/>
                                        <p:tgtEl>
                                          <p:spTgt spid="307209"/>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07213"/>
                                        </p:tgtEl>
                                        <p:attrNameLst>
                                          <p:attrName>style.visibility</p:attrName>
                                        </p:attrNameLst>
                                      </p:cBhvr>
                                      <p:to>
                                        <p:strVal val="visible"/>
                                      </p:to>
                                    </p:set>
                                    <p:animEffect transition="in" filter="wipe(down)">
                                      <p:cBhvr>
                                        <p:cTn id="23" dur="500"/>
                                        <p:tgtEl>
                                          <p:spTgt spid="307213"/>
                                        </p:tgtEl>
                                      </p:cBhvr>
                                    </p:animEffect>
                                  </p:childTnLst>
                                </p:cTn>
                              </p:par>
                            </p:childTnLst>
                          </p:cTn>
                        </p:par>
                        <p:par>
                          <p:cTn id="24" fill="hold">
                            <p:stCondLst>
                              <p:cond delay="2500"/>
                            </p:stCondLst>
                            <p:childTnLst>
                              <p:par>
                                <p:cTn id="25" presetID="5" presetClass="entr" presetSubtype="10" fill="hold" grpId="0" nodeType="afterEffect">
                                  <p:stCondLst>
                                    <p:cond delay="0"/>
                                  </p:stCondLst>
                                  <p:childTnLst>
                                    <p:set>
                                      <p:cBhvr>
                                        <p:cTn id="26" dur="1" fill="hold">
                                          <p:stCondLst>
                                            <p:cond delay="0"/>
                                          </p:stCondLst>
                                        </p:cTn>
                                        <p:tgtEl>
                                          <p:spTgt spid="307214"/>
                                        </p:tgtEl>
                                        <p:attrNameLst>
                                          <p:attrName>style.visibility</p:attrName>
                                        </p:attrNameLst>
                                      </p:cBhvr>
                                      <p:to>
                                        <p:strVal val="visible"/>
                                      </p:to>
                                    </p:set>
                                    <p:animEffect transition="in" filter="checkerboard(across)">
                                      <p:cBhvr>
                                        <p:cTn id="27" dur="500"/>
                                        <p:tgtEl>
                                          <p:spTgt spid="307214"/>
                                        </p:tgtEl>
                                      </p:cBhvr>
                                    </p:animEffect>
                                  </p:childTnLst>
                                </p:cTn>
                              </p:par>
                            </p:childTnLst>
                          </p:cTn>
                        </p:par>
                        <p:par>
                          <p:cTn id="28" fill="hold">
                            <p:stCondLst>
                              <p:cond delay="3000"/>
                            </p:stCondLst>
                            <p:childTnLst>
                              <p:par>
                                <p:cTn id="29" presetID="4" presetClass="entr" presetSubtype="16" fill="hold" grpId="0" nodeType="afterEffect">
                                  <p:stCondLst>
                                    <p:cond delay="0"/>
                                  </p:stCondLst>
                                  <p:childTnLst>
                                    <p:set>
                                      <p:cBhvr>
                                        <p:cTn id="30" dur="1" fill="hold">
                                          <p:stCondLst>
                                            <p:cond delay="0"/>
                                          </p:stCondLst>
                                        </p:cTn>
                                        <p:tgtEl>
                                          <p:spTgt spid="307217"/>
                                        </p:tgtEl>
                                        <p:attrNameLst>
                                          <p:attrName>style.visibility</p:attrName>
                                        </p:attrNameLst>
                                      </p:cBhvr>
                                      <p:to>
                                        <p:strVal val="visible"/>
                                      </p:to>
                                    </p:set>
                                    <p:animEffect transition="in" filter="box(in)">
                                      <p:cBhvr>
                                        <p:cTn id="31" dur="500"/>
                                        <p:tgtEl>
                                          <p:spTgt spid="307217"/>
                                        </p:tgtEl>
                                      </p:cBhvr>
                                    </p:animEffect>
                                  </p:childTnLst>
                                </p:cTn>
                              </p:par>
                            </p:childTnLst>
                          </p:cTn>
                        </p:par>
                        <p:par>
                          <p:cTn id="32" fill="hold">
                            <p:stCondLst>
                              <p:cond delay="3500"/>
                            </p:stCondLst>
                            <p:childTnLst>
                              <p:par>
                                <p:cTn id="33" presetID="22" presetClass="entr" presetSubtype="2" fill="hold" grpId="0" nodeType="afterEffect">
                                  <p:stCondLst>
                                    <p:cond delay="0"/>
                                  </p:stCondLst>
                                  <p:childTnLst>
                                    <p:set>
                                      <p:cBhvr>
                                        <p:cTn id="34" dur="1" fill="hold">
                                          <p:stCondLst>
                                            <p:cond delay="0"/>
                                          </p:stCondLst>
                                        </p:cTn>
                                        <p:tgtEl>
                                          <p:spTgt spid="307204"/>
                                        </p:tgtEl>
                                        <p:attrNameLst>
                                          <p:attrName>style.visibility</p:attrName>
                                        </p:attrNameLst>
                                      </p:cBhvr>
                                      <p:to>
                                        <p:strVal val="visible"/>
                                      </p:to>
                                    </p:set>
                                    <p:animEffect transition="in" filter="wipe(right)">
                                      <p:cBhvr>
                                        <p:cTn id="35" dur="500"/>
                                        <p:tgtEl>
                                          <p:spTgt spid="307204"/>
                                        </p:tgtEl>
                                      </p:cBhvr>
                                    </p:animEffect>
                                  </p:childTnLst>
                                </p:cTn>
                              </p:par>
                            </p:childTnLst>
                          </p:cTn>
                        </p:par>
                        <p:par>
                          <p:cTn id="36" fill="hold">
                            <p:stCondLst>
                              <p:cond delay="4000"/>
                            </p:stCondLst>
                            <p:childTnLst>
                              <p:par>
                                <p:cTn id="37" presetID="5" presetClass="entr" presetSubtype="10" fill="hold" grpId="0" nodeType="afterEffect">
                                  <p:stCondLst>
                                    <p:cond delay="0"/>
                                  </p:stCondLst>
                                  <p:childTnLst>
                                    <p:set>
                                      <p:cBhvr>
                                        <p:cTn id="38" dur="1" fill="hold">
                                          <p:stCondLst>
                                            <p:cond delay="0"/>
                                          </p:stCondLst>
                                        </p:cTn>
                                        <p:tgtEl>
                                          <p:spTgt spid="307215"/>
                                        </p:tgtEl>
                                        <p:attrNameLst>
                                          <p:attrName>style.visibility</p:attrName>
                                        </p:attrNameLst>
                                      </p:cBhvr>
                                      <p:to>
                                        <p:strVal val="visible"/>
                                      </p:to>
                                    </p:set>
                                    <p:animEffect transition="in" filter="checkerboard(across)">
                                      <p:cBhvr>
                                        <p:cTn id="39" dur="500"/>
                                        <p:tgtEl>
                                          <p:spTgt spid="307215"/>
                                        </p:tgtEl>
                                      </p:cBhvr>
                                    </p:animEffect>
                                  </p:childTnLst>
                                </p:cTn>
                              </p:par>
                            </p:childTnLst>
                          </p:cTn>
                        </p:par>
                        <p:par>
                          <p:cTn id="40" fill="hold">
                            <p:stCondLst>
                              <p:cond delay="4500"/>
                            </p:stCondLst>
                            <p:childTnLst>
                              <p:par>
                                <p:cTn id="41" presetID="9" presetClass="entr" presetSubtype="0" fill="hold" grpId="0" nodeType="afterEffect">
                                  <p:stCondLst>
                                    <p:cond delay="0"/>
                                  </p:stCondLst>
                                  <p:childTnLst>
                                    <p:set>
                                      <p:cBhvr>
                                        <p:cTn id="42" dur="1" fill="hold">
                                          <p:stCondLst>
                                            <p:cond delay="0"/>
                                          </p:stCondLst>
                                        </p:cTn>
                                        <p:tgtEl>
                                          <p:spTgt spid="307210"/>
                                        </p:tgtEl>
                                        <p:attrNameLst>
                                          <p:attrName>style.visibility</p:attrName>
                                        </p:attrNameLst>
                                      </p:cBhvr>
                                      <p:to>
                                        <p:strVal val="visible"/>
                                      </p:to>
                                    </p:set>
                                    <p:animEffect transition="in" filter="dissolve">
                                      <p:cBhvr>
                                        <p:cTn id="43" dur="500"/>
                                        <p:tgtEl>
                                          <p:spTgt spid="307210"/>
                                        </p:tgtEl>
                                      </p:cBhvr>
                                    </p:animEffect>
                                  </p:childTnLst>
                                </p:cTn>
                              </p:par>
                            </p:childTnLst>
                          </p:cTn>
                        </p:par>
                        <p:par>
                          <p:cTn id="44" fill="hold">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307218"/>
                                        </p:tgtEl>
                                        <p:attrNameLst>
                                          <p:attrName>style.visibility</p:attrName>
                                        </p:attrNameLst>
                                      </p:cBhvr>
                                      <p:to>
                                        <p:strVal val="visible"/>
                                      </p:to>
                                    </p:set>
                                    <p:animEffect transition="in" filter="wipe(up)">
                                      <p:cBhvr>
                                        <p:cTn id="47" dur="500"/>
                                        <p:tgtEl>
                                          <p:spTgt spid="307218"/>
                                        </p:tgtEl>
                                      </p:cBhvr>
                                    </p:animEffect>
                                  </p:childTnLst>
                                </p:cTn>
                              </p:par>
                            </p:childTnLst>
                          </p:cTn>
                        </p:par>
                        <p:par>
                          <p:cTn id="48" fill="hold">
                            <p:stCondLst>
                              <p:cond delay="5500"/>
                            </p:stCondLst>
                            <p:childTnLst>
                              <p:par>
                                <p:cTn id="49" presetID="5" presetClass="entr" presetSubtype="10" fill="hold" grpId="0" nodeType="afterEffect">
                                  <p:stCondLst>
                                    <p:cond delay="0"/>
                                  </p:stCondLst>
                                  <p:childTnLst>
                                    <p:set>
                                      <p:cBhvr>
                                        <p:cTn id="50" dur="1" fill="hold">
                                          <p:stCondLst>
                                            <p:cond delay="0"/>
                                          </p:stCondLst>
                                        </p:cTn>
                                        <p:tgtEl>
                                          <p:spTgt spid="307216"/>
                                        </p:tgtEl>
                                        <p:attrNameLst>
                                          <p:attrName>style.visibility</p:attrName>
                                        </p:attrNameLst>
                                      </p:cBhvr>
                                      <p:to>
                                        <p:strVal val="visible"/>
                                      </p:to>
                                    </p:set>
                                    <p:animEffect transition="in" filter="checkerboard(across)">
                                      <p:cBhvr>
                                        <p:cTn id="51" dur="500"/>
                                        <p:tgtEl>
                                          <p:spTgt spid="307216"/>
                                        </p:tgtEl>
                                      </p:cBhvr>
                                    </p:animEffect>
                                  </p:childTnLst>
                                </p:cTn>
                              </p:par>
                            </p:childTnLst>
                          </p:cTn>
                        </p:par>
                        <p:par>
                          <p:cTn id="52" fill="hold">
                            <p:stCondLst>
                              <p:cond delay="6000"/>
                            </p:stCondLst>
                            <p:childTnLst>
                              <p:par>
                                <p:cTn id="53" presetID="4" presetClass="entr" presetSubtype="16" fill="hold" grpId="0" nodeType="afterEffect">
                                  <p:stCondLst>
                                    <p:cond delay="0"/>
                                  </p:stCondLst>
                                  <p:childTnLst>
                                    <p:set>
                                      <p:cBhvr>
                                        <p:cTn id="54" dur="1" fill="hold">
                                          <p:stCondLst>
                                            <p:cond delay="0"/>
                                          </p:stCondLst>
                                        </p:cTn>
                                        <p:tgtEl>
                                          <p:spTgt spid="307220"/>
                                        </p:tgtEl>
                                        <p:attrNameLst>
                                          <p:attrName>style.visibility</p:attrName>
                                        </p:attrNameLst>
                                      </p:cBhvr>
                                      <p:to>
                                        <p:strVal val="visible"/>
                                      </p:to>
                                    </p:set>
                                    <p:animEffect transition="in" filter="box(in)">
                                      <p:cBhvr>
                                        <p:cTn id="55" dur="500"/>
                                        <p:tgtEl>
                                          <p:spTgt spid="307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04" grpId="0" animBg="1"/>
      <p:bldP spid="307206" grpId="0" animBg="1"/>
      <p:bldP spid="307207" grpId="0" animBg="1"/>
      <p:bldP spid="307209" grpId="0" animBg="1"/>
      <p:bldP spid="307210" grpId="0" animBg="1"/>
      <p:bldP spid="307212" grpId="0"/>
      <p:bldP spid="307213" grpId="0" animBg="1"/>
      <p:bldP spid="307214" grpId="0"/>
      <p:bldP spid="307215" grpId="0"/>
      <p:bldP spid="307216" grpId="0"/>
      <p:bldP spid="307217" grpId="0" animBg="1"/>
      <p:bldP spid="307218" grpId="0" animBg="1"/>
      <p:bldP spid="307220"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7" name="Rectangle 3"/>
          <p:cNvSpPr>
            <a:spLocks noGrp="1" noChangeArrowheads="1"/>
          </p:cNvSpPr>
          <p:nvPr>
            <p:ph type="body" sz="half" idx="1"/>
          </p:nvPr>
        </p:nvSpPr>
        <p:spPr>
          <a:xfrm>
            <a:off x="152400" y="152400"/>
            <a:ext cx="5943600" cy="6324600"/>
          </a:xfrm>
        </p:spPr>
        <p:txBody>
          <a:bodyPr/>
          <a:lstStyle/>
          <a:p>
            <a:pPr marL="609600" indent="-609600">
              <a:buFontTx/>
              <a:buNone/>
            </a:pPr>
            <a:endParaRPr lang="en-US"/>
          </a:p>
          <a:p>
            <a:pPr marL="609600" indent="-609600">
              <a:buFontTx/>
              <a:buNone/>
            </a:pPr>
            <a:r>
              <a:rPr lang="en-US" sz="3600" u="sng"/>
              <a:t>1.Pandemic:</a:t>
            </a:r>
          </a:p>
          <a:p>
            <a:pPr marL="609600" indent="-609600">
              <a:buFontTx/>
              <a:buNone/>
            </a:pPr>
            <a:r>
              <a:rPr lang="en-US"/>
              <a:t>Global occurrence of a disease.</a:t>
            </a:r>
          </a:p>
          <a:p>
            <a:pPr marL="609600" indent="-609600">
              <a:buFont typeface="Wingdings" pitchFamily="2" charset="2"/>
              <a:buNone/>
            </a:pPr>
            <a:r>
              <a:rPr lang="en-US" sz="2800"/>
              <a:t>Pandemics are widespread epidemics that achieve large geographic proportions.</a:t>
            </a:r>
          </a:p>
          <a:p>
            <a:pPr marL="609600" indent="-609600">
              <a:buFont typeface="Wingdings" pitchFamily="2" charset="2"/>
              <a:buNone/>
            </a:pPr>
            <a:r>
              <a:rPr lang="en-US" sz="2800"/>
              <a:t>	Example :during the influenza pandemic of the 19</a:t>
            </a:r>
            <a:r>
              <a:rPr lang="en-US" sz="2800" baseline="30000"/>
              <a:t>th</a:t>
            </a:r>
            <a:r>
              <a:rPr lang="en-US" sz="2800"/>
              <a:t> century, millions of people across the continents were affected. Today, AIDS is considered to be the most alarming pandemic of the century.</a:t>
            </a:r>
          </a:p>
          <a:p>
            <a:pPr marL="609600" indent="-609600">
              <a:buFontTx/>
              <a:buNone/>
            </a:pPr>
            <a:endParaRPr lang="en-US"/>
          </a:p>
        </p:txBody>
      </p:sp>
      <p:sp>
        <p:nvSpPr>
          <p:cNvPr id="164871" name="Text Box 7"/>
          <p:cNvSpPr txBox="1">
            <a:spLocks noChangeArrowheads="1"/>
          </p:cNvSpPr>
          <p:nvPr/>
        </p:nvSpPr>
        <p:spPr bwMode="auto">
          <a:xfrm>
            <a:off x="120650" y="2844800"/>
            <a:ext cx="184150" cy="519113"/>
          </a:xfrm>
          <a:prstGeom prst="rect">
            <a:avLst/>
          </a:prstGeom>
          <a:noFill/>
          <a:ln w="9525">
            <a:noFill/>
            <a:miter lim="800000"/>
            <a:headEnd/>
            <a:tailEnd/>
          </a:ln>
          <a:effectLst/>
        </p:spPr>
        <p:txBody>
          <a:bodyPr wrap="none">
            <a:spAutoFit/>
          </a:bodyPr>
          <a:lstStyle/>
          <a:p>
            <a:endParaRPr lang="en-US" sz="2800"/>
          </a:p>
        </p:txBody>
      </p:sp>
      <p:pic>
        <p:nvPicPr>
          <p:cNvPr id="164872" name="Picture 8"/>
          <p:cNvPicPr>
            <a:picLocks noGrp="1" noChangeAspect="1" noChangeArrowheads="1"/>
          </p:cNvPicPr>
          <p:nvPr>
            <p:ph sz="half" idx="2"/>
          </p:nvPr>
        </p:nvPicPr>
        <p:blipFill>
          <a:blip r:embed="rId2" cstate="print"/>
          <a:srcRect/>
          <a:stretch>
            <a:fillRect/>
          </a:stretch>
        </p:blipFill>
        <p:spPr>
          <a:xfrm>
            <a:off x="6019800" y="457200"/>
            <a:ext cx="3124200" cy="3581400"/>
          </a:xfrm>
          <a:noFill/>
          <a:ln/>
        </p:spPr>
      </p:pic>
    </p:spTree>
  </p:cSld>
  <p:clrMapOvr>
    <a:masterClrMapping/>
  </p:clrMapOvr>
  <p:transition>
    <p:blinds/>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20" name="Rectangle 4"/>
          <p:cNvSpPr>
            <a:spLocks noChangeArrowheads="1"/>
          </p:cNvSpPr>
          <p:nvPr/>
        </p:nvSpPr>
        <p:spPr bwMode="auto">
          <a:xfrm>
            <a:off x="0" y="457200"/>
            <a:ext cx="9144000" cy="4606925"/>
          </a:xfrm>
          <a:prstGeom prst="rect">
            <a:avLst/>
          </a:prstGeom>
          <a:noFill/>
          <a:ln w="9525">
            <a:noFill/>
            <a:miter lim="800000"/>
            <a:headEnd/>
            <a:tailEnd/>
          </a:ln>
          <a:effectLst/>
        </p:spPr>
        <p:txBody>
          <a:bodyPr>
            <a:spAutoFit/>
          </a:bodyPr>
          <a:lstStyle/>
          <a:p>
            <a:r>
              <a:rPr lang="en-US" sz="3600" u="sng">
                <a:effectLst>
                  <a:outerShdw blurRad="38100" dist="38100" dir="2700000" algn="tl">
                    <a:srgbClr val="000000"/>
                  </a:outerShdw>
                </a:effectLst>
              </a:rPr>
              <a:t>2.Endemic:</a:t>
            </a:r>
          </a:p>
          <a:p>
            <a:r>
              <a:rPr lang="en-US">
                <a:effectLst>
                  <a:outerShdw blurRad="38100" dist="38100" dir="2700000" algn="tl">
                    <a:srgbClr val="000000"/>
                  </a:outerShdw>
                </a:effectLst>
              </a:rPr>
              <a:t>	</a:t>
            </a:r>
            <a:r>
              <a:rPr lang="en-US" sz="2800">
                <a:effectLst>
                  <a:outerShdw blurRad="38100" dist="38100" dir="2700000" algn="tl">
                    <a:srgbClr val="000000"/>
                  </a:outerShdw>
                </a:effectLst>
              </a:rPr>
              <a:t>The constant presence of a disease or infectious </a:t>
            </a:r>
          </a:p>
          <a:p>
            <a:r>
              <a:rPr lang="en-US" sz="2800">
                <a:effectLst>
                  <a:outerShdw blurRad="38100" dist="38100" dir="2700000" algn="tl">
                    <a:srgbClr val="000000"/>
                  </a:outerShdw>
                </a:effectLst>
              </a:rPr>
              <a:t>agent within a given geographic area, may also refer</a:t>
            </a:r>
          </a:p>
          <a:p>
            <a:r>
              <a:rPr lang="en-US" sz="2800">
                <a:effectLst>
                  <a:outerShdw blurRad="38100" dist="38100" dir="2700000" algn="tl">
                    <a:srgbClr val="000000"/>
                  </a:outerShdw>
                </a:effectLst>
              </a:rPr>
              <a:t> to the usual prevalence of a given disease within such area.</a:t>
            </a:r>
          </a:p>
          <a:p>
            <a:r>
              <a:rPr lang="en-US" sz="3600" u="sng">
                <a:effectLst>
                  <a:outerShdw blurRad="38100" dist="38100" dir="2700000" algn="tl">
                    <a:srgbClr val="000000"/>
                  </a:outerShdw>
                </a:effectLst>
              </a:rPr>
              <a:t>3.Sporadic :</a:t>
            </a:r>
          </a:p>
          <a:p>
            <a:r>
              <a:rPr lang="en-US" sz="2800">
                <a:effectLst>
                  <a:outerShdw blurRad="38100" dist="38100" dir="2700000" algn="tl">
                    <a:srgbClr val="000000"/>
                  </a:outerShdw>
                </a:effectLst>
              </a:rPr>
              <a:t>it refers to the scattered presence of the disease in the given population (a case here and a case there). This indicates that the number of the susceptible is less than the number of resistant in the population</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4" name="Text Box 6"/>
          <p:cNvSpPr txBox="1">
            <a:spLocks noChangeArrowheads="1"/>
          </p:cNvSpPr>
          <p:nvPr/>
        </p:nvSpPr>
        <p:spPr bwMode="auto">
          <a:xfrm>
            <a:off x="0" y="4635500"/>
            <a:ext cx="9144000" cy="703263"/>
          </a:xfrm>
          <a:prstGeom prst="rect">
            <a:avLst/>
          </a:prstGeom>
          <a:noFill/>
          <a:ln w="9525">
            <a:noFill/>
            <a:miter lim="800000"/>
            <a:headEnd/>
            <a:tailEnd/>
          </a:ln>
          <a:effectLst/>
        </p:spPr>
        <p:txBody>
          <a:bodyPr>
            <a:spAutoFit/>
          </a:bodyPr>
          <a:lstStyle/>
          <a:p>
            <a:pPr marL="457200" indent="-457200" eaLnBrk="1" hangingPunct="1">
              <a:spcBef>
                <a:spcPct val="50000"/>
              </a:spcBef>
              <a:buFontTx/>
              <a:buAutoNum type="arabicPeriod"/>
            </a:pPr>
            <a:endParaRPr lang="en-US" sz="1600">
              <a:solidFill>
                <a:schemeClr val="tx2"/>
              </a:solidFill>
              <a:latin typeface="Times New Roman" pitchFamily="18" charset="0"/>
            </a:endParaRPr>
          </a:p>
          <a:p>
            <a:pPr marL="457200" indent="-457200" eaLnBrk="1" hangingPunct="1">
              <a:spcBef>
                <a:spcPct val="50000"/>
              </a:spcBef>
            </a:pPr>
            <a:endParaRPr lang="en-US" sz="1600">
              <a:solidFill>
                <a:schemeClr val="tx2"/>
              </a:solidFill>
              <a:latin typeface="Times New Roman" pitchFamily="18" charset="0"/>
            </a:endParaRPr>
          </a:p>
        </p:txBody>
      </p:sp>
      <p:sp>
        <p:nvSpPr>
          <p:cNvPr id="165897" name="Text Box 9"/>
          <p:cNvSpPr txBox="1">
            <a:spLocks noChangeArrowheads="1"/>
          </p:cNvSpPr>
          <p:nvPr/>
        </p:nvSpPr>
        <p:spPr bwMode="auto">
          <a:xfrm>
            <a:off x="76200" y="228600"/>
            <a:ext cx="9144000" cy="6251575"/>
          </a:xfrm>
          <a:prstGeom prst="rect">
            <a:avLst/>
          </a:prstGeom>
          <a:noFill/>
          <a:ln w="9525">
            <a:noFill/>
            <a:miter lim="800000"/>
            <a:headEnd/>
            <a:tailEnd/>
          </a:ln>
          <a:effectLst/>
        </p:spPr>
        <p:txBody>
          <a:bodyPr>
            <a:spAutoFit/>
          </a:bodyPr>
          <a:lstStyle/>
          <a:p>
            <a:pPr marL="457200" indent="-457200"/>
            <a:r>
              <a:rPr lang="en-US" sz="3200" u="sng">
                <a:effectLst>
                  <a:outerShdw blurRad="38100" dist="38100" dir="2700000" algn="tl">
                    <a:srgbClr val="000000"/>
                  </a:outerShdw>
                </a:effectLst>
              </a:rPr>
              <a:t>4.Epidemic :</a:t>
            </a:r>
          </a:p>
          <a:p>
            <a:pPr marL="457200" indent="-457200"/>
            <a:r>
              <a:rPr lang="en-US" sz="2800">
                <a:effectLst>
                  <a:outerShdw blurRad="38100" dist="38100" dir="2700000" algn="tl">
                    <a:srgbClr val="000000"/>
                  </a:outerShdw>
                </a:effectLst>
              </a:rPr>
              <a:t>This is occurrence, in a community or region, of cases of an illness (an outbreak) clearly in excess of expected occurrence. This indicates that the number of susceptible is more than the resistant in the community.</a:t>
            </a:r>
          </a:p>
          <a:p>
            <a:pPr marL="457200" indent="-457200"/>
            <a:endParaRPr lang="en-US" sz="2800">
              <a:effectLst>
                <a:outerShdw blurRad="38100" dist="38100" dir="2700000" algn="tl">
                  <a:srgbClr val="000000"/>
                </a:outerShdw>
              </a:effectLst>
            </a:endParaRPr>
          </a:p>
          <a:p>
            <a:pPr marL="457200" indent="-457200"/>
            <a:r>
              <a:rPr lang="en-US" sz="3200" u="sng">
                <a:effectLst>
                  <a:outerShdw blurRad="38100" dist="38100" dir="2700000" algn="tl">
                    <a:srgbClr val="000000"/>
                  </a:outerShdw>
                </a:effectLst>
              </a:rPr>
              <a:t>Epidemic are classified as follows:</a:t>
            </a:r>
          </a:p>
          <a:p>
            <a:pPr marL="457200" indent="-457200"/>
            <a:endParaRPr lang="en-US" sz="3200" u="sng">
              <a:effectLst>
                <a:outerShdw blurRad="38100" dist="38100" dir="2700000" algn="tl">
                  <a:srgbClr val="000000"/>
                </a:outerShdw>
              </a:effectLst>
            </a:endParaRPr>
          </a:p>
          <a:p>
            <a:pPr marL="457200" indent="-457200">
              <a:buFontTx/>
              <a:buAutoNum type="arabicPeriod"/>
            </a:pPr>
            <a:r>
              <a:rPr lang="en-US" sz="2800">
                <a:effectLst>
                  <a:outerShdw blurRad="38100" dist="38100" dir="2700000" algn="tl">
                    <a:srgbClr val="000000"/>
                  </a:outerShdw>
                </a:effectLst>
              </a:rPr>
              <a:t>Common source epidemics</a:t>
            </a:r>
          </a:p>
          <a:p>
            <a:pPr marL="457200" indent="-457200">
              <a:buFontTx/>
              <a:buAutoNum type="arabicPeriod"/>
            </a:pPr>
            <a:r>
              <a:rPr lang="en-US" sz="2800">
                <a:effectLst>
                  <a:outerShdw blurRad="38100" dist="38100" dir="2700000" algn="tl">
                    <a:srgbClr val="000000"/>
                  </a:outerShdw>
                </a:effectLst>
              </a:rPr>
              <a:t>Point source epidemics</a:t>
            </a:r>
          </a:p>
          <a:p>
            <a:pPr marL="457200" indent="-457200">
              <a:buFontTx/>
              <a:buAutoNum type="arabicPeriod"/>
            </a:pPr>
            <a:r>
              <a:rPr lang="en-US" sz="2800">
                <a:effectLst>
                  <a:outerShdw blurRad="38100" dist="38100" dir="2700000" algn="tl">
                    <a:srgbClr val="000000"/>
                  </a:outerShdw>
                </a:effectLst>
              </a:rPr>
              <a:t>Propagative (progressive) Epidemics</a:t>
            </a:r>
          </a:p>
          <a:p>
            <a:pPr marL="457200" indent="-457200">
              <a:buFontTx/>
              <a:buChar char="•"/>
            </a:pPr>
            <a:endParaRPr lang="en-US" sz="2800">
              <a:effectLst>
                <a:outerShdw blurRad="38100" dist="38100" dir="2700000" algn="tl">
                  <a:srgbClr val="000000"/>
                </a:outerShdw>
              </a:effectLst>
            </a:endParaRPr>
          </a:p>
          <a:p>
            <a:pPr marL="457200" indent="-457200"/>
            <a:r>
              <a:rPr lang="en-US" sz="2800">
                <a:effectLst>
                  <a:outerShdw blurRad="38100" dist="38100" dir="2700000" algn="tl">
                    <a:srgbClr val="000000"/>
                  </a:outerShdw>
                </a:effectLst>
              </a:rPr>
              <a:t>.</a:t>
            </a:r>
          </a:p>
        </p:txBody>
      </p:sp>
    </p:spTree>
  </p:cSld>
  <p:clrMapOvr>
    <a:masterClrMapping/>
  </p:clrMapOvr>
  <p:transition>
    <p:blinds dir="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9922" name="Rectangle 2"/>
          <p:cNvSpPr>
            <a:spLocks noGrp="1" noChangeArrowheads="1"/>
          </p:cNvSpPr>
          <p:nvPr>
            <p:ph type="title"/>
          </p:nvPr>
        </p:nvSpPr>
        <p:spPr>
          <a:xfrm>
            <a:off x="381000" y="152400"/>
            <a:ext cx="8229600" cy="609600"/>
          </a:xfrm>
        </p:spPr>
        <p:txBody>
          <a:bodyPr/>
          <a:lstStyle/>
          <a:p>
            <a:r>
              <a:rPr lang="en-US" sz="4000"/>
              <a:t>1.	Common Source Epidemic</a:t>
            </a:r>
          </a:p>
        </p:txBody>
      </p:sp>
      <p:sp>
        <p:nvSpPr>
          <p:cNvPr id="209923" name="Rectangle 3"/>
          <p:cNvSpPr>
            <a:spLocks noGrp="1" noChangeArrowheads="1"/>
          </p:cNvSpPr>
          <p:nvPr>
            <p:ph type="body" idx="1"/>
          </p:nvPr>
        </p:nvSpPr>
        <p:spPr>
          <a:xfrm>
            <a:off x="76200" y="914400"/>
            <a:ext cx="8991600" cy="6248400"/>
          </a:xfrm>
        </p:spPr>
        <p:txBody>
          <a:bodyPr/>
          <a:lstStyle/>
          <a:p>
            <a:pPr marL="609600" indent="-609600">
              <a:buFont typeface="Wingdings" pitchFamily="2" charset="2"/>
              <a:buNone/>
            </a:pPr>
            <a:r>
              <a:rPr lang="en-US" sz="2800"/>
              <a:t>In common source epidemics, all susceptible individuals are exposed to a specific infectious pathogen or noxious agent (chemicals, pollution, heat, etc) originating from a usual, conventional or customary source that is common exposure.</a:t>
            </a:r>
          </a:p>
          <a:p>
            <a:pPr marL="609600" indent="-609600">
              <a:buFont typeface="Wingdings" pitchFamily="2" charset="2"/>
              <a:buNone/>
            </a:pPr>
            <a:r>
              <a:rPr lang="en-US" sz="2800"/>
              <a:t>Mode of transmission:</a:t>
            </a:r>
          </a:p>
          <a:p>
            <a:pPr marL="609600" indent="-609600">
              <a:buFont typeface="Wingdings" pitchFamily="2" charset="2"/>
              <a:buAutoNum type="arabicPeriod"/>
            </a:pPr>
            <a:r>
              <a:rPr lang="en-US" sz="2800"/>
              <a:t>	Indirect (vehicle borne)</a:t>
            </a:r>
          </a:p>
          <a:p>
            <a:pPr marL="609600" indent="-609600">
              <a:buFont typeface="Wingdings" pitchFamily="2" charset="2"/>
              <a:buNone/>
            </a:pPr>
            <a:r>
              <a:rPr lang="en-US" sz="2800"/>
              <a:t>		</a:t>
            </a:r>
            <a:r>
              <a:rPr lang="en-US" sz="1800"/>
              <a:t>1.1</a:t>
            </a:r>
            <a:r>
              <a:rPr lang="en-US" sz="2400"/>
              <a:t>	Food</a:t>
            </a:r>
          </a:p>
          <a:p>
            <a:pPr marL="609600" indent="-609600">
              <a:buFont typeface="Wingdings" pitchFamily="2" charset="2"/>
              <a:buNone/>
            </a:pPr>
            <a:r>
              <a:rPr lang="en-US" sz="2800"/>
              <a:t>		</a:t>
            </a:r>
            <a:r>
              <a:rPr lang="en-US" sz="1800"/>
              <a:t>1.2</a:t>
            </a:r>
            <a:r>
              <a:rPr lang="en-US" sz="2800"/>
              <a:t>	</a:t>
            </a:r>
            <a:r>
              <a:rPr lang="en-US" sz="2400"/>
              <a:t>Water</a:t>
            </a:r>
          </a:p>
          <a:p>
            <a:pPr marL="609600" indent="-609600">
              <a:buFont typeface="Wingdings" pitchFamily="2" charset="2"/>
              <a:buNone/>
            </a:pPr>
            <a:r>
              <a:rPr lang="en-US" sz="2800"/>
              <a:t>		</a:t>
            </a:r>
            <a:r>
              <a:rPr lang="en-US" sz="1800"/>
              <a:t>1.3</a:t>
            </a:r>
            <a:r>
              <a:rPr lang="en-US" sz="2800"/>
              <a:t>	</a:t>
            </a:r>
            <a:r>
              <a:rPr lang="en-US" sz="2400"/>
              <a:t>Air</a:t>
            </a:r>
          </a:p>
          <a:p>
            <a:pPr marL="609600" indent="-609600">
              <a:buFont typeface="Wingdings" pitchFamily="2" charset="2"/>
              <a:buNone/>
            </a:pPr>
            <a:r>
              <a:rPr lang="en-US" sz="2800"/>
              <a:t>	</a:t>
            </a:r>
            <a:r>
              <a:rPr lang="en-US" sz="1800"/>
              <a:t>	1.4</a:t>
            </a:r>
            <a:r>
              <a:rPr lang="en-US" sz="2800"/>
              <a:t>	</a:t>
            </a:r>
            <a:r>
              <a:rPr lang="en-US" sz="2400"/>
              <a:t>Fomites</a:t>
            </a:r>
          </a:p>
          <a:p>
            <a:pPr marL="609600" indent="-609600">
              <a:buFont typeface="Wingdings" pitchFamily="2" charset="2"/>
              <a:buAutoNum type="arabicPeriod" startAt="2"/>
            </a:pPr>
            <a:r>
              <a:rPr lang="en-US" u="sng"/>
              <a:t>No direct transmission</a:t>
            </a:r>
          </a:p>
          <a:p>
            <a:pPr marL="609600" indent="-609600">
              <a:buFont typeface="Wingdings" pitchFamily="2" charset="2"/>
              <a:buNone/>
            </a:pPr>
            <a:endParaRPr lang="en-US"/>
          </a:p>
        </p:txBody>
      </p:sp>
    </p:spTree>
  </p:cSld>
  <p:clrMapOvr>
    <a:masterClrMapping/>
  </p:clrMapOvr>
  <p:transition>
    <p:comb dir="ver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5828" name="Rectangle 4"/>
          <p:cNvSpPr>
            <a:spLocks noChangeArrowheads="1"/>
          </p:cNvSpPr>
          <p:nvPr/>
        </p:nvSpPr>
        <p:spPr bwMode="auto">
          <a:xfrm>
            <a:off x="838200" y="850900"/>
            <a:ext cx="7772400" cy="4953000"/>
          </a:xfrm>
          <a:prstGeom prst="rect">
            <a:avLst/>
          </a:prstGeom>
          <a:gradFill rotWithShape="1">
            <a:gsLst>
              <a:gs pos="0">
                <a:srgbClr val="336600"/>
              </a:gs>
              <a:gs pos="50000">
                <a:schemeClr val="accent1"/>
              </a:gs>
              <a:gs pos="100000">
                <a:srgbClr val="336600"/>
              </a:gs>
            </a:gsLst>
            <a:lin ang="0" scaled="1"/>
          </a:gradFill>
          <a:ln w="38100">
            <a:solidFill>
              <a:schemeClr val="tx1"/>
            </a:solidFill>
            <a:miter lim="800000"/>
            <a:headEnd/>
            <a:tailEnd/>
          </a:ln>
          <a:effectLst/>
        </p:spPr>
        <p:txBody>
          <a:bodyPr wrap="none" anchor="ctr"/>
          <a:lstStyle/>
          <a:p>
            <a:pPr algn="ctr"/>
            <a:endParaRPr lang="en-US" sz="1800"/>
          </a:p>
        </p:txBody>
      </p:sp>
      <p:sp>
        <p:nvSpPr>
          <p:cNvPr id="205829" name="Freeform 5"/>
          <p:cNvSpPr>
            <a:spLocks/>
          </p:cNvSpPr>
          <p:nvPr/>
        </p:nvSpPr>
        <p:spPr bwMode="auto">
          <a:xfrm>
            <a:off x="2616200" y="1311275"/>
            <a:ext cx="5994400" cy="4492625"/>
          </a:xfrm>
          <a:custGeom>
            <a:avLst/>
            <a:gdLst/>
            <a:ahLst/>
            <a:cxnLst>
              <a:cxn ang="0">
                <a:pos x="32" y="2830"/>
              </a:cxn>
              <a:cxn ang="0">
                <a:pos x="144" y="2173"/>
              </a:cxn>
              <a:cxn ang="0">
                <a:pos x="896" y="286"/>
              </a:cxn>
              <a:cxn ang="0">
                <a:pos x="1534" y="454"/>
              </a:cxn>
              <a:cxn ang="0">
                <a:pos x="2357" y="1359"/>
              </a:cxn>
              <a:cxn ang="0">
                <a:pos x="3776" y="2782"/>
              </a:cxn>
            </a:cxnLst>
            <a:rect l="0" t="0" r="r" b="b"/>
            <a:pathLst>
              <a:path w="3776" h="2830">
                <a:moveTo>
                  <a:pt x="32" y="2830"/>
                </a:moveTo>
                <a:cubicBezTo>
                  <a:pt x="51" y="2721"/>
                  <a:pt x="0" y="2597"/>
                  <a:pt x="144" y="2173"/>
                </a:cubicBezTo>
                <a:cubicBezTo>
                  <a:pt x="288" y="1749"/>
                  <a:pt x="664" y="572"/>
                  <a:pt x="896" y="286"/>
                </a:cubicBezTo>
                <a:cubicBezTo>
                  <a:pt x="1128" y="0"/>
                  <a:pt x="1291" y="275"/>
                  <a:pt x="1534" y="454"/>
                </a:cubicBezTo>
                <a:cubicBezTo>
                  <a:pt x="1777" y="633"/>
                  <a:pt x="1983" y="971"/>
                  <a:pt x="2357" y="1359"/>
                </a:cubicBezTo>
                <a:cubicBezTo>
                  <a:pt x="2731" y="1747"/>
                  <a:pt x="3480" y="2486"/>
                  <a:pt x="3776" y="2782"/>
                </a:cubicBezTo>
              </a:path>
            </a:pathLst>
          </a:custGeom>
          <a:noFill/>
          <a:ln w="38100" cap="flat" cmpd="sng">
            <a:solidFill>
              <a:schemeClr val="tx1"/>
            </a:solidFill>
            <a:prstDash val="solid"/>
            <a:round/>
            <a:headEnd/>
            <a:tailEnd/>
          </a:ln>
          <a:effectLst/>
        </p:spPr>
        <p:txBody>
          <a:bodyPr anchor="ctr"/>
          <a:lstStyle/>
          <a:p>
            <a:endParaRPr lang="en-GB"/>
          </a:p>
        </p:txBody>
      </p:sp>
      <p:sp>
        <p:nvSpPr>
          <p:cNvPr id="205830" name="Line 6"/>
          <p:cNvSpPr>
            <a:spLocks noChangeShapeType="1"/>
          </p:cNvSpPr>
          <p:nvPr/>
        </p:nvSpPr>
        <p:spPr bwMode="auto">
          <a:xfrm>
            <a:off x="1066800" y="5118100"/>
            <a:ext cx="0" cy="609600"/>
          </a:xfrm>
          <a:prstGeom prst="line">
            <a:avLst/>
          </a:prstGeom>
          <a:noFill/>
          <a:ln w="9525">
            <a:solidFill>
              <a:schemeClr val="tx1"/>
            </a:solidFill>
            <a:round/>
            <a:headEnd/>
            <a:tailEnd/>
          </a:ln>
          <a:effectLst/>
        </p:spPr>
        <p:txBody>
          <a:bodyPr anchor="ctr"/>
          <a:lstStyle/>
          <a:p>
            <a:endParaRPr lang="en-GB"/>
          </a:p>
        </p:txBody>
      </p:sp>
      <p:sp>
        <p:nvSpPr>
          <p:cNvPr id="205831" name="Line 7"/>
          <p:cNvSpPr>
            <a:spLocks noChangeShapeType="1"/>
          </p:cNvSpPr>
          <p:nvPr/>
        </p:nvSpPr>
        <p:spPr bwMode="auto">
          <a:xfrm>
            <a:off x="1066800" y="5499100"/>
            <a:ext cx="762000" cy="0"/>
          </a:xfrm>
          <a:prstGeom prst="line">
            <a:avLst/>
          </a:prstGeom>
          <a:noFill/>
          <a:ln w="9525">
            <a:solidFill>
              <a:schemeClr val="tx1"/>
            </a:solidFill>
            <a:round/>
            <a:headEnd/>
            <a:tailEnd/>
          </a:ln>
          <a:effectLst/>
        </p:spPr>
        <p:txBody>
          <a:bodyPr anchor="ctr"/>
          <a:lstStyle/>
          <a:p>
            <a:endParaRPr lang="en-GB"/>
          </a:p>
        </p:txBody>
      </p:sp>
      <p:sp>
        <p:nvSpPr>
          <p:cNvPr id="205833" name="Text Box 9"/>
          <p:cNvSpPr txBox="1">
            <a:spLocks noChangeArrowheads="1"/>
          </p:cNvSpPr>
          <p:nvPr/>
        </p:nvSpPr>
        <p:spPr bwMode="auto">
          <a:xfrm>
            <a:off x="1812925" y="5302250"/>
            <a:ext cx="320675" cy="366713"/>
          </a:xfrm>
          <a:prstGeom prst="rect">
            <a:avLst/>
          </a:prstGeom>
          <a:noFill/>
          <a:ln w="9525">
            <a:noFill/>
            <a:miter lim="800000"/>
            <a:headEnd/>
            <a:tailEnd/>
          </a:ln>
          <a:effectLst/>
        </p:spPr>
        <p:txBody>
          <a:bodyPr wrap="none">
            <a:spAutoFit/>
          </a:bodyPr>
          <a:lstStyle/>
          <a:p>
            <a:r>
              <a:rPr lang="en-US" sz="1800"/>
              <a:t>A</a:t>
            </a:r>
          </a:p>
        </p:txBody>
      </p:sp>
      <p:sp>
        <p:nvSpPr>
          <p:cNvPr id="205834" name="Line 10"/>
          <p:cNvSpPr>
            <a:spLocks noChangeShapeType="1"/>
          </p:cNvSpPr>
          <p:nvPr/>
        </p:nvSpPr>
        <p:spPr bwMode="auto">
          <a:xfrm>
            <a:off x="2590800" y="5118100"/>
            <a:ext cx="0" cy="609600"/>
          </a:xfrm>
          <a:prstGeom prst="line">
            <a:avLst/>
          </a:prstGeom>
          <a:noFill/>
          <a:ln w="9525">
            <a:solidFill>
              <a:schemeClr val="tx1"/>
            </a:solidFill>
            <a:round/>
            <a:headEnd/>
            <a:tailEnd/>
          </a:ln>
          <a:effectLst/>
        </p:spPr>
        <p:txBody>
          <a:bodyPr anchor="ctr"/>
          <a:lstStyle/>
          <a:p>
            <a:endParaRPr lang="en-GB"/>
          </a:p>
        </p:txBody>
      </p:sp>
      <p:sp>
        <p:nvSpPr>
          <p:cNvPr id="205835" name="Line 11"/>
          <p:cNvSpPr>
            <a:spLocks noChangeShapeType="1"/>
          </p:cNvSpPr>
          <p:nvPr/>
        </p:nvSpPr>
        <p:spPr bwMode="auto">
          <a:xfrm>
            <a:off x="2133600" y="5499100"/>
            <a:ext cx="1371600" cy="0"/>
          </a:xfrm>
          <a:prstGeom prst="line">
            <a:avLst/>
          </a:prstGeom>
          <a:noFill/>
          <a:ln w="9525">
            <a:solidFill>
              <a:schemeClr val="tx1"/>
            </a:solidFill>
            <a:round/>
            <a:headEnd/>
            <a:tailEnd/>
          </a:ln>
          <a:effectLst/>
        </p:spPr>
        <p:txBody>
          <a:bodyPr anchor="ctr"/>
          <a:lstStyle/>
          <a:p>
            <a:endParaRPr lang="en-GB"/>
          </a:p>
        </p:txBody>
      </p:sp>
      <p:sp>
        <p:nvSpPr>
          <p:cNvPr id="205836" name="Text Box 12"/>
          <p:cNvSpPr txBox="1">
            <a:spLocks noChangeArrowheads="1"/>
          </p:cNvSpPr>
          <p:nvPr/>
        </p:nvSpPr>
        <p:spPr bwMode="auto">
          <a:xfrm>
            <a:off x="3429000" y="5302250"/>
            <a:ext cx="320675" cy="366713"/>
          </a:xfrm>
          <a:prstGeom prst="rect">
            <a:avLst/>
          </a:prstGeom>
          <a:noFill/>
          <a:ln w="9525">
            <a:noFill/>
            <a:miter lim="800000"/>
            <a:headEnd/>
            <a:tailEnd/>
          </a:ln>
          <a:effectLst/>
        </p:spPr>
        <p:txBody>
          <a:bodyPr wrap="none">
            <a:spAutoFit/>
          </a:bodyPr>
          <a:lstStyle/>
          <a:p>
            <a:r>
              <a:rPr lang="en-US" sz="1800"/>
              <a:t>B</a:t>
            </a:r>
          </a:p>
        </p:txBody>
      </p:sp>
      <p:sp>
        <p:nvSpPr>
          <p:cNvPr id="205837" name="Line 13"/>
          <p:cNvSpPr>
            <a:spLocks noChangeShapeType="1"/>
          </p:cNvSpPr>
          <p:nvPr/>
        </p:nvSpPr>
        <p:spPr bwMode="auto">
          <a:xfrm>
            <a:off x="4114800" y="5118100"/>
            <a:ext cx="0" cy="609600"/>
          </a:xfrm>
          <a:prstGeom prst="line">
            <a:avLst/>
          </a:prstGeom>
          <a:noFill/>
          <a:ln w="9525">
            <a:solidFill>
              <a:schemeClr val="tx1"/>
            </a:solidFill>
            <a:round/>
            <a:headEnd/>
            <a:tailEnd/>
          </a:ln>
          <a:effectLst/>
        </p:spPr>
        <p:txBody>
          <a:bodyPr anchor="ctr"/>
          <a:lstStyle/>
          <a:p>
            <a:endParaRPr lang="en-GB"/>
          </a:p>
        </p:txBody>
      </p:sp>
      <p:sp>
        <p:nvSpPr>
          <p:cNvPr id="205838" name="Line 14"/>
          <p:cNvSpPr>
            <a:spLocks noChangeShapeType="1"/>
          </p:cNvSpPr>
          <p:nvPr/>
        </p:nvSpPr>
        <p:spPr bwMode="auto">
          <a:xfrm>
            <a:off x="3657600" y="5499100"/>
            <a:ext cx="457200" cy="0"/>
          </a:xfrm>
          <a:prstGeom prst="line">
            <a:avLst/>
          </a:prstGeom>
          <a:noFill/>
          <a:ln w="9525">
            <a:solidFill>
              <a:schemeClr val="tx1"/>
            </a:solidFill>
            <a:round/>
            <a:headEnd/>
            <a:tailEnd/>
          </a:ln>
          <a:effectLst/>
        </p:spPr>
        <p:txBody>
          <a:bodyPr anchor="ctr"/>
          <a:lstStyle/>
          <a:p>
            <a:endParaRPr lang="en-GB"/>
          </a:p>
        </p:txBody>
      </p:sp>
      <p:sp>
        <p:nvSpPr>
          <p:cNvPr id="205839" name="Line 15"/>
          <p:cNvSpPr>
            <a:spLocks noChangeShapeType="1"/>
          </p:cNvSpPr>
          <p:nvPr/>
        </p:nvSpPr>
        <p:spPr bwMode="auto">
          <a:xfrm>
            <a:off x="4267200" y="1612900"/>
            <a:ext cx="0" cy="4191000"/>
          </a:xfrm>
          <a:prstGeom prst="line">
            <a:avLst/>
          </a:prstGeom>
          <a:noFill/>
          <a:ln w="44450">
            <a:solidFill>
              <a:schemeClr val="tx1"/>
            </a:solidFill>
            <a:prstDash val="sysDot"/>
            <a:round/>
            <a:headEnd/>
            <a:tailEnd/>
          </a:ln>
          <a:effectLst/>
        </p:spPr>
        <p:txBody>
          <a:bodyPr anchor="ctr"/>
          <a:lstStyle/>
          <a:p>
            <a:endParaRPr lang="en-GB"/>
          </a:p>
        </p:txBody>
      </p:sp>
      <p:sp>
        <p:nvSpPr>
          <p:cNvPr id="205840" name="Text Box 16"/>
          <p:cNvSpPr txBox="1">
            <a:spLocks noChangeArrowheads="1"/>
          </p:cNvSpPr>
          <p:nvPr/>
        </p:nvSpPr>
        <p:spPr bwMode="auto">
          <a:xfrm>
            <a:off x="1431925" y="3321050"/>
            <a:ext cx="1539875" cy="457200"/>
          </a:xfrm>
          <a:prstGeom prst="rect">
            <a:avLst/>
          </a:prstGeom>
          <a:noFill/>
          <a:ln w="9525">
            <a:noFill/>
            <a:miter lim="800000"/>
            <a:headEnd/>
            <a:tailEnd/>
          </a:ln>
          <a:effectLst/>
        </p:spPr>
        <p:txBody>
          <a:bodyPr>
            <a:spAutoFit/>
          </a:bodyPr>
          <a:lstStyle/>
          <a:p>
            <a:r>
              <a:rPr lang="en-US"/>
              <a:t>Exposure</a:t>
            </a:r>
          </a:p>
        </p:txBody>
      </p:sp>
      <p:sp>
        <p:nvSpPr>
          <p:cNvPr id="205841" name="Line 17"/>
          <p:cNvSpPr>
            <a:spLocks noChangeShapeType="1"/>
          </p:cNvSpPr>
          <p:nvPr/>
        </p:nvSpPr>
        <p:spPr bwMode="auto">
          <a:xfrm flipH="1">
            <a:off x="990600" y="3822700"/>
            <a:ext cx="609600" cy="914400"/>
          </a:xfrm>
          <a:prstGeom prst="line">
            <a:avLst/>
          </a:prstGeom>
          <a:noFill/>
          <a:ln w="15875">
            <a:solidFill>
              <a:schemeClr val="tx1"/>
            </a:solidFill>
            <a:round/>
            <a:headEnd/>
            <a:tailEnd type="triangle" w="med" len="med"/>
          </a:ln>
          <a:effectLst/>
        </p:spPr>
        <p:txBody>
          <a:bodyPr anchor="ctr"/>
          <a:lstStyle/>
          <a:p>
            <a:endParaRPr lang="en-GB"/>
          </a:p>
        </p:txBody>
      </p:sp>
      <p:sp>
        <p:nvSpPr>
          <p:cNvPr id="205842" name="Text Box 18"/>
          <p:cNvSpPr txBox="1">
            <a:spLocks noChangeArrowheads="1"/>
          </p:cNvSpPr>
          <p:nvPr/>
        </p:nvSpPr>
        <p:spPr bwMode="auto">
          <a:xfrm>
            <a:off x="746125" y="5835650"/>
            <a:ext cx="309563" cy="366713"/>
          </a:xfrm>
          <a:prstGeom prst="rect">
            <a:avLst/>
          </a:prstGeom>
          <a:noFill/>
          <a:ln w="9525">
            <a:noFill/>
            <a:miter lim="800000"/>
            <a:headEnd/>
            <a:tailEnd/>
          </a:ln>
          <a:effectLst/>
        </p:spPr>
        <p:txBody>
          <a:bodyPr wrap="none">
            <a:spAutoFit/>
          </a:bodyPr>
          <a:lstStyle/>
          <a:p>
            <a:r>
              <a:rPr lang="en-US" sz="1800"/>
              <a:t>0</a:t>
            </a:r>
          </a:p>
        </p:txBody>
      </p:sp>
      <p:sp>
        <p:nvSpPr>
          <p:cNvPr id="205843" name="Text Box 19"/>
          <p:cNvSpPr txBox="1">
            <a:spLocks noChangeArrowheads="1"/>
          </p:cNvSpPr>
          <p:nvPr/>
        </p:nvSpPr>
        <p:spPr bwMode="auto">
          <a:xfrm>
            <a:off x="4860925" y="5761038"/>
            <a:ext cx="847725" cy="457200"/>
          </a:xfrm>
          <a:prstGeom prst="rect">
            <a:avLst/>
          </a:prstGeom>
          <a:noFill/>
          <a:ln w="9525">
            <a:noFill/>
            <a:miter lim="800000"/>
            <a:headEnd/>
            <a:tailEnd/>
          </a:ln>
          <a:effectLst/>
        </p:spPr>
        <p:txBody>
          <a:bodyPr wrap="none">
            <a:spAutoFit/>
          </a:bodyPr>
          <a:lstStyle/>
          <a:p>
            <a:r>
              <a:rPr lang="en-US"/>
              <a:t>Time</a:t>
            </a:r>
          </a:p>
        </p:txBody>
      </p:sp>
      <p:sp>
        <p:nvSpPr>
          <p:cNvPr id="205844" name="Text Box 20"/>
          <p:cNvSpPr txBox="1">
            <a:spLocks noChangeArrowheads="1"/>
          </p:cNvSpPr>
          <p:nvPr/>
        </p:nvSpPr>
        <p:spPr bwMode="auto">
          <a:xfrm flipV="1">
            <a:off x="227013" y="1917700"/>
            <a:ext cx="549275" cy="2438400"/>
          </a:xfrm>
          <a:prstGeom prst="rect">
            <a:avLst/>
          </a:prstGeom>
          <a:noFill/>
          <a:ln w="9525">
            <a:noFill/>
            <a:miter lim="800000"/>
            <a:headEnd/>
            <a:tailEnd/>
          </a:ln>
          <a:effectLst/>
        </p:spPr>
        <p:txBody>
          <a:bodyPr vert="eaVert">
            <a:spAutoFit/>
          </a:bodyPr>
          <a:lstStyle/>
          <a:p>
            <a:r>
              <a:rPr lang="en-US"/>
              <a:t>Number of Cases</a:t>
            </a:r>
          </a:p>
        </p:txBody>
      </p:sp>
      <p:sp>
        <p:nvSpPr>
          <p:cNvPr id="205845" name="Text Box 21"/>
          <p:cNvSpPr txBox="1">
            <a:spLocks noChangeArrowheads="1"/>
          </p:cNvSpPr>
          <p:nvPr/>
        </p:nvSpPr>
        <p:spPr bwMode="auto">
          <a:xfrm>
            <a:off x="1143000" y="6096000"/>
            <a:ext cx="4165600" cy="822325"/>
          </a:xfrm>
          <a:prstGeom prst="rect">
            <a:avLst/>
          </a:prstGeom>
          <a:noFill/>
          <a:ln w="9525">
            <a:noFill/>
            <a:miter lim="800000"/>
            <a:headEnd/>
            <a:tailEnd/>
          </a:ln>
          <a:effectLst/>
        </p:spPr>
        <p:txBody>
          <a:bodyPr wrap="none">
            <a:spAutoFit/>
          </a:bodyPr>
          <a:lstStyle/>
          <a:p>
            <a:r>
              <a:rPr lang="en-US"/>
              <a:t>A-Minimum Incubation Period</a:t>
            </a:r>
          </a:p>
          <a:p>
            <a:r>
              <a:rPr lang="en-US"/>
              <a:t>A+B-Usual Incubation Period</a:t>
            </a:r>
          </a:p>
        </p:txBody>
      </p:sp>
      <p:sp>
        <p:nvSpPr>
          <p:cNvPr id="205846" name="Text Box 22"/>
          <p:cNvSpPr txBox="1">
            <a:spLocks noChangeArrowheads="1"/>
          </p:cNvSpPr>
          <p:nvPr/>
        </p:nvSpPr>
        <p:spPr bwMode="auto">
          <a:xfrm>
            <a:off x="1295400" y="107950"/>
            <a:ext cx="6689725" cy="641350"/>
          </a:xfrm>
          <a:prstGeom prst="rect">
            <a:avLst/>
          </a:prstGeom>
          <a:noFill/>
          <a:ln w="9525">
            <a:noFill/>
            <a:miter lim="800000"/>
            <a:headEnd/>
            <a:tailEnd/>
          </a:ln>
          <a:effectLst/>
        </p:spPr>
        <p:txBody>
          <a:bodyPr wrap="none">
            <a:spAutoFit/>
          </a:bodyPr>
          <a:lstStyle/>
          <a:p>
            <a:r>
              <a:rPr lang="en-US" sz="3600"/>
              <a:t>Common Source Epidemic curve</a:t>
            </a:r>
          </a:p>
        </p:txBody>
      </p:sp>
    </p:spTree>
  </p:cSld>
  <p:clrMapOvr>
    <a:masterClrMapping/>
  </p:clrMapOvr>
  <p:transition>
    <p:zoom/>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0947" name="Rectangle 3"/>
          <p:cNvSpPr>
            <a:spLocks noGrp="1" noChangeArrowheads="1"/>
          </p:cNvSpPr>
          <p:nvPr>
            <p:ph type="body" idx="1"/>
          </p:nvPr>
        </p:nvSpPr>
        <p:spPr>
          <a:xfrm>
            <a:off x="228600" y="381000"/>
            <a:ext cx="8610600" cy="6324600"/>
          </a:xfrm>
        </p:spPr>
        <p:txBody>
          <a:bodyPr/>
          <a:lstStyle/>
          <a:p>
            <a:pPr marL="609600" indent="-609600">
              <a:buFont typeface="Wingdings" pitchFamily="2" charset="2"/>
              <a:buNone/>
            </a:pPr>
            <a:r>
              <a:rPr lang="en-US" sz="4000" u="sng"/>
              <a:t>Common Source Epidemic Curve</a:t>
            </a:r>
          </a:p>
          <a:p>
            <a:pPr marL="609600" indent="-609600"/>
            <a:r>
              <a:rPr lang="en-US" sz="2800">
                <a:effectLst/>
              </a:rPr>
              <a:t>Fewest number of cases become apparent after a minimum incubation period and that the largest number peaks at the end of the usual incubation period.</a:t>
            </a:r>
          </a:p>
          <a:p>
            <a:pPr marL="609600" indent="-609600"/>
            <a:r>
              <a:rPr lang="en-US" sz="2800">
                <a:effectLst/>
              </a:rPr>
              <a:t>Unimodal shape.</a:t>
            </a:r>
          </a:p>
          <a:p>
            <a:pPr marL="609600" indent="-609600"/>
            <a:r>
              <a:rPr lang="en-US" sz="2800">
                <a:effectLst/>
              </a:rPr>
              <a:t> Although common source epidemics may involve only one incubation period of an organism, repeated or prolonged population exposure to the common source often involves infection by a pathogen over the course of more than one incubation period , producing a wide  peak or apex in the common source curve</a:t>
            </a:r>
            <a:r>
              <a:rPr lang="en-US" sz="2800"/>
              <a:t>.   </a:t>
            </a:r>
          </a:p>
        </p:txBody>
      </p:sp>
    </p:spTree>
  </p:cSld>
  <p:clrMapOvr>
    <a:masterClrMapping/>
  </p:clrMapOvr>
  <p:transition>
    <p:checke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1970" name="Rectangle 2"/>
          <p:cNvSpPr>
            <a:spLocks noGrp="1" noChangeArrowheads="1"/>
          </p:cNvSpPr>
          <p:nvPr>
            <p:ph type="title"/>
          </p:nvPr>
        </p:nvSpPr>
        <p:spPr>
          <a:xfrm>
            <a:off x="381000" y="76200"/>
            <a:ext cx="8229600" cy="990600"/>
          </a:xfrm>
        </p:spPr>
        <p:txBody>
          <a:bodyPr/>
          <a:lstStyle/>
          <a:p>
            <a:r>
              <a:rPr lang="en-US" u="sng"/>
              <a:t>Point source Epidemic</a:t>
            </a:r>
          </a:p>
        </p:txBody>
      </p:sp>
      <p:sp>
        <p:nvSpPr>
          <p:cNvPr id="211971" name="Rectangle 3"/>
          <p:cNvSpPr>
            <a:spLocks noGrp="1" noChangeArrowheads="1"/>
          </p:cNvSpPr>
          <p:nvPr>
            <p:ph type="body" idx="1"/>
          </p:nvPr>
        </p:nvSpPr>
        <p:spPr>
          <a:xfrm>
            <a:off x="457200" y="990600"/>
            <a:ext cx="8229600" cy="4114800"/>
          </a:xfrm>
        </p:spPr>
        <p:txBody>
          <a:bodyPr/>
          <a:lstStyle/>
          <a:p>
            <a:pPr>
              <a:buFont typeface="Wingdings" pitchFamily="2" charset="2"/>
              <a:buNone/>
            </a:pPr>
            <a:r>
              <a:rPr lang="en-US"/>
              <a:t>In a point source epidemic, all susceptible individuals are exposed to a specific pathogen </a:t>
            </a:r>
            <a:r>
              <a:rPr lang="en-US" u="sng"/>
              <a:t>at one point in time</a:t>
            </a:r>
            <a:r>
              <a:rPr lang="en-US"/>
              <a:t>. Point source epidemics are essentially a subcategory of the common source epidemic  in which common exposure to the offending pathogen or agent is both brief and simultaneous.</a:t>
            </a:r>
          </a:p>
        </p:txBody>
      </p:sp>
    </p:spTree>
  </p:cSld>
  <p:clrMapOvr>
    <a:masterClrMapping/>
  </p:clrMapOvr>
  <p:transition>
    <p:cover dir="d"/>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6852" name="Rectangle 4"/>
          <p:cNvSpPr>
            <a:spLocks noChangeArrowheads="1"/>
          </p:cNvSpPr>
          <p:nvPr/>
        </p:nvSpPr>
        <p:spPr bwMode="auto">
          <a:xfrm>
            <a:off x="838200" y="1044575"/>
            <a:ext cx="7772400" cy="4953000"/>
          </a:xfrm>
          <a:prstGeom prst="rect">
            <a:avLst/>
          </a:prstGeom>
          <a:gradFill rotWithShape="1">
            <a:gsLst>
              <a:gs pos="0">
                <a:srgbClr val="336600"/>
              </a:gs>
              <a:gs pos="50000">
                <a:schemeClr val="accent1"/>
              </a:gs>
              <a:gs pos="100000">
                <a:srgbClr val="336600"/>
              </a:gs>
            </a:gsLst>
            <a:lin ang="5400000" scaled="1"/>
          </a:gradFill>
          <a:ln w="38100">
            <a:solidFill>
              <a:schemeClr val="tx1"/>
            </a:solidFill>
            <a:miter lim="800000"/>
            <a:headEnd/>
            <a:tailEnd/>
          </a:ln>
          <a:effectLst/>
        </p:spPr>
        <p:txBody>
          <a:bodyPr wrap="none" anchor="ctr"/>
          <a:lstStyle/>
          <a:p>
            <a:pPr algn="ctr"/>
            <a:endParaRPr lang="en-US" sz="1800"/>
          </a:p>
        </p:txBody>
      </p:sp>
      <p:sp>
        <p:nvSpPr>
          <p:cNvPr id="206853" name="Freeform 5"/>
          <p:cNvSpPr>
            <a:spLocks/>
          </p:cNvSpPr>
          <p:nvPr/>
        </p:nvSpPr>
        <p:spPr bwMode="auto">
          <a:xfrm>
            <a:off x="3352800" y="1438275"/>
            <a:ext cx="1828800" cy="4581525"/>
          </a:xfrm>
          <a:custGeom>
            <a:avLst/>
            <a:gdLst/>
            <a:ahLst/>
            <a:cxnLst>
              <a:cxn ang="0">
                <a:pos x="0" y="2856"/>
              </a:cxn>
              <a:cxn ang="0">
                <a:pos x="64" y="2280"/>
              </a:cxn>
              <a:cxn ang="0">
                <a:pos x="320" y="296"/>
              </a:cxn>
              <a:cxn ang="0">
                <a:pos x="640" y="501"/>
              </a:cxn>
              <a:cxn ang="0">
                <a:pos x="998" y="1538"/>
              </a:cxn>
              <a:cxn ang="0">
                <a:pos x="1587" y="2882"/>
              </a:cxn>
            </a:cxnLst>
            <a:rect l="0" t="0" r="r" b="b"/>
            <a:pathLst>
              <a:path w="1587" h="2882">
                <a:moveTo>
                  <a:pt x="0" y="2856"/>
                </a:moveTo>
                <a:cubicBezTo>
                  <a:pt x="11" y="2760"/>
                  <a:pt x="11" y="2707"/>
                  <a:pt x="64" y="2280"/>
                </a:cubicBezTo>
                <a:cubicBezTo>
                  <a:pt x="117" y="1853"/>
                  <a:pt x="224" y="592"/>
                  <a:pt x="320" y="296"/>
                </a:cubicBezTo>
                <a:cubicBezTo>
                  <a:pt x="416" y="0"/>
                  <a:pt x="527" y="294"/>
                  <a:pt x="640" y="501"/>
                </a:cubicBezTo>
                <a:cubicBezTo>
                  <a:pt x="753" y="708"/>
                  <a:pt x="840" y="1141"/>
                  <a:pt x="998" y="1538"/>
                </a:cubicBezTo>
                <a:cubicBezTo>
                  <a:pt x="1156" y="1935"/>
                  <a:pt x="1464" y="2602"/>
                  <a:pt x="1587" y="2882"/>
                </a:cubicBezTo>
              </a:path>
            </a:pathLst>
          </a:custGeom>
          <a:noFill/>
          <a:ln w="38100" cap="flat" cmpd="sng">
            <a:solidFill>
              <a:schemeClr val="tx1"/>
            </a:solidFill>
            <a:prstDash val="solid"/>
            <a:round/>
            <a:headEnd/>
            <a:tailEnd/>
          </a:ln>
          <a:effectLst/>
        </p:spPr>
        <p:txBody>
          <a:bodyPr anchor="ctr"/>
          <a:lstStyle/>
          <a:p>
            <a:endParaRPr lang="en-GB"/>
          </a:p>
        </p:txBody>
      </p:sp>
      <p:sp>
        <p:nvSpPr>
          <p:cNvPr id="206856" name="Text Box 8"/>
          <p:cNvSpPr txBox="1">
            <a:spLocks noChangeArrowheads="1"/>
          </p:cNvSpPr>
          <p:nvPr/>
        </p:nvSpPr>
        <p:spPr bwMode="auto">
          <a:xfrm>
            <a:off x="2863850" y="5600700"/>
            <a:ext cx="336550" cy="396875"/>
          </a:xfrm>
          <a:prstGeom prst="rect">
            <a:avLst/>
          </a:prstGeom>
          <a:noFill/>
          <a:ln w="9525">
            <a:noFill/>
            <a:miter lim="800000"/>
            <a:headEnd/>
            <a:tailEnd/>
          </a:ln>
          <a:effectLst/>
        </p:spPr>
        <p:txBody>
          <a:bodyPr wrap="none">
            <a:spAutoFit/>
          </a:bodyPr>
          <a:lstStyle/>
          <a:p>
            <a:r>
              <a:rPr lang="en-US" sz="2000"/>
              <a:t>A</a:t>
            </a:r>
          </a:p>
        </p:txBody>
      </p:sp>
      <p:sp>
        <p:nvSpPr>
          <p:cNvPr id="206863" name="Text Box 15"/>
          <p:cNvSpPr txBox="1">
            <a:spLocks noChangeArrowheads="1"/>
          </p:cNvSpPr>
          <p:nvPr/>
        </p:nvSpPr>
        <p:spPr bwMode="auto">
          <a:xfrm>
            <a:off x="838200" y="4457700"/>
            <a:ext cx="1600200" cy="457200"/>
          </a:xfrm>
          <a:prstGeom prst="rect">
            <a:avLst/>
          </a:prstGeom>
          <a:noFill/>
          <a:ln w="9525">
            <a:noFill/>
            <a:miter lim="800000"/>
            <a:headEnd/>
            <a:tailEnd/>
          </a:ln>
          <a:effectLst/>
        </p:spPr>
        <p:txBody>
          <a:bodyPr>
            <a:spAutoFit/>
          </a:bodyPr>
          <a:lstStyle/>
          <a:p>
            <a:r>
              <a:rPr lang="en-US"/>
              <a:t>Exposure</a:t>
            </a:r>
          </a:p>
        </p:txBody>
      </p:sp>
      <p:sp>
        <p:nvSpPr>
          <p:cNvPr id="206864" name="Line 16"/>
          <p:cNvSpPr>
            <a:spLocks noChangeShapeType="1"/>
          </p:cNvSpPr>
          <p:nvPr/>
        </p:nvSpPr>
        <p:spPr bwMode="auto">
          <a:xfrm>
            <a:off x="1752600" y="4930775"/>
            <a:ext cx="1066800" cy="762000"/>
          </a:xfrm>
          <a:prstGeom prst="line">
            <a:avLst/>
          </a:prstGeom>
          <a:noFill/>
          <a:ln w="9525">
            <a:solidFill>
              <a:schemeClr val="tx1"/>
            </a:solidFill>
            <a:round/>
            <a:headEnd/>
            <a:tailEnd type="triangle" w="med" len="med"/>
          </a:ln>
          <a:effectLst/>
        </p:spPr>
        <p:txBody>
          <a:bodyPr anchor="ctr"/>
          <a:lstStyle/>
          <a:p>
            <a:endParaRPr lang="en-GB"/>
          </a:p>
        </p:txBody>
      </p:sp>
      <p:sp>
        <p:nvSpPr>
          <p:cNvPr id="206865" name="Text Box 17"/>
          <p:cNvSpPr txBox="1">
            <a:spLocks noChangeArrowheads="1"/>
          </p:cNvSpPr>
          <p:nvPr/>
        </p:nvSpPr>
        <p:spPr bwMode="auto">
          <a:xfrm>
            <a:off x="746125" y="6029325"/>
            <a:ext cx="309563" cy="366713"/>
          </a:xfrm>
          <a:prstGeom prst="rect">
            <a:avLst/>
          </a:prstGeom>
          <a:noFill/>
          <a:ln w="9525">
            <a:noFill/>
            <a:miter lim="800000"/>
            <a:headEnd/>
            <a:tailEnd/>
          </a:ln>
          <a:effectLst/>
        </p:spPr>
        <p:txBody>
          <a:bodyPr wrap="none">
            <a:spAutoFit/>
          </a:bodyPr>
          <a:lstStyle/>
          <a:p>
            <a:r>
              <a:rPr lang="en-US" sz="1800"/>
              <a:t>0</a:t>
            </a:r>
          </a:p>
        </p:txBody>
      </p:sp>
      <p:sp>
        <p:nvSpPr>
          <p:cNvPr id="206866" name="Text Box 18"/>
          <p:cNvSpPr txBox="1">
            <a:spLocks noChangeArrowheads="1"/>
          </p:cNvSpPr>
          <p:nvPr/>
        </p:nvSpPr>
        <p:spPr bwMode="auto">
          <a:xfrm>
            <a:off x="4419600" y="5954713"/>
            <a:ext cx="847725" cy="457200"/>
          </a:xfrm>
          <a:prstGeom prst="rect">
            <a:avLst/>
          </a:prstGeom>
          <a:noFill/>
          <a:ln w="9525">
            <a:noFill/>
            <a:miter lim="800000"/>
            <a:headEnd/>
            <a:tailEnd/>
          </a:ln>
          <a:effectLst/>
        </p:spPr>
        <p:txBody>
          <a:bodyPr wrap="none">
            <a:spAutoFit/>
          </a:bodyPr>
          <a:lstStyle/>
          <a:p>
            <a:r>
              <a:rPr lang="en-US"/>
              <a:t>Time</a:t>
            </a:r>
          </a:p>
        </p:txBody>
      </p:sp>
      <p:sp>
        <p:nvSpPr>
          <p:cNvPr id="206867" name="Text Box 19"/>
          <p:cNvSpPr txBox="1">
            <a:spLocks noChangeArrowheads="1"/>
          </p:cNvSpPr>
          <p:nvPr/>
        </p:nvSpPr>
        <p:spPr bwMode="auto">
          <a:xfrm flipV="1">
            <a:off x="227013" y="2111375"/>
            <a:ext cx="549275" cy="2438400"/>
          </a:xfrm>
          <a:prstGeom prst="rect">
            <a:avLst/>
          </a:prstGeom>
          <a:noFill/>
          <a:ln w="9525">
            <a:noFill/>
            <a:miter lim="800000"/>
            <a:headEnd/>
            <a:tailEnd/>
          </a:ln>
          <a:effectLst/>
        </p:spPr>
        <p:txBody>
          <a:bodyPr vert="eaVert">
            <a:spAutoFit/>
          </a:bodyPr>
          <a:lstStyle/>
          <a:p>
            <a:r>
              <a:rPr lang="en-US"/>
              <a:t>Number of Cases</a:t>
            </a:r>
          </a:p>
        </p:txBody>
      </p:sp>
      <p:sp>
        <p:nvSpPr>
          <p:cNvPr id="206868" name="Text Box 20"/>
          <p:cNvSpPr txBox="1">
            <a:spLocks noChangeArrowheads="1"/>
          </p:cNvSpPr>
          <p:nvPr/>
        </p:nvSpPr>
        <p:spPr bwMode="auto">
          <a:xfrm>
            <a:off x="1736725" y="6335713"/>
            <a:ext cx="2940050" cy="457200"/>
          </a:xfrm>
          <a:prstGeom prst="rect">
            <a:avLst/>
          </a:prstGeom>
          <a:noFill/>
          <a:ln w="9525">
            <a:noFill/>
            <a:miter lim="800000"/>
            <a:headEnd/>
            <a:tailEnd/>
          </a:ln>
          <a:effectLst/>
        </p:spPr>
        <p:txBody>
          <a:bodyPr wrap="none">
            <a:spAutoFit/>
          </a:bodyPr>
          <a:lstStyle/>
          <a:p>
            <a:r>
              <a:rPr lang="en-US"/>
              <a:t>A- Incubation Period</a:t>
            </a:r>
          </a:p>
        </p:txBody>
      </p:sp>
      <p:sp>
        <p:nvSpPr>
          <p:cNvPr id="206869" name="Text Box 21"/>
          <p:cNvSpPr txBox="1">
            <a:spLocks noChangeArrowheads="1"/>
          </p:cNvSpPr>
          <p:nvPr/>
        </p:nvSpPr>
        <p:spPr bwMode="auto">
          <a:xfrm>
            <a:off x="2209800" y="228600"/>
            <a:ext cx="4665663" cy="641350"/>
          </a:xfrm>
          <a:prstGeom prst="rect">
            <a:avLst/>
          </a:prstGeom>
          <a:noFill/>
          <a:ln w="9525">
            <a:noFill/>
            <a:miter lim="800000"/>
            <a:headEnd/>
            <a:tailEnd/>
          </a:ln>
          <a:effectLst/>
        </p:spPr>
        <p:txBody>
          <a:bodyPr wrap="none">
            <a:spAutoFit/>
          </a:bodyPr>
          <a:lstStyle/>
          <a:p>
            <a:r>
              <a:rPr lang="en-US" sz="3600"/>
              <a:t>Point Source Epidemic</a:t>
            </a:r>
          </a:p>
        </p:txBody>
      </p:sp>
    </p:spTree>
  </p:cSld>
  <p:clrMapOvr>
    <a:masterClrMapping/>
  </p:clrMapOvr>
  <p:transition>
    <p:blinds dir="vert"/>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2995" name="Rectangle 3"/>
          <p:cNvSpPr>
            <a:spLocks noGrp="1" noChangeArrowheads="1"/>
          </p:cNvSpPr>
          <p:nvPr>
            <p:ph type="body" idx="1"/>
          </p:nvPr>
        </p:nvSpPr>
        <p:spPr>
          <a:xfrm>
            <a:off x="457200" y="1143000"/>
            <a:ext cx="8229600" cy="4114800"/>
          </a:xfrm>
        </p:spPr>
        <p:txBody>
          <a:bodyPr/>
          <a:lstStyle/>
          <a:p>
            <a:pPr marL="609600" indent="-609600">
              <a:buFont typeface="Wingdings" pitchFamily="2" charset="2"/>
              <a:buAutoNum type="arabicPeriod"/>
            </a:pPr>
            <a:r>
              <a:rPr lang="en-US"/>
              <a:t>All the cases are in one incubation period of the infectious agent.</a:t>
            </a:r>
          </a:p>
          <a:p>
            <a:pPr marL="609600" indent="-609600">
              <a:buFont typeface="Wingdings" pitchFamily="2" charset="2"/>
              <a:buAutoNum type="arabicPeriod"/>
            </a:pPr>
            <a:r>
              <a:rPr lang="en-US"/>
              <a:t>Apex is much sharper.</a:t>
            </a:r>
          </a:p>
          <a:p>
            <a:pPr marL="609600" indent="-609600">
              <a:buFont typeface="Wingdings" pitchFamily="2" charset="2"/>
              <a:buAutoNum type="arabicPeriod"/>
            </a:pPr>
            <a:r>
              <a:rPr lang="en-US"/>
              <a:t>Rapid decline as compared to common source.</a:t>
            </a:r>
          </a:p>
          <a:p>
            <a:pPr marL="609600" indent="-609600">
              <a:buFont typeface="Wingdings" pitchFamily="2" charset="2"/>
              <a:buAutoNum type="arabicPeriod"/>
            </a:pPr>
            <a:r>
              <a:rPr lang="en-US"/>
              <a:t>No secondary transmission is seen. </a:t>
            </a:r>
          </a:p>
        </p:txBody>
      </p:sp>
      <p:sp>
        <p:nvSpPr>
          <p:cNvPr id="212996" name="Text Box 4"/>
          <p:cNvSpPr txBox="1">
            <a:spLocks noGrp="1" noChangeArrowheads="1"/>
          </p:cNvSpPr>
          <p:nvPr>
            <p:ph type="title"/>
          </p:nvPr>
        </p:nvSpPr>
        <p:spPr>
          <a:xfrm>
            <a:off x="457200" y="228600"/>
            <a:ext cx="8229600" cy="685800"/>
          </a:xfrm>
          <a:noFill/>
          <a:ln/>
        </p:spPr>
        <p:txBody>
          <a:bodyPr/>
          <a:lstStyle/>
          <a:p>
            <a:pPr eaLnBrk="0" hangingPunct="0"/>
            <a:r>
              <a:rPr lang="en-US" sz="4000" u="sng">
                <a:effectLst/>
              </a:rPr>
              <a:t>Point Source Epidemic</a:t>
            </a:r>
          </a:p>
        </p:txBody>
      </p:sp>
    </p:spTree>
  </p:cSld>
  <p:clrMapOvr>
    <a:masterClrMapping/>
  </p:clrMapOvr>
  <p:transition>
    <p:circl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4018" name="Rectangle 2"/>
          <p:cNvSpPr>
            <a:spLocks noGrp="1" noChangeArrowheads="1"/>
          </p:cNvSpPr>
          <p:nvPr>
            <p:ph type="title"/>
          </p:nvPr>
        </p:nvSpPr>
        <p:spPr>
          <a:xfrm>
            <a:off x="457200" y="76200"/>
            <a:ext cx="8229600" cy="685800"/>
          </a:xfrm>
        </p:spPr>
        <p:txBody>
          <a:bodyPr/>
          <a:lstStyle/>
          <a:p>
            <a:r>
              <a:rPr lang="en-US" sz="3600">
                <a:effectLst/>
              </a:rPr>
              <a:t>Propagative (progressive) Epidemic</a:t>
            </a:r>
          </a:p>
        </p:txBody>
      </p:sp>
      <p:sp>
        <p:nvSpPr>
          <p:cNvPr id="214019" name="Rectangle 3"/>
          <p:cNvSpPr>
            <a:spLocks noGrp="1" noChangeArrowheads="1"/>
          </p:cNvSpPr>
          <p:nvPr>
            <p:ph type="body" idx="1"/>
          </p:nvPr>
        </p:nvSpPr>
        <p:spPr>
          <a:xfrm>
            <a:off x="76200" y="838200"/>
            <a:ext cx="9067800" cy="6324600"/>
          </a:xfrm>
        </p:spPr>
        <p:txBody>
          <a:bodyPr/>
          <a:lstStyle/>
          <a:p>
            <a:pPr>
              <a:lnSpc>
                <a:spcPct val="80000"/>
              </a:lnSpc>
              <a:buFont typeface="Wingdings" pitchFamily="2" charset="2"/>
              <a:buNone/>
            </a:pPr>
            <a:r>
              <a:rPr lang="en-US" sz="2800"/>
              <a:t>In propagative (progressive, serial transmission) epidemics, the pathogen is transmitted from person to person</a:t>
            </a:r>
            <a:r>
              <a:rPr lang="en-US" sz="2400">
                <a:effectLst/>
              </a:rPr>
              <a:t>.</a:t>
            </a:r>
          </a:p>
          <a:p>
            <a:pPr>
              <a:lnSpc>
                <a:spcPct val="80000"/>
              </a:lnSpc>
              <a:buFont typeface="Wingdings" pitchFamily="2" charset="2"/>
              <a:buNone/>
            </a:pPr>
            <a:r>
              <a:rPr lang="en-US" sz="2800" u="sng">
                <a:effectLst/>
              </a:rPr>
              <a:t>Mode of transmission</a:t>
            </a:r>
            <a:r>
              <a:rPr lang="en-US" sz="2800">
                <a:effectLst/>
              </a:rPr>
              <a:t>:</a:t>
            </a:r>
          </a:p>
          <a:p>
            <a:pPr>
              <a:lnSpc>
                <a:spcPct val="80000"/>
              </a:lnSpc>
              <a:buFont typeface="Wingdings" pitchFamily="2" charset="2"/>
              <a:buNone/>
            </a:pPr>
            <a:r>
              <a:rPr lang="en-US" sz="2800">
                <a:effectLst/>
              </a:rPr>
              <a:t>	Direct: </a:t>
            </a:r>
          </a:p>
          <a:p>
            <a:pPr>
              <a:lnSpc>
                <a:spcPct val="80000"/>
              </a:lnSpc>
              <a:buFont typeface="Wingdings" pitchFamily="2" charset="2"/>
              <a:buNone/>
            </a:pPr>
            <a:r>
              <a:rPr lang="en-US" sz="2400">
                <a:effectLst/>
              </a:rPr>
              <a:t>		1.genital</a:t>
            </a:r>
          </a:p>
          <a:p>
            <a:pPr>
              <a:lnSpc>
                <a:spcPct val="80000"/>
              </a:lnSpc>
              <a:buFont typeface="Wingdings" pitchFamily="2" charset="2"/>
              <a:buNone/>
            </a:pPr>
            <a:r>
              <a:rPr lang="en-US" sz="2400">
                <a:effectLst/>
              </a:rPr>
              <a:t>		2.anal</a:t>
            </a:r>
          </a:p>
          <a:p>
            <a:pPr>
              <a:lnSpc>
                <a:spcPct val="80000"/>
              </a:lnSpc>
              <a:buFont typeface="Wingdings" pitchFamily="2" charset="2"/>
              <a:buNone/>
            </a:pPr>
            <a:r>
              <a:rPr lang="en-US" sz="2400">
                <a:effectLst/>
              </a:rPr>
              <a:t>		3.oral</a:t>
            </a:r>
          </a:p>
          <a:p>
            <a:pPr>
              <a:lnSpc>
                <a:spcPct val="80000"/>
              </a:lnSpc>
              <a:buFont typeface="Wingdings" pitchFamily="2" charset="2"/>
              <a:buNone/>
            </a:pPr>
            <a:r>
              <a:rPr lang="en-US" sz="2400">
                <a:effectLst/>
              </a:rPr>
              <a:t>		4.skin Contact</a:t>
            </a:r>
          </a:p>
          <a:p>
            <a:pPr>
              <a:lnSpc>
                <a:spcPct val="80000"/>
              </a:lnSpc>
              <a:buFont typeface="Wingdings" pitchFamily="2" charset="2"/>
              <a:buNone/>
            </a:pPr>
            <a:r>
              <a:rPr lang="en-US" sz="2400">
                <a:effectLst/>
              </a:rPr>
              <a:t>		5.Droplets(fungi, bacterial spores) </a:t>
            </a:r>
          </a:p>
          <a:p>
            <a:pPr>
              <a:lnSpc>
                <a:spcPct val="80000"/>
              </a:lnSpc>
              <a:buFont typeface="Wingdings" pitchFamily="2" charset="2"/>
              <a:buNone/>
            </a:pPr>
            <a:r>
              <a:rPr lang="en-US" sz="2400">
                <a:effectLst/>
              </a:rPr>
              <a:t>		</a:t>
            </a:r>
          </a:p>
          <a:p>
            <a:pPr>
              <a:lnSpc>
                <a:spcPct val="80000"/>
              </a:lnSpc>
              <a:buFont typeface="Wingdings" pitchFamily="2" charset="2"/>
              <a:buNone/>
            </a:pPr>
            <a:r>
              <a:rPr lang="en-US" sz="2000">
                <a:effectLst/>
              </a:rPr>
              <a:t>	</a:t>
            </a:r>
            <a:r>
              <a:rPr lang="en-US">
                <a:effectLst/>
              </a:rPr>
              <a:t>Indirect: </a:t>
            </a:r>
          </a:p>
          <a:p>
            <a:pPr>
              <a:lnSpc>
                <a:spcPct val="80000"/>
              </a:lnSpc>
              <a:buFont typeface="Wingdings" pitchFamily="2" charset="2"/>
              <a:buNone/>
            </a:pPr>
            <a:r>
              <a:rPr lang="en-US" sz="2400">
                <a:effectLst/>
              </a:rPr>
              <a:t>	In which the pathogen is either vectorborne (arthropods) or airborne (dried droplet residues and dust)</a:t>
            </a:r>
            <a:r>
              <a:rPr lang="en-US" sz="2000">
                <a:effectLst/>
              </a:rPr>
              <a:t>  	</a:t>
            </a:r>
          </a:p>
          <a:p>
            <a:pPr>
              <a:lnSpc>
                <a:spcPct val="80000"/>
              </a:lnSpc>
              <a:buFont typeface="Wingdings" pitchFamily="2" charset="2"/>
              <a:buNone/>
            </a:pPr>
            <a:r>
              <a:rPr lang="en-US" sz="2000">
                <a:effectLst/>
              </a:rPr>
              <a:t>		</a:t>
            </a:r>
          </a:p>
          <a:p>
            <a:pPr>
              <a:lnSpc>
                <a:spcPct val="80000"/>
              </a:lnSpc>
              <a:buFont typeface="Wingdings" pitchFamily="2" charset="2"/>
              <a:buNone/>
            </a:pPr>
            <a:r>
              <a:rPr lang="en-US" sz="2400">
                <a:effectLst/>
              </a:rPr>
              <a:t>	</a:t>
            </a:r>
            <a:endParaRPr lang="en-US" sz="2000">
              <a:effectLst/>
            </a:endParaRPr>
          </a:p>
          <a:p>
            <a:pPr>
              <a:lnSpc>
                <a:spcPct val="80000"/>
              </a:lnSpc>
              <a:buFont typeface="Wingdings" pitchFamily="2" charset="2"/>
              <a:buNone/>
            </a:pPr>
            <a:endParaRPr lang="en-US" sz="2400">
              <a:effectLst/>
            </a:endParaRPr>
          </a:p>
          <a:p>
            <a:pPr>
              <a:lnSpc>
                <a:spcPct val="80000"/>
              </a:lnSpc>
              <a:buFont typeface="Wingdings" pitchFamily="2" charset="2"/>
              <a:buNone/>
            </a:pPr>
            <a:endParaRPr lang="en-US" sz="2400">
              <a:effectLst/>
            </a:endParaRPr>
          </a:p>
        </p:txBody>
      </p:sp>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7876" name="Rectangle 4"/>
          <p:cNvSpPr>
            <a:spLocks noChangeArrowheads="1"/>
          </p:cNvSpPr>
          <p:nvPr/>
        </p:nvSpPr>
        <p:spPr bwMode="auto">
          <a:xfrm>
            <a:off x="838200" y="1219200"/>
            <a:ext cx="7772400" cy="4953000"/>
          </a:xfrm>
          <a:prstGeom prst="rect">
            <a:avLst/>
          </a:prstGeom>
          <a:gradFill rotWithShape="1">
            <a:gsLst>
              <a:gs pos="0">
                <a:srgbClr val="336600"/>
              </a:gs>
              <a:gs pos="50000">
                <a:schemeClr val="accent1"/>
              </a:gs>
              <a:gs pos="100000">
                <a:srgbClr val="336600"/>
              </a:gs>
            </a:gsLst>
            <a:lin ang="18900000" scaled="1"/>
          </a:gradFill>
          <a:ln w="38100">
            <a:solidFill>
              <a:schemeClr val="tx1"/>
            </a:solidFill>
            <a:miter lim="800000"/>
            <a:headEnd/>
            <a:tailEnd/>
          </a:ln>
          <a:effectLst/>
        </p:spPr>
        <p:txBody>
          <a:bodyPr wrap="none" anchor="ctr"/>
          <a:lstStyle/>
          <a:p>
            <a:pPr algn="ctr"/>
            <a:endParaRPr lang="en-US" sz="1800"/>
          </a:p>
        </p:txBody>
      </p:sp>
      <p:sp>
        <p:nvSpPr>
          <p:cNvPr id="207877" name="Text Box 5"/>
          <p:cNvSpPr txBox="1">
            <a:spLocks noChangeArrowheads="1"/>
          </p:cNvSpPr>
          <p:nvPr/>
        </p:nvSpPr>
        <p:spPr bwMode="auto">
          <a:xfrm flipV="1">
            <a:off x="227013" y="2286000"/>
            <a:ext cx="488950" cy="2438400"/>
          </a:xfrm>
          <a:prstGeom prst="rect">
            <a:avLst/>
          </a:prstGeom>
          <a:noFill/>
          <a:ln w="9525">
            <a:noFill/>
            <a:miter lim="800000"/>
            <a:headEnd/>
            <a:tailEnd/>
          </a:ln>
          <a:effectLst/>
        </p:spPr>
        <p:txBody>
          <a:bodyPr vert="eaVert">
            <a:spAutoFit/>
          </a:bodyPr>
          <a:lstStyle/>
          <a:p>
            <a:r>
              <a:rPr lang="en-US" sz="2000"/>
              <a:t>Number of Cases</a:t>
            </a:r>
          </a:p>
        </p:txBody>
      </p:sp>
      <p:sp>
        <p:nvSpPr>
          <p:cNvPr id="207878" name="Line 6"/>
          <p:cNvSpPr>
            <a:spLocks noChangeShapeType="1"/>
          </p:cNvSpPr>
          <p:nvPr/>
        </p:nvSpPr>
        <p:spPr bwMode="auto">
          <a:xfrm>
            <a:off x="1752600" y="5715000"/>
            <a:ext cx="0" cy="304800"/>
          </a:xfrm>
          <a:prstGeom prst="line">
            <a:avLst/>
          </a:prstGeom>
          <a:noFill/>
          <a:ln w="9525">
            <a:solidFill>
              <a:schemeClr val="tx1"/>
            </a:solidFill>
            <a:round/>
            <a:headEnd/>
            <a:tailEnd/>
          </a:ln>
          <a:effectLst/>
        </p:spPr>
        <p:txBody>
          <a:bodyPr anchor="ctr"/>
          <a:lstStyle/>
          <a:p>
            <a:endParaRPr lang="en-GB"/>
          </a:p>
        </p:txBody>
      </p:sp>
      <p:sp>
        <p:nvSpPr>
          <p:cNvPr id="207879" name="Line 7"/>
          <p:cNvSpPr>
            <a:spLocks noChangeShapeType="1"/>
          </p:cNvSpPr>
          <p:nvPr/>
        </p:nvSpPr>
        <p:spPr bwMode="auto">
          <a:xfrm>
            <a:off x="1752600" y="5867400"/>
            <a:ext cx="6477000" cy="0"/>
          </a:xfrm>
          <a:prstGeom prst="line">
            <a:avLst/>
          </a:prstGeom>
          <a:noFill/>
          <a:ln w="28575">
            <a:solidFill>
              <a:schemeClr val="tx1"/>
            </a:solidFill>
            <a:round/>
            <a:headEnd/>
            <a:tailEnd type="triangle" w="med" len="med"/>
          </a:ln>
          <a:effectLst/>
        </p:spPr>
        <p:txBody>
          <a:bodyPr anchor="ctr"/>
          <a:lstStyle/>
          <a:p>
            <a:endParaRPr lang="en-GB"/>
          </a:p>
        </p:txBody>
      </p:sp>
      <p:sp>
        <p:nvSpPr>
          <p:cNvPr id="207880" name="Text Box 8"/>
          <p:cNvSpPr txBox="1">
            <a:spLocks noChangeArrowheads="1"/>
          </p:cNvSpPr>
          <p:nvPr/>
        </p:nvSpPr>
        <p:spPr bwMode="auto">
          <a:xfrm>
            <a:off x="3449638" y="5314950"/>
            <a:ext cx="2833687" cy="519113"/>
          </a:xfrm>
          <a:prstGeom prst="rect">
            <a:avLst/>
          </a:prstGeom>
          <a:noFill/>
          <a:ln w="9525">
            <a:noFill/>
            <a:miter lim="800000"/>
            <a:headEnd/>
            <a:tailEnd/>
          </a:ln>
          <a:effectLst/>
        </p:spPr>
        <p:txBody>
          <a:bodyPr wrap="none">
            <a:spAutoFit/>
          </a:bodyPr>
          <a:lstStyle/>
          <a:p>
            <a:r>
              <a:rPr lang="en-US" sz="2800"/>
              <a:t>Secondary Cases</a:t>
            </a:r>
          </a:p>
        </p:txBody>
      </p:sp>
      <p:sp>
        <p:nvSpPr>
          <p:cNvPr id="207881" name="Text Box 9"/>
          <p:cNvSpPr txBox="1">
            <a:spLocks noChangeArrowheads="1"/>
          </p:cNvSpPr>
          <p:nvPr/>
        </p:nvSpPr>
        <p:spPr bwMode="auto">
          <a:xfrm>
            <a:off x="746125" y="6262688"/>
            <a:ext cx="309563" cy="366712"/>
          </a:xfrm>
          <a:prstGeom prst="rect">
            <a:avLst/>
          </a:prstGeom>
          <a:noFill/>
          <a:ln w="9525">
            <a:noFill/>
            <a:miter lim="800000"/>
            <a:headEnd/>
            <a:tailEnd/>
          </a:ln>
          <a:effectLst/>
        </p:spPr>
        <p:txBody>
          <a:bodyPr wrap="none">
            <a:spAutoFit/>
          </a:bodyPr>
          <a:lstStyle/>
          <a:p>
            <a:r>
              <a:rPr lang="en-US" sz="1800"/>
              <a:t>0</a:t>
            </a:r>
          </a:p>
        </p:txBody>
      </p:sp>
      <p:sp>
        <p:nvSpPr>
          <p:cNvPr id="207882" name="Text Box 10"/>
          <p:cNvSpPr txBox="1">
            <a:spLocks noChangeArrowheads="1"/>
          </p:cNvSpPr>
          <p:nvPr/>
        </p:nvSpPr>
        <p:spPr bwMode="auto">
          <a:xfrm>
            <a:off x="4419600" y="6183313"/>
            <a:ext cx="847725" cy="457200"/>
          </a:xfrm>
          <a:prstGeom prst="rect">
            <a:avLst/>
          </a:prstGeom>
          <a:noFill/>
          <a:ln w="9525">
            <a:noFill/>
            <a:miter lim="800000"/>
            <a:headEnd/>
            <a:tailEnd/>
          </a:ln>
          <a:effectLst/>
        </p:spPr>
        <p:txBody>
          <a:bodyPr wrap="none">
            <a:spAutoFit/>
          </a:bodyPr>
          <a:lstStyle/>
          <a:p>
            <a:r>
              <a:rPr lang="en-US"/>
              <a:t>Time</a:t>
            </a:r>
          </a:p>
        </p:txBody>
      </p:sp>
      <p:sp>
        <p:nvSpPr>
          <p:cNvPr id="207883" name="Freeform 11"/>
          <p:cNvSpPr>
            <a:spLocks/>
          </p:cNvSpPr>
          <p:nvPr/>
        </p:nvSpPr>
        <p:spPr bwMode="auto">
          <a:xfrm>
            <a:off x="838200" y="1638300"/>
            <a:ext cx="7772400" cy="4229100"/>
          </a:xfrm>
          <a:custGeom>
            <a:avLst/>
            <a:gdLst/>
            <a:ahLst/>
            <a:cxnLst>
              <a:cxn ang="0">
                <a:pos x="0" y="2616"/>
              </a:cxn>
              <a:cxn ang="0">
                <a:pos x="240" y="2520"/>
              </a:cxn>
              <a:cxn ang="0">
                <a:pos x="384" y="2232"/>
              </a:cxn>
              <a:cxn ang="0">
                <a:pos x="528" y="2472"/>
              </a:cxn>
              <a:cxn ang="0">
                <a:pos x="624" y="2424"/>
              </a:cxn>
              <a:cxn ang="0">
                <a:pos x="1008" y="1704"/>
              </a:cxn>
              <a:cxn ang="0">
                <a:pos x="1200" y="1896"/>
              </a:cxn>
              <a:cxn ang="0">
                <a:pos x="1296" y="1944"/>
              </a:cxn>
              <a:cxn ang="0">
                <a:pos x="1584" y="1464"/>
              </a:cxn>
              <a:cxn ang="0">
                <a:pos x="1968" y="744"/>
              </a:cxn>
              <a:cxn ang="0">
                <a:pos x="2304" y="600"/>
              </a:cxn>
              <a:cxn ang="0">
                <a:pos x="2544" y="936"/>
              </a:cxn>
              <a:cxn ang="0">
                <a:pos x="2736" y="1032"/>
              </a:cxn>
              <a:cxn ang="0">
                <a:pos x="3120" y="264"/>
              </a:cxn>
              <a:cxn ang="0">
                <a:pos x="3408" y="264"/>
              </a:cxn>
              <a:cxn ang="0">
                <a:pos x="3696" y="1848"/>
              </a:cxn>
              <a:cxn ang="0">
                <a:pos x="3984" y="1608"/>
              </a:cxn>
              <a:cxn ang="0">
                <a:pos x="4416" y="2328"/>
              </a:cxn>
              <a:cxn ang="0">
                <a:pos x="4896" y="2664"/>
              </a:cxn>
            </a:cxnLst>
            <a:rect l="0" t="0" r="r" b="b"/>
            <a:pathLst>
              <a:path w="4896" h="2664">
                <a:moveTo>
                  <a:pt x="0" y="2616"/>
                </a:moveTo>
                <a:cubicBezTo>
                  <a:pt x="88" y="2600"/>
                  <a:pt x="176" y="2584"/>
                  <a:pt x="240" y="2520"/>
                </a:cubicBezTo>
                <a:cubicBezTo>
                  <a:pt x="304" y="2456"/>
                  <a:pt x="336" y="2240"/>
                  <a:pt x="384" y="2232"/>
                </a:cubicBezTo>
                <a:cubicBezTo>
                  <a:pt x="432" y="2224"/>
                  <a:pt x="488" y="2440"/>
                  <a:pt x="528" y="2472"/>
                </a:cubicBezTo>
                <a:cubicBezTo>
                  <a:pt x="568" y="2504"/>
                  <a:pt x="544" y="2552"/>
                  <a:pt x="624" y="2424"/>
                </a:cubicBezTo>
                <a:cubicBezTo>
                  <a:pt x="704" y="2296"/>
                  <a:pt x="912" y="1792"/>
                  <a:pt x="1008" y="1704"/>
                </a:cubicBezTo>
                <a:cubicBezTo>
                  <a:pt x="1104" y="1616"/>
                  <a:pt x="1152" y="1856"/>
                  <a:pt x="1200" y="1896"/>
                </a:cubicBezTo>
                <a:cubicBezTo>
                  <a:pt x="1248" y="1936"/>
                  <a:pt x="1232" y="2016"/>
                  <a:pt x="1296" y="1944"/>
                </a:cubicBezTo>
                <a:cubicBezTo>
                  <a:pt x="1360" y="1872"/>
                  <a:pt x="1472" y="1664"/>
                  <a:pt x="1584" y="1464"/>
                </a:cubicBezTo>
                <a:cubicBezTo>
                  <a:pt x="1696" y="1264"/>
                  <a:pt x="1848" y="888"/>
                  <a:pt x="1968" y="744"/>
                </a:cubicBezTo>
                <a:cubicBezTo>
                  <a:pt x="2088" y="600"/>
                  <a:pt x="2208" y="568"/>
                  <a:pt x="2304" y="600"/>
                </a:cubicBezTo>
                <a:cubicBezTo>
                  <a:pt x="2400" y="632"/>
                  <a:pt x="2472" y="864"/>
                  <a:pt x="2544" y="936"/>
                </a:cubicBezTo>
                <a:cubicBezTo>
                  <a:pt x="2616" y="1008"/>
                  <a:pt x="2640" y="1144"/>
                  <a:pt x="2736" y="1032"/>
                </a:cubicBezTo>
                <a:cubicBezTo>
                  <a:pt x="2832" y="920"/>
                  <a:pt x="3008" y="392"/>
                  <a:pt x="3120" y="264"/>
                </a:cubicBezTo>
                <a:cubicBezTo>
                  <a:pt x="3232" y="136"/>
                  <a:pt x="3312" y="0"/>
                  <a:pt x="3408" y="264"/>
                </a:cubicBezTo>
                <a:cubicBezTo>
                  <a:pt x="3504" y="528"/>
                  <a:pt x="3600" y="1624"/>
                  <a:pt x="3696" y="1848"/>
                </a:cubicBezTo>
                <a:cubicBezTo>
                  <a:pt x="3792" y="2072"/>
                  <a:pt x="3864" y="1528"/>
                  <a:pt x="3984" y="1608"/>
                </a:cubicBezTo>
                <a:cubicBezTo>
                  <a:pt x="4104" y="1688"/>
                  <a:pt x="4264" y="2152"/>
                  <a:pt x="4416" y="2328"/>
                </a:cubicBezTo>
                <a:cubicBezTo>
                  <a:pt x="4568" y="2504"/>
                  <a:pt x="4816" y="2608"/>
                  <a:pt x="4896" y="2664"/>
                </a:cubicBezTo>
              </a:path>
            </a:pathLst>
          </a:custGeom>
          <a:noFill/>
          <a:ln w="34925" cap="flat" cmpd="sng">
            <a:solidFill>
              <a:schemeClr val="tx1"/>
            </a:solidFill>
            <a:prstDash val="solid"/>
            <a:round/>
            <a:headEnd/>
            <a:tailEnd/>
          </a:ln>
          <a:effectLst/>
        </p:spPr>
        <p:txBody>
          <a:bodyPr anchor="ctr"/>
          <a:lstStyle/>
          <a:p>
            <a:endParaRPr lang="en-GB"/>
          </a:p>
        </p:txBody>
      </p:sp>
      <p:sp>
        <p:nvSpPr>
          <p:cNvPr id="207884" name="Rectangle 12"/>
          <p:cNvSpPr>
            <a:spLocks noGrp="1" noChangeArrowheads="1"/>
          </p:cNvSpPr>
          <p:nvPr>
            <p:ph type="title"/>
          </p:nvPr>
        </p:nvSpPr>
        <p:spPr>
          <a:xfrm>
            <a:off x="457200" y="228600"/>
            <a:ext cx="8229600" cy="685800"/>
          </a:xfrm>
          <a:noFill/>
          <a:ln/>
        </p:spPr>
        <p:txBody>
          <a:bodyPr/>
          <a:lstStyle/>
          <a:p>
            <a:r>
              <a:rPr lang="en-US" sz="3600"/>
              <a:t>Propagative (progressive) Epidemic curve</a:t>
            </a: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7883"/>
                                        </p:tgtEl>
                                        <p:attrNameLst>
                                          <p:attrName>style.visibility</p:attrName>
                                        </p:attrNameLst>
                                      </p:cBhvr>
                                      <p:to>
                                        <p:strVal val="visible"/>
                                      </p:to>
                                    </p:set>
                                    <p:animEffect transition="in" filter="wipe(left)">
                                      <p:cBhvr>
                                        <p:cTn id="7" dur="2000"/>
                                        <p:tgtEl>
                                          <p:spTgt spid="2078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883" grpId="0" animBg="1"/>
    </p:bldLst>
  </p:timing>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5043" name="Rectangle 3"/>
          <p:cNvSpPr>
            <a:spLocks noGrp="1" noChangeArrowheads="1"/>
          </p:cNvSpPr>
          <p:nvPr>
            <p:ph type="body" idx="1"/>
          </p:nvPr>
        </p:nvSpPr>
        <p:spPr>
          <a:xfrm>
            <a:off x="457200" y="1371600"/>
            <a:ext cx="8229600" cy="4114800"/>
          </a:xfrm>
        </p:spPr>
        <p:txBody>
          <a:bodyPr/>
          <a:lstStyle/>
          <a:p>
            <a:pPr marL="609600" indent="-609600">
              <a:buFont typeface="Wingdings" pitchFamily="2" charset="2"/>
              <a:buAutoNum type="arabicPeriod"/>
            </a:pPr>
            <a:r>
              <a:rPr lang="en-US"/>
              <a:t>Curve for a propagative epidemic shows an initial rise in the number of cases that is less explosive than in a point source epidemic.</a:t>
            </a:r>
          </a:p>
          <a:p>
            <a:pPr marL="609600" indent="-609600">
              <a:buFont typeface="Wingdings" pitchFamily="2" charset="2"/>
              <a:buAutoNum type="arabicPeriod"/>
            </a:pPr>
            <a:r>
              <a:rPr lang="en-US"/>
              <a:t>Successive generations of secondary infection produce a polymodal distribution conforming to several generations of incubation period.</a:t>
            </a:r>
          </a:p>
        </p:txBody>
      </p:sp>
      <p:sp>
        <p:nvSpPr>
          <p:cNvPr id="215044" name="Rectangle 4"/>
          <p:cNvSpPr>
            <a:spLocks noGrp="1" noChangeArrowheads="1"/>
          </p:cNvSpPr>
          <p:nvPr>
            <p:ph type="title"/>
          </p:nvPr>
        </p:nvSpPr>
        <p:spPr>
          <a:xfrm>
            <a:off x="457200" y="228600"/>
            <a:ext cx="8229600" cy="838200"/>
          </a:xfrm>
          <a:noFill/>
          <a:ln/>
        </p:spPr>
        <p:txBody>
          <a:bodyPr/>
          <a:lstStyle/>
          <a:p>
            <a:r>
              <a:rPr lang="en-US" sz="4000" u="sng"/>
              <a:t>Propagative (progressive) Epidemic curve</a:t>
            </a:r>
          </a:p>
        </p:txBody>
      </p:sp>
    </p:spTree>
  </p:cSld>
  <p:clrMapOvr>
    <a:masterClrMapping/>
  </p:clrMapOvr>
  <p:transition>
    <p:cove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15396" name="Rectangle 4"/>
          <p:cNvSpPr>
            <a:spLocks noGrp="1" noChangeArrowheads="1"/>
          </p:cNvSpPr>
          <p:nvPr>
            <p:ph type="body" idx="1"/>
          </p:nvPr>
        </p:nvSpPr>
        <p:spPr>
          <a:xfrm>
            <a:off x="457200" y="1066800"/>
            <a:ext cx="8229600" cy="2209800"/>
          </a:xfrm>
          <a:noFill/>
          <a:ln/>
        </p:spPr>
        <p:txBody>
          <a:bodyPr/>
          <a:lstStyle/>
          <a:p>
            <a:pPr>
              <a:lnSpc>
                <a:spcPct val="90000"/>
              </a:lnSpc>
            </a:pPr>
            <a:r>
              <a:rPr lang="en-US" sz="2800"/>
              <a:t>Shortly after a dormitory barbeque at wah medical college, students came back to their rooms and most of them (62 out of 74 students) experienced acute vomiting and diarrhea. This epidemic may be classified as</a:t>
            </a:r>
          </a:p>
        </p:txBody>
      </p:sp>
      <p:sp>
        <p:nvSpPr>
          <p:cNvPr id="315397" name="Rectangle 5"/>
          <p:cNvSpPr>
            <a:spLocks noGrp="1" noChangeArrowheads="1"/>
          </p:cNvSpPr>
          <p:nvPr>
            <p:ph type="title"/>
          </p:nvPr>
        </p:nvSpPr>
        <p:spPr>
          <a:xfrm>
            <a:off x="152400" y="152400"/>
            <a:ext cx="8229600" cy="762000"/>
          </a:xfrm>
          <a:noFill/>
          <a:ln/>
        </p:spPr>
        <p:txBody>
          <a:bodyPr/>
          <a:lstStyle/>
          <a:p>
            <a:r>
              <a:rPr lang="en-US" u="sng"/>
              <a:t>Exercise</a:t>
            </a:r>
          </a:p>
        </p:txBody>
      </p:sp>
      <p:sp>
        <p:nvSpPr>
          <p:cNvPr id="315398" name="Text Box 6"/>
          <p:cNvSpPr txBox="1">
            <a:spLocks noChangeArrowheads="1"/>
          </p:cNvSpPr>
          <p:nvPr/>
        </p:nvSpPr>
        <p:spPr bwMode="auto">
          <a:xfrm>
            <a:off x="533400" y="3505200"/>
            <a:ext cx="3179763" cy="2227263"/>
          </a:xfrm>
          <a:prstGeom prst="rect">
            <a:avLst/>
          </a:prstGeom>
          <a:noFill/>
          <a:ln w="9525">
            <a:noFill/>
            <a:miter lim="800000"/>
            <a:headEnd/>
            <a:tailEnd/>
          </a:ln>
          <a:effectLst/>
        </p:spPr>
        <p:txBody>
          <a:bodyPr wrap="none">
            <a:spAutoFit/>
          </a:bodyPr>
          <a:lstStyle/>
          <a:p>
            <a:pPr marL="457200" indent="-457200">
              <a:buFontTx/>
              <a:buAutoNum type="arabicPeriod"/>
            </a:pPr>
            <a:r>
              <a:rPr lang="en-US" sz="2800"/>
              <a:t>Point source</a:t>
            </a:r>
          </a:p>
          <a:p>
            <a:pPr marL="457200" indent="-457200">
              <a:buFontTx/>
              <a:buAutoNum type="arabicPeriod"/>
            </a:pPr>
            <a:r>
              <a:rPr lang="en-US" sz="2800"/>
              <a:t>propagative</a:t>
            </a:r>
          </a:p>
          <a:p>
            <a:pPr marL="457200" indent="-457200">
              <a:buFontTx/>
              <a:buAutoNum type="arabicPeriod"/>
            </a:pPr>
            <a:r>
              <a:rPr lang="en-US" sz="2800"/>
              <a:t>Common source</a:t>
            </a:r>
          </a:p>
          <a:p>
            <a:pPr marL="457200" indent="-457200">
              <a:buFontTx/>
              <a:buAutoNum type="arabicPeriod"/>
            </a:pPr>
            <a:r>
              <a:rPr lang="en-US" sz="2800"/>
              <a:t>Serial</a:t>
            </a:r>
          </a:p>
          <a:p>
            <a:pPr marL="457200" indent="-457200">
              <a:buFontTx/>
              <a:buAutoNum type="arabicPeriod"/>
            </a:pPr>
            <a:r>
              <a:rPr lang="en-US" sz="2800"/>
              <a:t>direct</a:t>
            </a:r>
          </a:p>
        </p:txBody>
      </p:sp>
    </p:spTree>
  </p:cSld>
  <p:clrMapOvr>
    <a:masterClrMapping/>
  </p:clrMapOvr>
  <p:transition>
    <p:comb/>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14371" name="Rectangle 3"/>
          <p:cNvSpPr>
            <a:spLocks noGrp="1" noChangeArrowheads="1"/>
          </p:cNvSpPr>
          <p:nvPr>
            <p:ph type="body" idx="1"/>
          </p:nvPr>
        </p:nvSpPr>
        <p:spPr>
          <a:xfrm>
            <a:off x="457200" y="1066800"/>
            <a:ext cx="8229600" cy="2743200"/>
          </a:xfrm>
        </p:spPr>
        <p:txBody>
          <a:bodyPr/>
          <a:lstStyle/>
          <a:p>
            <a:r>
              <a:rPr lang="en-US" sz="2800"/>
              <a:t>Ten days after a measles outbreak in Wah Cantt, several elementary school children became symptomatic. Subsequently, additional cases were found among friends and families of the infected students. This epidemic may be classified as</a:t>
            </a:r>
          </a:p>
        </p:txBody>
      </p:sp>
      <p:sp>
        <p:nvSpPr>
          <p:cNvPr id="314372" name="Rectangle 4"/>
          <p:cNvSpPr>
            <a:spLocks noGrp="1" noChangeArrowheads="1"/>
          </p:cNvSpPr>
          <p:nvPr>
            <p:ph type="title"/>
          </p:nvPr>
        </p:nvSpPr>
        <p:spPr>
          <a:xfrm>
            <a:off x="152400" y="152400"/>
            <a:ext cx="8229600" cy="762000"/>
          </a:xfrm>
          <a:noFill/>
          <a:ln/>
        </p:spPr>
        <p:txBody>
          <a:bodyPr/>
          <a:lstStyle/>
          <a:p>
            <a:r>
              <a:rPr lang="en-US" sz="4000" u="sng"/>
              <a:t>Exercise</a:t>
            </a:r>
          </a:p>
        </p:txBody>
      </p:sp>
      <p:sp>
        <p:nvSpPr>
          <p:cNvPr id="314373" name="Text Box 5"/>
          <p:cNvSpPr txBox="1">
            <a:spLocks noChangeArrowheads="1"/>
          </p:cNvSpPr>
          <p:nvPr/>
        </p:nvSpPr>
        <p:spPr bwMode="auto">
          <a:xfrm>
            <a:off x="533400" y="3944938"/>
            <a:ext cx="3179763" cy="2227262"/>
          </a:xfrm>
          <a:prstGeom prst="rect">
            <a:avLst/>
          </a:prstGeom>
          <a:noFill/>
          <a:ln w="9525">
            <a:noFill/>
            <a:miter lim="800000"/>
            <a:headEnd/>
            <a:tailEnd/>
          </a:ln>
          <a:effectLst/>
        </p:spPr>
        <p:txBody>
          <a:bodyPr wrap="none">
            <a:spAutoFit/>
          </a:bodyPr>
          <a:lstStyle/>
          <a:p>
            <a:pPr marL="457200" indent="-457200">
              <a:buFontTx/>
              <a:buAutoNum type="arabicPeriod"/>
            </a:pPr>
            <a:r>
              <a:rPr lang="en-US" sz="2800"/>
              <a:t>Point source</a:t>
            </a:r>
          </a:p>
          <a:p>
            <a:pPr marL="457200" indent="-457200">
              <a:buFontTx/>
              <a:buAutoNum type="arabicPeriod"/>
            </a:pPr>
            <a:r>
              <a:rPr lang="en-US" sz="2800"/>
              <a:t>propagative</a:t>
            </a:r>
          </a:p>
          <a:p>
            <a:pPr marL="457200" indent="-457200">
              <a:buFontTx/>
              <a:buAutoNum type="arabicPeriod"/>
            </a:pPr>
            <a:r>
              <a:rPr lang="en-US" sz="2800"/>
              <a:t>Common source</a:t>
            </a:r>
          </a:p>
          <a:p>
            <a:pPr marL="457200" indent="-457200">
              <a:buFontTx/>
              <a:buAutoNum type="arabicPeriod"/>
            </a:pPr>
            <a:r>
              <a:rPr lang="en-US" sz="2800"/>
              <a:t>indirect</a:t>
            </a:r>
          </a:p>
          <a:p>
            <a:pPr marL="457200" indent="-457200">
              <a:buFontTx/>
              <a:buAutoNum type="arabicPeriod"/>
            </a:pPr>
            <a:r>
              <a:rPr lang="en-US" sz="2800"/>
              <a:t>Vectorborne</a:t>
            </a:r>
          </a:p>
        </p:txBody>
      </p:sp>
    </p:spTree>
  </p:cSld>
  <p:clrMapOvr>
    <a:masterClrMapping/>
  </p:clrMapOvr>
  <p:transition>
    <p:pull dir="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13346" name="Rectangle 2"/>
          <p:cNvSpPr>
            <a:spLocks noGrp="1" noChangeArrowheads="1"/>
          </p:cNvSpPr>
          <p:nvPr>
            <p:ph type="title"/>
          </p:nvPr>
        </p:nvSpPr>
        <p:spPr>
          <a:xfrm>
            <a:off x="457200" y="0"/>
            <a:ext cx="8229600" cy="914400"/>
          </a:xfrm>
        </p:spPr>
        <p:txBody>
          <a:bodyPr/>
          <a:lstStyle/>
          <a:p>
            <a:r>
              <a:rPr lang="en-US" sz="4000" u="sng"/>
              <a:t>Exercise</a:t>
            </a:r>
          </a:p>
        </p:txBody>
      </p:sp>
      <p:sp>
        <p:nvSpPr>
          <p:cNvPr id="313347" name="Rectangle 3"/>
          <p:cNvSpPr>
            <a:spLocks noGrp="1" noChangeArrowheads="1"/>
          </p:cNvSpPr>
          <p:nvPr>
            <p:ph type="body" idx="1"/>
          </p:nvPr>
        </p:nvSpPr>
        <p:spPr>
          <a:xfrm>
            <a:off x="457200" y="914400"/>
            <a:ext cx="8229600" cy="2514600"/>
          </a:xfrm>
        </p:spPr>
        <p:txBody>
          <a:bodyPr/>
          <a:lstStyle/>
          <a:p>
            <a:r>
              <a:rPr lang="en-US" sz="2800"/>
              <a:t>After returning home from a family planning clinical, Dr. Saeed noticed a slight itching between his fingers. Within 2 days his wife had similar itching, as did his son one day later. This epidemic (scabies) may be classified as</a:t>
            </a:r>
          </a:p>
        </p:txBody>
      </p:sp>
      <p:sp>
        <p:nvSpPr>
          <p:cNvPr id="313348" name="Text Box 4"/>
          <p:cNvSpPr txBox="1">
            <a:spLocks noChangeArrowheads="1"/>
          </p:cNvSpPr>
          <p:nvPr/>
        </p:nvSpPr>
        <p:spPr bwMode="auto">
          <a:xfrm>
            <a:off x="898525" y="3581400"/>
            <a:ext cx="4730750" cy="2227263"/>
          </a:xfrm>
          <a:prstGeom prst="rect">
            <a:avLst/>
          </a:prstGeom>
          <a:noFill/>
          <a:ln w="9525">
            <a:noFill/>
            <a:miter lim="800000"/>
            <a:headEnd/>
            <a:tailEnd/>
          </a:ln>
          <a:effectLst/>
        </p:spPr>
        <p:txBody>
          <a:bodyPr wrap="none">
            <a:spAutoFit/>
          </a:bodyPr>
          <a:lstStyle/>
          <a:p>
            <a:pPr marL="457200" indent="-457200">
              <a:buFontTx/>
              <a:buAutoNum type="arabicPeriod"/>
            </a:pPr>
            <a:r>
              <a:rPr lang="en-US" sz="2800"/>
              <a:t>Point source</a:t>
            </a:r>
          </a:p>
          <a:p>
            <a:pPr marL="457200" indent="-457200">
              <a:buFontTx/>
              <a:buAutoNum type="arabicPeriod"/>
            </a:pPr>
            <a:r>
              <a:rPr lang="en-US" sz="2800"/>
              <a:t>Indirect transmission</a:t>
            </a:r>
          </a:p>
          <a:p>
            <a:pPr marL="457200" indent="-457200">
              <a:buFontTx/>
              <a:buAutoNum type="arabicPeriod"/>
            </a:pPr>
            <a:r>
              <a:rPr lang="en-US" sz="2800"/>
              <a:t>Common source</a:t>
            </a:r>
          </a:p>
          <a:p>
            <a:pPr marL="457200" indent="-457200">
              <a:buFontTx/>
              <a:buAutoNum type="arabicPeriod"/>
            </a:pPr>
            <a:r>
              <a:rPr lang="en-US" sz="2800"/>
              <a:t>Serial transmission</a:t>
            </a:r>
          </a:p>
          <a:p>
            <a:pPr marL="457200" indent="-457200">
              <a:buFontTx/>
              <a:buAutoNum type="arabicPeriod"/>
            </a:pPr>
            <a:r>
              <a:rPr lang="en-US" sz="2800"/>
              <a:t>Vehicleborne transmission</a:t>
            </a:r>
          </a:p>
        </p:txBody>
      </p:sp>
    </p:spTree>
  </p:cSld>
  <p:clrMapOvr>
    <a:masterClrMapping/>
  </p:clrMapOvr>
  <p:transition>
    <p:zoom/>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87770" name="Rectangle 26"/>
          <p:cNvSpPr>
            <a:spLocks noGrp="1" noChangeArrowheads="1"/>
          </p:cNvSpPr>
          <p:nvPr>
            <p:ph type="title"/>
          </p:nvPr>
        </p:nvSpPr>
        <p:spPr>
          <a:xfrm>
            <a:off x="457200" y="76200"/>
            <a:ext cx="8229600" cy="1066800"/>
          </a:xfrm>
        </p:spPr>
        <p:txBody>
          <a:bodyPr/>
          <a:lstStyle/>
          <a:p>
            <a:r>
              <a:rPr lang="en-US" sz="3600" u="sng"/>
              <a:t>How to investigate an epidemic </a:t>
            </a:r>
          </a:p>
        </p:txBody>
      </p:sp>
      <p:sp>
        <p:nvSpPr>
          <p:cNvPr id="287771" name="Rectangle 27"/>
          <p:cNvSpPr>
            <a:spLocks noGrp="1" noChangeArrowheads="1"/>
          </p:cNvSpPr>
          <p:nvPr>
            <p:ph type="body" idx="1"/>
          </p:nvPr>
        </p:nvSpPr>
        <p:spPr>
          <a:xfrm>
            <a:off x="457200" y="1371600"/>
            <a:ext cx="8458200" cy="5181600"/>
          </a:xfrm>
        </p:spPr>
        <p:txBody>
          <a:bodyPr/>
          <a:lstStyle/>
          <a:p>
            <a:pPr marL="609600" indent="-609600">
              <a:lnSpc>
                <a:spcPct val="80000"/>
              </a:lnSpc>
              <a:buFont typeface="Wingdings" pitchFamily="2" charset="2"/>
              <a:buAutoNum type="arabicPeriod"/>
            </a:pPr>
            <a:r>
              <a:rPr lang="en-US" sz="2800"/>
              <a:t>Make sure whether there is an Epidemic</a:t>
            </a:r>
          </a:p>
          <a:p>
            <a:pPr marL="609600" indent="-609600">
              <a:lnSpc>
                <a:spcPct val="80000"/>
              </a:lnSpc>
              <a:buFont typeface="Wingdings" pitchFamily="2" charset="2"/>
              <a:buAutoNum type="arabicPeriod"/>
            </a:pPr>
            <a:r>
              <a:rPr lang="en-US" sz="2800"/>
              <a:t>Confirmation or the diagnosis </a:t>
            </a:r>
          </a:p>
          <a:p>
            <a:pPr marL="609600" indent="-609600">
              <a:lnSpc>
                <a:spcPct val="80000"/>
              </a:lnSpc>
              <a:buFont typeface="Wingdings" pitchFamily="2" charset="2"/>
              <a:buAutoNum type="arabicPeriod"/>
            </a:pPr>
            <a:r>
              <a:rPr lang="en-US" sz="2800"/>
              <a:t>Count the Number of cases </a:t>
            </a:r>
          </a:p>
          <a:p>
            <a:pPr marL="609600" indent="-609600">
              <a:lnSpc>
                <a:spcPct val="80000"/>
              </a:lnSpc>
              <a:buFont typeface="Wingdings" pitchFamily="2" charset="2"/>
              <a:buAutoNum type="arabicPeriod"/>
            </a:pPr>
            <a:r>
              <a:rPr lang="en-US" sz="2800"/>
              <a:t>Environmental Assessment</a:t>
            </a:r>
          </a:p>
          <a:p>
            <a:pPr marL="609600" indent="-609600">
              <a:lnSpc>
                <a:spcPct val="80000"/>
              </a:lnSpc>
              <a:buFont typeface="Wingdings" pitchFamily="2" charset="2"/>
              <a:buAutoNum type="arabicPeriod"/>
            </a:pPr>
            <a:r>
              <a:rPr lang="en-US" sz="2800"/>
              <a:t>Describing the epidemic in terms of time, place and person</a:t>
            </a:r>
          </a:p>
          <a:p>
            <a:pPr marL="609600" indent="-609600">
              <a:lnSpc>
                <a:spcPct val="80000"/>
              </a:lnSpc>
              <a:buFont typeface="Wingdings" pitchFamily="2" charset="2"/>
              <a:buAutoNum type="arabicPeriod"/>
            </a:pPr>
            <a:r>
              <a:rPr lang="en-US" sz="2800"/>
              <a:t>Find out who is at risk of having the health problem</a:t>
            </a:r>
          </a:p>
          <a:p>
            <a:pPr marL="609600" indent="-609600">
              <a:lnSpc>
                <a:spcPct val="80000"/>
              </a:lnSpc>
              <a:buFont typeface="Wingdings" pitchFamily="2" charset="2"/>
              <a:buAutoNum type="arabicPeriod"/>
            </a:pPr>
            <a:r>
              <a:rPr lang="en-US" sz="2800"/>
              <a:t>Formulate a hypothesis explaining the epidemic</a:t>
            </a:r>
          </a:p>
          <a:p>
            <a:pPr marL="609600" indent="-609600">
              <a:lnSpc>
                <a:spcPct val="80000"/>
              </a:lnSpc>
              <a:buFont typeface="Wingdings" pitchFamily="2" charset="2"/>
              <a:buAutoNum type="arabicPeriod"/>
            </a:pPr>
            <a:r>
              <a:rPr lang="en-US" sz="2800"/>
              <a:t>Conduct a more detailed  systematic study</a:t>
            </a:r>
          </a:p>
          <a:p>
            <a:pPr marL="609600" indent="-609600">
              <a:lnSpc>
                <a:spcPct val="80000"/>
              </a:lnSpc>
              <a:buFont typeface="Wingdings" pitchFamily="2" charset="2"/>
              <a:buAutoNum type="arabicPeriod"/>
            </a:pPr>
            <a:r>
              <a:rPr lang="en-US" sz="2800"/>
              <a:t>Control of the epidemic </a:t>
            </a:r>
          </a:p>
          <a:p>
            <a:pPr marL="609600" indent="-609600">
              <a:lnSpc>
                <a:spcPct val="80000"/>
              </a:lnSpc>
              <a:buFont typeface="Wingdings" pitchFamily="2" charset="2"/>
              <a:buAutoNum type="arabicPeriod"/>
            </a:pPr>
            <a:r>
              <a:rPr lang="en-US" sz="2800"/>
              <a:t>Preparing the written report</a:t>
            </a:r>
          </a:p>
          <a:p>
            <a:pPr marL="609600" indent="-609600">
              <a:lnSpc>
                <a:spcPct val="80000"/>
              </a:lnSpc>
              <a:buFont typeface="Wingdings" pitchFamily="2" charset="2"/>
              <a:buAutoNum type="arabicPeriod"/>
            </a:pPr>
            <a:endParaRPr lang="en-US" sz="2800"/>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287771">
                                            <p:txEl>
                                              <p:pRg st="0" end="0"/>
                                            </p:txEl>
                                          </p:spTgt>
                                        </p:tgtEl>
                                        <p:attrNameLst>
                                          <p:attrName>style.visibility</p:attrName>
                                        </p:attrNameLst>
                                      </p:cBhvr>
                                      <p:to>
                                        <p:strVal val="visible"/>
                                      </p:to>
                                    </p:set>
                                    <p:animEffect transition="in" filter="strips(downLeft)">
                                      <p:cBhvr>
                                        <p:cTn id="7" dur="500"/>
                                        <p:tgtEl>
                                          <p:spTgt spid="287771">
                                            <p:txEl>
                                              <p:pRg st="0" end="0"/>
                                            </p:txEl>
                                          </p:spTgt>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287771">
                                            <p:txEl>
                                              <p:pRg st="1" end="1"/>
                                            </p:txEl>
                                          </p:spTgt>
                                        </p:tgtEl>
                                        <p:attrNameLst>
                                          <p:attrName>style.visibility</p:attrName>
                                        </p:attrNameLst>
                                      </p:cBhvr>
                                      <p:to>
                                        <p:strVal val="visible"/>
                                      </p:to>
                                    </p:set>
                                    <p:animEffect transition="in" filter="strips(downLeft)">
                                      <p:cBhvr>
                                        <p:cTn id="11" dur="500"/>
                                        <p:tgtEl>
                                          <p:spTgt spid="287771">
                                            <p:txEl>
                                              <p:pRg st="1" end="1"/>
                                            </p:txEl>
                                          </p:spTgt>
                                        </p:tgtEl>
                                      </p:cBhvr>
                                    </p:animEffect>
                                  </p:childTnLst>
                                </p:cTn>
                              </p:par>
                            </p:childTnLst>
                          </p:cTn>
                        </p:par>
                        <p:par>
                          <p:cTn id="12" fill="hold">
                            <p:stCondLst>
                              <p:cond delay="1000"/>
                            </p:stCondLst>
                            <p:childTnLst>
                              <p:par>
                                <p:cTn id="13" presetID="18" presetClass="entr" presetSubtype="12" fill="hold" grpId="0" nodeType="afterEffect">
                                  <p:stCondLst>
                                    <p:cond delay="0"/>
                                  </p:stCondLst>
                                  <p:childTnLst>
                                    <p:set>
                                      <p:cBhvr>
                                        <p:cTn id="14" dur="1" fill="hold">
                                          <p:stCondLst>
                                            <p:cond delay="0"/>
                                          </p:stCondLst>
                                        </p:cTn>
                                        <p:tgtEl>
                                          <p:spTgt spid="287771">
                                            <p:txEl>
                                              <p:pRg st="2" end="2"/>
                                            </p:txEl>
                                          </p:spTgt>
                                        </p:tgtEl>
                                        <p:attrNameLst>
                                          <p:attrName>style.visibility</p:attrName>
                                        </p:attrNameLst>
                                      </p:cBhvr>
                                      <p:to>
                                        <p:strVal val="visible"/>
                                      </p:to>
                                    </p:set>
                                    <p:animEffect transition="in" filter="strips(downLeft)">
                                      <p:cBhvr>
                                        <p:cTn id="15" dur="500"/>
                                        <p:tgtEl>
                                          <p:spTgt spid="287771">
                                            <p:txEl>
                                              <p:pRg st="2" end="2"/>
                                            </p:txEl>
                                          </p:spTgt>
                                        </p:tgtEl>
                                      </p:cBhvr>
                                    </p:animEffect>
                                  </p:childTnLst>
                                </p:cTn>
                              </p:par>
                            </p:childTnLst>
                          </p:cTn>
                        </p:par>
                        <p:par>
                          <p:cTn id="16" fill="hold">
                            <p:stCondLst>
                              <p:cond delay="1500"/>
                            </p:stCondLst>
                            <p:childTnLst>
                              <p:par>
                                <p:cTn id="17" presetID="18" presetClass="entr" presetSubtype="12" fill="hold" grpId="0" nodeType="afterEffect">
                                  <p:stCondLst>
                                    <p:cond delay="0"/>
                                  </p:stCondLst>
                                  <p:childTnLst>
                                    <p:set>
                                      <p:cBhvr>
                                        <p:cTn id="18" dur="1" fill="hold">
                                          <p:stCondLst>
                                            <p:cond delay="0"/>
                                          </p:stCondLst>
                                        </p:cTn>
                                        <p:tgtEl>
                                          <p:spTgt spid="287771">
                                            <p:txEl>
                                              <p:pRg st="3" end="3"/>
                                            </p:txEl>
                                          </p:spTgt>
                                        </p:tgtEl>
                                        <p:attrNameLst>
                                          <p:attrName>style.visibility</p:attrName>
                                        </p:attrNameLst>
                                      </p:cBhvr>
                                      <p:to>
                                        <p:strVal val="visible"/>
                                      </p:to>
                                    </p:set>
                                    <p:animEffect transition="in" filter="strips(downLeft)">
                                      <p:cBhvr>
                                        <p:cTn id="19" dur="500"/>
                                        <p:tgtEl>
                                          <p:spTgt spid="287771">
                                            <p:txEl>
                                              <p:pRg st="3" end="3"/>
                                            </p:txEl>
                                          </p:spTgt>
                                        </p:tgtEl>
                                      </p:cBhvr>
                                    </p:animEffect>
                                  </p:childTnLst>
                                </p:cTn>
                              </p:par>
                            </p:childTnLst>
                          </p:cTn>
                        </p:par>
                        <p:par>
                          <p:cTn id="20" fill="hold">
                            <p:stCondLst>
                              <p:cond delay="2000"/>
                            </p:stCondLst>
                            <p:childTnLst>
                              <p:par>
                                <p:cTn id="21" presetID="18" presetClass="entr" presetSubtype="12" fill="hold" grpId="0" nodeType="afterEffect">
                                  <p:stCondLst>
                                    <p:cond delay="0"/>
                                  </p:stCondLst>
                                  <p:childTnLst>
                                    <p:set>
                                      <p:cBhvr>
                                        <p:cTn id="22" dur="1" fill="hold">
                                          <p:stCondLst>
                                            <p:cond delay="0"/>
                                          </p:stCondLst>
                                        </p:cTn>
                                        <p:tgtEl>
                                          <p:spTgt spid="287771">
                                            <p:txEl>
                                              <p:pRg st="4" end="4"/>
                                            </p:txEl>
                                          </p:spTgt>
                                        </p:tgtEl>
                                        <p:attrNameLst>
                                          <p:attrName>style.visibility</p:attrName>
                                        </p:attrNameLst>
                                      </p:cBhvr>
                                      <p:to>
                                        <p:strVal val="visible"/>
                                      </p:to>
                                    </p:set>
                                    <p:animEffect transition="in" filter="strips(downLeft)">
                                      <p:cBhvr>
                                        <p:cTn id="23" dur="500"/>
                                        <p:tgtEl>
                                          <p:spTgt spid="287771">
                                            <p:txEl>
                                              <p:pRg st="4" end="4"/>
                                            </p:txEl>
                                          </p:spTgt>
                                        </p:tgtEl>
                                      </p:cBhvr>
                                    </p:animEffect>
                                  </p:childTnLst>
                                </p:cTn>
                              </p:par>
                            </p:childTnLst>
                          </p:cTn>
                        </p:par>
                        <p:par>
                          <p:cTn id="24" fill="hold">
                            <p:stCondLst>
                              <p:cond delay="2500"/>
                            </p:stCondLst>
                            <p:childTnLst>
                              <p:par>
                                <p:cTn id="25" presetID="18" presetClass="entr" presetSubtype="12" fill="hold" grpId="0" nodeType="afterEffect">
                                  <p:stCondLst>
                                    <p:cond delay="0"/>
                                  </p:stCondLst>
                                  <p:childTnLst>
                                    <p:set>
                                      <p:cBhvr>
                                        <p:cTn id="26" dur="1" fill="hold">
                                          <p:stCondLst>
                                            <p:cond delay="0"/>
                                          </p:stCondLst>
                                        </p:cTn>
                                        <p:tgtEl>
                                          <p:spTgt spid="287771">
                                            <p:txEl>
                                              <p:pRg st="5" end="5"/>
                                            </p:txEl>
                                          </p:spTgt>
                                        </p:tgtEl>
                                        <p:attrNameLst>
                                          <p:attrName>style.visibility</p:attrName>
                                        </p:attrNameLst>
                                      </p:cBhvr>
                                      <p:to>
                                        <p:strVal val="visible"/>
                                      </p:to>
                                    </p:set>
                                    <p:animEffect transition="in" filter="strips(downLeft)">
                                      <p:cBhvr>
                                        <p:cTn id="27" dur="500"/>
                                        <p:tgtEl>
                                          <p:spTgt spid="287771">
                                            <p:txEl>
                                              <p:pRg st="5" end="5"/>
                                            </p:txEl>
                                          </p:spTgt>
                                        </p:tgtEl>
                                      </p:cBhvr>
                                    </p:animEffect>
                                  </p:childTnLst>
                                </p:cTn>
                              </p:par>
                            </p:childTnLst>
                          </p:cTn>
                        </p:par>
                        <p:par>
                          <p:cTn id="28" fill="hold">
                            <p:stCondLst>
                              <p:cond delay="3000"/>
                            </p:stCondLst>
                            <p:childTnLst>
                              <p:par>
                                <p:cTn id="29" presetID="18" presetClass="entr" presetSubtype="12" fill="hold" grpId="0" nodeType="afterEffect">
                                  <p:stCondLst>
                                    <p:cond delay="0"/>
                                  </p:stCondLst>
                                  <p:childTnLst>
                                    <p:set>
                                      <p:cBhvr>
                                        <p:cTn id="30" dur="1" fill="hold">
                                          <p:stCondLst>
                                            <p:cond delay="0"/>
                                          </p:stCondLst>
                                        </p:cTn>
                                        <p:tgtEl>
                                          <p:spTgt spid="287771">
                                            <p:txEl>
                                              <p:pRg st="6" end="6"/>
                                            </p:txEl>
                                          </p:spTgt>
                                        </p:tgtEl>
                                        <p:attrNameLst>
                                          <p:attrName>style.visibility</p:attrName>
                                        </p:attrNameLst>
                                      </p:cBhvr>
                                      <p:to>
                                        <p:strVal val="visible"/>
                                      </p:to>
                                    </p:set>
                                    <p:animEffect transition="in" filter="strips(downLeft)">
                                      <p:cBhvr>
                                        <p:cTn id="31" dur="500"/>
                                        <p:tgtEl>
                                          <p:spTgt spid="287771">
                                            <p:txEl>
                                              <p:pRg st="6" end="6"/>
                                            </p:txEl>
                                          </p:spTgt>
                                        </p:tgtEl>
                                      </p:cBhvr>
                                    </p:animEffect>
                                  </p:childTnLst>
                                </p:cTn>
                              </p:par>
                            </p:childTnLst>
                          </p:cTn>
                        </p:par>
                        <p:par>
                          <p:cTn id="32" fill="hold">
                            <p:stCondLst>
                              <p:cond delay="3500"/>
                            </p:stCondLst>
                            <p:childTnLst>
                              <p:par>
                                <p:cTn id="33" presetID="18" presetClass="entr" presetSubtype="12" fill="hold" grpId="0" nodeType="afterEffect">
                                  <p:stCondLst>
                                    <p:cond delay="0"/>
                                  </p:stCondLst>
                                  <p:childTnLst>
                                    <p:set>
                                      <p:cBhvr>
                                        <p:cTn id="34" dur="1" fill="hold">
                                          <p:stCondLst>
                                            <p:cond delay="0"/>
                                          </p:stCondLst>
                                        </p:cTn>
                                        <p:tgtEl>
                                          <p:spTgt spid="287771">
                                            <p:txEl>
                                              <p:pRg st="7" end="7"/>
                                            </p:txEl>
                                          </p:spTgt>
                                        </p:tgtEl>
                                        <p:attrNameLst>
                                          <p:attrName>style.visibility</p:attrName>
                                        </p:attrNameLst>
                                      </p:cBhvr>
                                      <p:to>
                                        <p:strVal val="visible"/>
                                      </p:to>
                                    </p:set>
                                    <p:animEffect transition="in" filter="strips(downLeft)">
                                      <p:cBhvr>
                                        <p:cTn id="35" dur="500"/>
                                        <p:tgtEl>
                                          <p:spTgt spid="287771">
                                            <p:txEl>
                                              <p:pRg st="7" end="7"/>
                                            </p:txEl>
                                          </p:spTgt>
                                        </p:tgtEl>
                                      </p:cBhvr>
                                    </p:animEffect>
                                  </p:childTnLst>
                                </p:cTn>
                              </p:par>
                            </p:childTnLst>
                          </p:cTn>
                        </p:par>
                        <p:par>
                          <p:cTn id="36" fill="hold">
                            <p:stCondLst>
                              <p:cond delay="4000"/>
                            </p:stCondLst>
                            <p:childTnLst>
                              <p:par>
                                <p:cTn id="37" presetID="18" presetClass="entr" presetSubtype="12" fill="hold" grpId="0" nodeType="afterEffect">
                                  <p:stCondLst>
                                    <p:cond delay="0"/>
                                  </p:stCondLst>
                                  <p:childTnLst>
                                    <p:set>
                                      <p:cBhvr>
                                        <p:cTn id="38" dur="1" fill="hold">
                                          <p:stCondLst>
                                            <p:cond delay="0"/>
                                          </p:stCondLst>
                                        </p:cTn>
                                        <p:tgtEl>
                                          <p:spTgt spid="287771">
                                            <p:txEl>
                                              <p:pRg st="8" end="8"/>
                                            </p:txEl>
                                          </p:spTgt>
                                        </p:tgtEl>
                                        <p:attrNameLst>
                                          <p:attrName>style.visibility</p:attrName>
                                        </p:attrNameLst>
                                      </p:cBhvr>
                                      <p:to>
                                        <p:strVal val="visible"/>
                                      </p:to>
                                    </p:set>
                                    <p:animEffect transition="in" filter="strips(downLeft)">
                                      <p:cBhvr>
                                        <p:cTn id="39" dur="500"/>
                                        <p:tgtEl>
                                          <p:spTgt spid="287771">
                                            <p:txEl>
                                              <p:pRg st="8" end="8"/>
                                            </p:txEl>
                                          </p:spTgt>
                                        </p:tgtEl>
                                      </p:cBhvr>
                                    </p:animEffect>
                                  </p:childTnLst>
                                </p:cTn>
                              </p:par>
                            </p:childTnLst>
                          </p:cTn>
                        </p:par>
                        <p:par>
                          <p:cTn id="40" fill="hold">
                            <p:stCondLst>
                              <p:cond delay="4500"/>
                            </p:stCondLst>
                            <p:childTnLst>
                              <p:par>
                                <p:cTn id="41" presetID="18" presetClass="entr" presetSubtype="12" fill="hold" grpId="0" nodeType="afterEffect">
                                  <p:stCondLst>
                                    <p:cond delay="0"/>
                                  </p:stCondLst>
                                  <p:childTnLst>
                                    <p:set>
                                      <p:cBhvr>
                                        <p:cTn id="42" dur="1" fill="hold">
                                          <p:stCondLst>
                                            <p:cond delay="0"/>
                                          </p:stCondLst>
                                        </p:cTn>
                                        <p:tgtEl>
                                          <p:spTgt spid="287771">
                                            <p:txEl>
                                              <p:pRg st="9" end="9"/>
                                            </p:txEl>
                                          </p:spTgt>
                                        </p:tgtEl>
                                        <p:attrNameLst>
                                          <p:attrName>style.visibility</p:attrName>
                                        </p:attrNameLst>
                                      </p:cBhvr>
                                      <p:to>
                                        <p:strVal val="visible"/>
                                      </p:to>
                                    </p:set>
                                    <p:animEffect transition="in" filter="strips(downLeft)">
                                      <p:cBhvr>
                                        <p:cTn id="43" dur="500"/>
                                        <p:tgtEl>
                                          <p:spTgt spid="28777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771" grpId="0" uiExpand="1" build="p"/>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a:xfrm>
            <a:off x="685800" y="76200"/>
            <a:ext cx="7772400" cy="1143000"/>
          </a:xfrm>
        </p:spPr>
        <p:txBody>
          <a:bodyPr/>
          <a:lstStyle/>
          <a:p>
            <a:r>
              <a:rPr lang="en-US" u="sng">
                <a:latin typeface="Comic Sans MS" pitchFamily="66" charset="0"/>
              </a:rPr>
              <a:t>Disease control</a:t>
            </a:r>
            <a:r>
              <a:rPr lang="en-US">
                <a:latin typeface="Comic Sans MS" pitchFamily="66" charset="0"/>
              </a:rPr>
              <a:t> </a:t>
            </a:r>
          </a:p>
        </p:txBody>
      </p:sp>
      <p:sp>
        <p:nvSpPr>
          <p:cNvPr id="166915" name="Rectangle 3"/>
          <p:cNvSpPr>
            <a:spLocks noGrp="1" noChangeArrowheads="1"/>
          </p:cNvSpPr>
          <p:nvPr>
            <p:ph type="body" idx="1"/>
          </p:nvPr>
        </p:nvSpPr>
        <p:spPr>
          <a:xfrm>
            <a:off x="304800" y="1524000"/>
            <a:ext cx="8534400" cy="4114800"/>
          </a:xfrm>
        </p:spPr>
        <p:txBody>
          <a:bodyPr/>
          <a:lstStyle/>
          <a:p>
            <a:pPr marL="609600" indent="-609600" algn="just">
              <a:lnSpc>
                <a:spcPct val="90000"/>
              </a:lnSpc>
              <a:buFontTx/>
              <a:buAutoNum type="arabicPeriod"/>
            </a:pPr>
            <a:r>
              <a:rPr lang="en-US" sz="2800"/>
              <a:t>Surveillance </a:t>
            </a:r>
          </a:p>
          <a:p>
            <a:pPr marL="609600" indent="-609600" algn="just">
              <a:lnSpc>
                <a:spcPct val="90000"/>
              </a:lnSpc>
              <a:buFontTx/>
              <a:buAutoNum type="arabicPeriod"/>
            </a:pPr>
            <a:r>
              <a:rPr lang="en-US" sz="2800"/>
              <a:t>Eradication</a:t>
            </a:r>
          </a:p>
          <a:p>
            <a:pPr marL="609600" indent="-609600" algn="just">
              <a:lnSpc>
                <a:spcPct val="90000"/>
              </a:lnSpc>
              <a:buFontTx/>
              <a:buAutoNum type="arabicPeriod"/>
            </a:pPr>
            <a:r>
              <a:rPr lang="en-US" sz="2800"/>
              <a:t>Control</a:t>
            </a:r>
          </a:p>
          <a:p>
            <a:pPr marL="609600" indent="-609600" algn="just">
              <a:lnSpc>
                <a:spcPct val="90000"/>
              </a:lnSpc>
              <a:buFontTx/>
              <a:buAutoNum type="arabicPeriod"/>
            </a:pPr>
            <a:r>
              <a:rPr lang="en-US" sz="2800"/>
              <a:t>Quarantine</a:t>
            </a:r>
          </a:p>
          <a:p>
            <a:pPr marL="609600" indent="-609600" algn="just">
              <a:lnSpc>
                <a:spcPct val="90000"/>
              </a:lnSpc>
              <a:buFontTx/>
              <a:buAutoNum type="arabicPeriod"/>
            </a:pPr>
            <a:r>
              <a:rPr lang="en-US" sz="2800"/>
              <a:t>Segregation</a:t>
            </a:r>
          </a:p>
          <a:p>
            <a:pPr marL="609600" indent="-609600" algn="just">
              <a:lnSpc>
                <a:spcPct val="90000"/>
              </a:lnSpc>
              <a:buFontTx/>
              <a:buAutoNum type="arabicPeriod"/>
            </a:pPr>
            <a:r>
              <a:rPr lang="en-US" sz="2800"/>
              <a:t>Isolation</a:t>
            </a:r>
          </a:p>
          <a:p>
            <a:pPr marL="609600" indent="-609600" algn="just">
              <a:lnSpc>
                <a:spcPct val="90000"/>
              </a:lnSpc>
              <a:buFontTx/>
              <a:buAutoNum type="arabicPeriod"/>
            </a:pPr>
            <a:r>
              <a:rPr lang="en-US" sz="2800"/>
              <a:t>Disinfections</a:t>
            </a:r>
          </a:p>
          <a:p>
            <a:pPr marL="609600" indent="-609600" algn="just">
              <a:lnSpc>
                <a:spcPct val="90000"/>
              </a:lnSpc>
              <a:buFontTx/>
              <a:buAutoNum type="arabicPeriod"/>
            </a:pPr>
            <a:r>
              <a:rPr lang="en-US" sz="2800"/>
              <a:t>sterilization</a:t>
            </a:r>
          </a:p>
        </p:txBody>
      </p:sp>
    </p:spTree>
  </p:cSld>
  <p:clrMapOvr>
    <a:masterClrMapping/>
  </p:clrMapOvr>
  <p:transition>
    <p:zoom dir="in"/>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3"/>
          <p:cNvSpPr>
            <a:spLocks noGrp="1" noChangeArrowheads="1"/>
          </p:cNvSpPr>
          <p:nvPr>
            <p:ph type="body" idx="1"/>
          </p:nvPr>
        </p:nvSpPr>
        <p:spPr>
          <a:xfrm>
            <a:off x="0" y="914400"/>
            <a:ext cx="8839200" cy="5029200"/>
          </a:xfrm>
        </p:spPr>
        <p:txBody>
          <a:bodyPr/>
          <a:lstStyle/>
          <a:p>
            <a:pPr marL="609600" indent="-609600">
              <a:lnSpc>
                <a:spcPct val="80000"/>
              </a:lnSpc>
              <a:buFont typeface="Wingdings" pitchFamily="2" charset="2"/>
              <a:buNone/>
            </a:pPr>
            <a:r>
              <a:rPr lang="en-US" u="sng"/>
              <a:t>Surveillance:</a:t>
            </a:r>
          </a:p>
          <a:p>
            <a:pPr marL="609600" indent="-609600">
              <a:lnSpc>
                <a:spcPct val="80000"/>
              </a:lnSpc>
              <a:buFont typeface="Wingdings" pitchFamily="2" charset="2"/>
              <a:buNone/>
            </a:pPr>
            <a:r>
              <a:rPr lang="en-US" sz="2800"/>
              <a:t>	Surveillance of disease is the continuous  scrutiny of all aspects of occurrence and spread of disease / other condition of ill health that are pertinent to effective control.</a:t>
            </a:r>
          </a:p>
          <a:p>
            <a:pPr marL="609600" indent="-609600">
              <a:lnSpc>
                <a:spcPct val="80000"/>
              </a:lnSpc>
              <a:buFont typeface="Wingdings" pitchFamily="2" charset="2"/>
              <a:buNone/>
            </a:pPr>
            <a:endParaRPr lang="en-US" sz="2800"/>
          </a:p>
          <a:p>
            <a:pPr marL="609600" indent="-609600">
              <a:lnSpc>
                <a:spcPct val="80000"/>
              </a:lnSpc>
              <a:buFont typeface="Wingdings" pitchFamily="2" charset="2"/>
              <a:buNone/>
            </a:pPr>
            <a:r>
              <a:rPr lang="en-US" u="sng"/>
              <a:t>Isolation:</a:t>
            </a:r>
          </a:p>
          <a:p>
            <a:pPr marL="609600" indent="-609600">
              <a:lnSpc>
                <a:spcPct val="80000"/>
              </a:lnSpc>
              <a:buFont typeface="Wingdings" pitchFamily="2" charset="2"/>
              <a:buNone/>
            </a:pPr>
            <a:r>
              <a:rPr lang="en-US" sz="2800"/>
              <a:t>	As applied to patients, it represents separation for the period of communicability to prevent or limit the direct or indirect transmission of the infectious agent from those infected to those who are susceptible or who may spread the disease to others.</a:t>
            </a:r>
          </a:p>
        </p:txBody>
      </p:sp>
    </p:spTree>
  </p:cSld>
  <p:clrMapOvr>
    <a:masterClrMapping/>
  </p:clrMapOvr>
  <p:transition>
    <p:blinds dir="vert"/>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ctrTitle"/>
          </p:nvPr>
        </p:nvSpPr>
        <p:spPr>
          <a:xfrm flipV="1">
            <a:off x="685800" y="228600"/>
            <a:ext cx="7772400" cy="76200"/>
          </a:xfrm>
        </p:spPr>
        <p:txBody>
          <a:bodyPr/>
          <a:lstStyle/>
          <a:p>
            <a:pPr algn="l"/>
            <a:endParaRPr lang="en-US" sz="4000">
              <a:latin typeface="Comic Sans MS" pitchFamily="66" charset="0"/>
            </a:endParaRPr>
          </a:p>
        </p:txBody>
      </p:sp>
      <p:sp>
        <p:nvSpPr>
          <p:cNvPr id="20483" name="Rectangle 3"/>
          <p:cNvSpPr>
            <a:spLocks noGrp="1" noChangeArrowheads="1"/>
          </p:cNvSpPr>
          <p:nvPr>
            <p:ph type="subTitle" idx="1"/>
          </p:nvPr>
        </p:nvSpPr>
        <p:spPr>
          <a:xfrm>
            <a:off x="381000" y="762000"/>
            <a:ext cx="8153400" cy="5562600"/>
          </a:xfrm>
        </p:spPr>
        <p:txBody>
          <a:bodyPr/>
          <a:lstStyle/>
          <a:p>
            <a:pPr algn="l"/>
            <a:r>
              <a:rPr lang="en-US" b="1" u="sng">
                <a:latin typeface="Arial" charset="0"/>
              </a:rPr>
              <a:t>Segregation:</a:t>
            </a:r>
          </a:p>
          <a:p>
            <a:pPr algn="l"/>
            <a:r>
              <a:rPr lang="en-US" sz="2800">
                <a:latin typeface="Arial" charset="0"/>
              </a:rPr>
              <a:t>This refers to the separation of a healthy person from an infected person.</a:t>
            </a:r>
          </a:p>
          <a:p>
            <a:pPr algn="l"/>
            <a:endParaRPr lang="en-US" sz="2800">
              <a:latin typeface="Arial" charset="0"/>
            </a:endParaRPr>
          </a:p>
          <a:p>
            <a:pPr algn="l"/>
            <a:r>
              <a:rPr lang="en-US" b="1" u="sng">
                <a:latin typeface="Arial" charset="0"/>
              </a:rPr>
              <a:t>Quarantine:</a:t>
            </a:r>
          </a:p>
          <a:p>
            <a:pPr algn="l"/>
            <a:r>
              <a:rPr lang="en-US" sz="2800">
                <a:latin typeface="Arial" charset="0"/>
              </a:rPr>
              <a:t>Restriction of the activities of well person or animals who have been exposed to a case of communicable disease during its period of communicability (i.e. contacts) for maximum incubation period to prevent disease transmission during the incubation period, if the infection should occur.</a:t>
            </a:r>
          </a:p>
          <a:p>
            <a:pPr algn="l"/>
            <a:endParaRPr lang="en-US" sz="2800">
              <a:latin typeface="Arial" charset="0"/>
            </a:endParaRPr>
          </a:p>
        </p:txBody>
      </p:sp>
    </p:spTree>
  </p:cSld>
  <p:clrMapOvr>
    <a:masterClrMapping/>
  </p:clrMapOvr>
  <p:transition>
    <p:strips dir="rd"/>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ctrTitle"/>
          </p:nvPr>
        </p:nvSpPr>
        <p:spPr>
          <a:xfrm flipV="1">
            <a:off x="685800" y="381000"/>
            <a:ext cx="7772400" cy="76200"/>
          </a:xfrm>
        </p:spPr>
        <p:txBody>
          <a:bodyPr/>
          <a:lstStyle/>
          <a:p>
            <a:pPr algn="l"/>
            <a:endParaRPr lang="en-US" sz="4000">
              <a:solidFill>
                <a:schemeClr val="hlink"/>
              </a:solidFill>
              <a:latin typeface="Comic Sans MS" pitchFamily="66" charset="0"/>
            </a:endParaRPr>
          </a:p>
        </p:txBody>
      </p:sp>
      <p:sp>
        <p:nvSpPr>
          <p:cNvPr id="21507" name="Rectangle 3"/>
          <p:cNvSpPr>
            <a:spLocks noGrp="1" noChangeArrowheads="1"/>
          </p:cNvSpPr>
          <p:nvPr>
            <p:ph type="subTitle" idx="1"/>
          </p:nvPr>
        </p:nvSpPr>
        <p:spPr>
          <a:xfrm>
            <a:off x="228600" y="762000"/>
            <a:ext cx="8686800" cy="5410200"/>
          </a:xfrm>
        </p:spPr>
        <p:txBody>
          <a:bodyPr/>
          <a:lstStyle/>
          <a:p>
            <a:pPr algn="l"/>
            <a:r>
              <a:rPr lang="en-US" u="sng"/>
              <a:t>Eradication:</a:t>
            </a:r>
          </a:p>
          <a:p>
            <a:pPr algn="l"/>
            <a:r>
              <a:rPr lang="en-US" sz="2800"/>
              <a:t>It means ending the transmission of the disease and elimination of reservoirs of infection, in a campaign limited in time and carried out to such a degree of perfection that when it comes to an end, there is no resumption of transmission.</a:t>
            </a:r>
          </a:p>
          <a:p>
            <a:pPr algn="l"/>
            <a:endParaRPr lang="en-US" sz="2800"/>
          </a:p>
          <a:p>
            <a:pPr algn="l"/>
            <a:r>
              <a:rPr lang="en-US" u="sng"/>
              <a:t>Control :</a:t>
            </a:r>
          </a:p>
          <a:p>
            <a:pPr algn="l"/>
            <a:r>
              <a:rPr lang="en-US" sz="2800"/>
              <a:t>It means to reduce the prevalence of the disease to such a low level that it no longer remains a big public health  problem.</a:t>
            </a:r>
          </a:p>
          <a:p>
            <a:pPr algn="l"/>
            <a:endParaRPr lang="en-US" sz="2800"/>
          </a:p>
        </p:txBody>
      </p:sp>
    </p:spTree>
  </p:cSld>
  <p:clrMapOvr>
    <a:masterClrMapping/>
  </p:clrMapOvr>
  <p:transition>
    <p:pull dir="rd"/>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type="subTitle" idx="1"/>
          </p:nvPr>
        </p:nvSpPr>
        <p:spPr>
          <a:xfrm>
            <a:off x="457200" y="762000"/>
            <a:ext cx="8153400" cy="5410200"/>
          </a:xfrm>
        </p:spPr>
        <p:txBody>
          <a:bodyPr/>
          <a:lstStyle/>
          <a:p>
            <a:pPr algn="l"/>
            <a:endParaRPr lang="en-US" u="sng"/>
          </a:p>
          <a:p>
            <a:pPr algn="l"/>
            <a:r>
              <a:rPr lang="en-US" u="sng"/>
              <a:t>Disinfection:</a:t>
            </a:r>
          </a:p>
          <a:p>
            <a:pPr algn="l"/>
            <a:r>
              <a:rPr lang="en-US" sz="2800"/>
              <a:t>It refers to the destruction of the pathogenic micro- organisms.</a:t>
            </a:r>
          </a:p>
          <a:p>
            <a:pPr algn="l"/>
            <a:endParaRPr lang="en-US" sz="2800"/>
          </a:p>
          <a:p>
            <a:pPr algn="l"/>
            <a:endParaRPr lang="en-US" sz="2800"/>
          </a:p>
          <a:p>
            <a:pPr algn="l"/>
            <a:r>
              <a:rPr lang="en-US" u="sng"/>
              <a:t>Sterilization:</a:t>
            </a:r>
          </a:p>
          <a:p>
            <a:pPr algn="l"/>
            <a:r>
              <a:rPr lang="en-US" sz="2800"/>
              <a:t>It refers to the destruction of pathogenic as well as non-pathogenic microorganisms and it includes destruction of spores also.</a:t>
            </a:r>
          </a:p>
        </p:txBody>
      </p:sp>
    </p:spTree>
  </p:cSld>
  <p:clrMapOvr>
    <a:masterClrMapping/>
  </p:clrMapOvr>
  <p:transition>
    <p:split/>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p:nvPr>
        </p:nvSpPr>
        <p:spPr>
          <a:xfrm>
            <a:off x="304800" y="1143000"/>
            <a:ext cx="5638800" cy="609600"/>
          </a:xfrm>
        </p:spPr>
        <p:txBody>
          <a:bodyPr/>
          <a:lstStyle/>
          <a:p>
            <a:pPr algn="l"/>
            <a:r>
              <a:rPr lang="en-US" sz="3200" u="sng">
                <a:solidFill>
                  <a:schemeClr val="tx1"/>
                </a:solidFill>
              </a:rPr>
              <a:t>a. Chain of infection</a:t>
            </a:r>
          </a:p>
        </p:txBody>
      </p:sp>
      <p:sp>
        <p:nvSpPr>
          <p:cNvPr id="23555" name="Rectangle 3"/>
          <p:cNvSpPr>
            <a:spLocks noGrp="1" noChangeArrowheads="1"/>
          </p:cNvSpPr>
          <p:nvPr>
            <p:ph type="subTitle" idx="1"/>
          </p:nvPr>
        </p:nvSpPr>
        <p:spPr>
          <a:xfrm>
            <a:off x="381000" y="1905000"/>
            <a:ext cx="8763000" cy="3886200"/>
          </a:xfrm>
        </p:spPr>
        <p:txBody>
          <a:bodyPr/>
          <a:lstStyle/>
          <a:p>
            <a:pPr marL="660400" indent="-660400" algn="l">
              <a:buFont typeface="Wingdings" pitchFamily="2" charset="2"/>
              <a:buChar char="n"/>
            </a:pPr>
            <a:r>
              <a:rPr lang="en-US" sz="2800"/>
              <a:t>	Infectious agent</a:t>
            </a:r>
          </a:p>
          <a:p>
            <a:pPr marL="660400" indent="-660400" algn="l">
              <a:buFont typeface="Wingdings" pitchFamily="2" charset="2"/>
              <a:buChar char="n"/>
            </a:pPr>
            <a:r>
              <a:rPr lang="en-US" sz="2800"/>
              <a:t>  Reservoir / source of infection</a:t>
            </a:r>
          </a:p>
          <a:p>
            <a:pPr marL="660400" indent="-660400" algn="l">
              <a:buFont typeface="Wingdings" pitchFamily="2" charset="2"/>
              <a:buChar char="n"/>
            </a:pPr>
            <a:r>
              <a:rPr lang="en-US" sz="2800"/>
              <a:t>  Exit of infectious agent</a:t>
            </a:r>
          </a:p>
          <a:p>
            <a:pPr marL="660400" indent="-660400" algn="l">
              <a:buFont typeface="Wingdings" pitchFamily="2" charset="2"/>
              <a:buChar char="n"/>
            </a:pPr>
            <a:r>
              <a:rPr lang="en-US" sz="2800"/>
              <a:t>  Transmission (mode) of infection</a:t>
            </a:r>
          </a:p>
          <a:p>
            <a:pPr marL="660400" indent="-660400" algn="l">
              <a:buFont typeface="Wingdings" pitchFamily="2" charset="2"/>
              <a:buChar char="n"/>
            </a:pPr>
            <a:r>
              <a:rPr lang="en-US" sz="2800"/>
              <a:t>  Entry into a new host</a:t>
            </a:r>
          </a:p>
          <a:p>
            <a:pPr marL="660400" indent="-660400" algn="l">
              <a:buFont typeface="Wingdings" pitchFamily="2" charset="2"/>
              <a:buChar char="n"/>
            </a:pPr>
            <a:r>
              <a:rPr lang="en-US" sz="2800"/>
              <a:t>  Host susceptibility</a:t>
            </a:r>
          </a:p>
          <a:p>
            <a:pPr marL="660400" indent="-660400" algn="l">
              <a:buFont typeface="Wingdings" pitchFamily="2" charset="2"/>
              <a:buChar char="n"/>
            </a:pPr>
            <a:endParaRPr lang="en-US" sz="2800" b="1"/>
          </a:p>
        </p:txBody>
      </p:sp>
      <p:sp>
        <p:nvSpPr>
          <p:cNvPr id="23556" name="Text Box 4"/>
          <p:cNvSpPr txBox="1">
            <a:spLocks noChangeArrowheads="1"/>
          </p:cNvSpPr>
          <p:nvPr/>
        </p:nvSpPr>
        <p:spPr bwMode="auto">
          <a:xfrm>
            <a:off x="0" y="355600"/>
            <a:ext cx="8329613" cy="579438"/>
          </a:xfrm>
          <a:prstGeom prst="rect">
            <a:avLst/>
          </a:prstGeom>
          <a:noFill/>
          <a:ln w="9525">
            <a:noFill/>
            <a:miter lim="800000"/>
            <a:headEnd/>
            <a:tailEnd/>
          </a:ln>
          <a:effectLst/>
        </p:spPr>
        <p:txBody>
          <a:bodyPr wrap="none">
            <a:spAutoFit/>
          </a:bodyPr>
          <a:lstStyle/>
          <a:p>
            <a:r>
              <a:rPr lang="en-US" sz="3200"/>
              <a:t>Summary of disease transmission and control</a:t>
            </a:r>
          </a:p>
        </p:txBody>
      </p:sp>
    </p:spTree>
  </p:cSld>
  <p:clrMapOvr>
    <a:masterClrMapping/>
  </p:clrMapOvr>
  <p:transition>
    <p:pull dir="ru"/>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noChangeArrowheads="1"/>
          </p:cNvSpPr>
          <p:nvPr>
            <p:ph type="subTitle" idx="1"/>
          </p:nvPr>
        </p:nvSpPr>
        <p:spPr>
          <a:xfrm>
            <a:off x="228600" y="762000"/>
            <a:ext cx="8610600" cy="3733800"/>
          </a:xfrm>
        </p:spPr>
        <p:txBody>
          <a:bodyPr/>
          <a:lstStyle/>
          <a:p>
            <a:pPr marL="609600" indent="-609600" algn="l">
              <a:buFontTx/>
              <a:buNone/>
            </a:pPr>
            <a:r>
              <a:rPr lang="en-US" sz="4000" u="sng"/>
              <a:t>Infectious Agent:</a:t>
            </a:r>
          </a:p>
          <a:p>
            <a:pPr marL="609600" indent="-609600" algn="l">
              <a:buFontTx/>
              <a:buNone/>
            </a:pPr>
            <a:endParaRPr lang="en-US" sz="4000" u="sng"/>
          </a:p>
          <a:p>
            <a:pPr marL="609600" indent="-609600" algn="l">
              <a:buFontTx/>
              <a:buNone/>
            </a:pPr>
            <a:r>
              <a:rPr lang="en-US" sz="2800"/>
              <a:t>	An organism (viruses, rickettsia, bacteria, fungus, protozoa or helminthes) that is capable of producing infection or infectious disease.</a:t>
            </a:r>
          </a:p>
          <a:p>
            <a:pPr marL="609600" indent="-609600" algn="l">
              <a:buFontTx/>
              <a:buNone/>
            </a:pPr>
            <a:endParaRPr lang="en-US" sz="2800"/>
          </a:p>
        </p:txBody>
      </p:sp>
    </p:spTree>
  </p:cSld>
  <p:clrMapOvr>
    <a:masterClrMapping/>
  </p:clrMapOvr>
  <p:transition>
    <p:wedge/>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ctrTitle"/>
          </p:nvPr>
        </p:nvSpPr>
        <p:spPr>
          <a:xfrm>
            <a:off x="0" y="0"/>
            <a:ext cx="8458200" cy="1143000"/>
          </a:xfrm>
        </p:spPr>
        <p:txBody>
          <a:bodyPr/>
          <a:lstStyle/>
          <a:p>
            <a:pPr algn="l"/>
            <a:r>
              <a:rPr lang="en-US" u="sng">
                <a:latin typeface="Comic Sans MS" pitchFamily="66" charset="0"/>
              </a:rPr>
              <a:t>Exit of infectious agent</a:t>
            </a:r>
            <a:r>
              <a:rPr lang="en-US">
                <a:latin typeface="Comic Sans MS" pitchFamily="66" charset="0"/>
              </a:rPr>
              <a:t> </a:t>
            </a:r>
          </a:p>
        </p:txBody>
      </p:sp>
      <p:sp>
        <p:nvSpPr>
          <p:cNvPr id="24579" name="Rectangle 3"/>
          <p:cNvSpPr>
            <a:spLocks noGrp="1" noChangeArrowheads="1"/>
          </p:cNvSpPr>
          <p:nvPr>
            <p:ph type="subTitle" idx="1"/>
          </p:nvPr>
        </p:nvSpPr>
        <p:spPr>
          <a:xfrm>
            <a:off x="0" y="1219200"/>
            <a:ext cx="8915400" cy="4953000"/>
          </a:xfrm>
        </p:spPr>
        <p:txBody>
          <a:bodyPr/>
          <a:lstStyle/>
          <a:p>
            <a:pPr marL="609600" indent="-609600" algn="l"/>
            <a:r>
              <a:rPr lang="en-US" sz="2800" u="sng">
                <a:solidFill>
                  <a:schemeClr val="tx2"/>
                </a:solidFill>
                <a:latin typeface="Arial" charset="0"/>
              </a:rPr>
              <a:t>Avenues of escape are</a:t>
            </a:r>
            <a:r>
              <a:rPr lang="en-US">
                <a:solidFill>
                  <a:schemeClr val="tx2"/>
                </a:solidFill>
                <a:latin typeface="Arial" charset="0"/>
              </a:rPr>
              <a:t>:</a:t>
            </a:r>
          </a:p>
          <a:p>
            <a:pPr marL="609600" indent="-609600" algn="l">
              <a:buFontTx/>
              <a:buAutoNum type="arabicPeriod"/>
            </a:pPr>
            <a:r>
              <a:rPr lang="en-US" sz="2400">
                <a:latin typeface="Arial" charset="0"/>
              </a:rPr>
              <a:t>Respiratory tract-droplet nuclei (continuous emission)	</a:t>
            </a:r>
          </a:p>
          <a:p>
            <a:pPr marL="609600" indent="-609600" algn="l">
              <a:buFontTx/>
              <a:buAutoNum type="arabicPeriod"/>
            </a:pPr>
            <a:r>
              <a:rPr lang="en-US" sz="2400">
                <a:latin typeface="Arial" charset="0"/>
              </a:rPr>
              <a:t>Intestinal tract-discharge of faeces (discontinuous emission)</a:t>
            </a:r>
          </a:p>
          <a:p>
            <a:pPr marL="609600" indent="-609600" algn="l">
              <a:buFontTx/>
              <a:buAutoNum type="arabicPeriod"/>
            </a:pPr>
            <a:r>
              <a:rPr lang="en-US" sz="2400">
                <a:latin typeface="Arial" charset="0"/>
              </a:rPr>
              <a:t>Urinary tract.</a:t>
            </a:r>
          </a:p>
          <a:p>
            <a:pPr marL="609600" indent="-609600" algn="l">
              <a:buFontTx/>
              <a:buAutoNum type="arabicPeriod"/>
            </a:pPr>
            <a:r>
              <a:rPr lang="en-US" sz="2400">
                <a:latin typeface="Arial" charset="0"/>
              </a:rPr>
              <a:t>Open wounds (escape from the lesions on to clothes)</a:t>
            </a:r>
          </a:p>
          <a:p>
            <a:pPr marL="609600" indent="-609600" algn="l">
              <a:buFontTx/>
              <a:buAutoNum type="arabicPeriod"/>
            </a:pPr>
            <a:r>
              <a:rPr lang="en-US" sz="2400">
                <a:latin typeface="Arial" charset="0"/>
              </a:rPr>
              <a:t>Mechanical escape (biting or sucking insects e.g. malaria spread by mosquitoes)</a:t>
            </a:r>
          </a:p>
          <a:p>
            <a:pPr marL="609600" indent="-609600" algn="l">
              <a:buFontTx/>
              <a:buAutoNum type="arabicPeriod"/>
            </a:pPr>
            <a:r>
              <a:rPr lang="en-US" sz="2400">
                <a:latin typeface="Arial" charset="0"/>
              </a:rPr>
              <a:t>Contact (close physical contact)</a:t>
            </a:r>
          </a:p>
        </p:txBody>
      </p:sp>
    </p:spTree>
  </p:cSld>
  <p:clrMapOvr>
    <a:masterClrMapping/>
  </p:clrMapOvr>
  <p:transition>
    <p:wheel spokes="1"/>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noChangeArrowheads="1"/>
          </p:cNvSpPr>
          <p:nvPr>
            <p:ph type="subTitle" idx="1"/>
          </p:nvPr>
        </p:nvSpPr>
        <p:spPr>
          <a:xfrm>
            <a:off x="304800" y="533400"/>
            <a:ext cx="8763000" cy="6019800"/>
          </a:xfrm>
        </p:spPr>
        <p:txBody>
          <a:bodyPr/>
          <a:lstStyle/>
          <a:p>
            <a:pPr algn="l"/>
            <a:r>
              <a:rPr lang="en-US" u="sng"/>
              <a:t>Transfer of infection to new host</a:t>
            </a:r>
            <a:r>
              <a:rPr lang="en-US"/>
              <a:t>:</a:t>
            </a:r>
          </a:p>
          <a:p>
            <a:pPr algn="l">
              <a:buFont typeface="Wingdings" pitchFamily="2" charset="2"/>
              <a:buChar char="n"/>
            </a:pPr>
            <a:r>
              <a:rPr lang="en-US" sz="2800"/>
              <a:t>Direct transmission (person to person)</a:t>
            </a:r>
          </a:p>
          <a:p>
            <a:pPr algn="l">
              <a:buFont typeface="Wingdings" pitchFamily="2" charset="2"/>
              <a:buChar char="n"/>
            </a:pPr>
            <a:r>
              <a:rPr lang="en-US" sz="2800"/>
              <a:t>Indirect transmission (requires a vehicle)</a:t>
            </a:r>
          </a:p>
          <a:p>
            <a:pPr algn="l"/>
            <a:endParaRPr lang="en-US" sz="2800"/>
          </a:p>
          <a:p>
            <a:pPr algn="l"/>
            <a:r>
              <a:rPr lang="en-US" u="sng"/>
              <a:t>Classification of vehicle</a:t>
            </a:r>
            <a:r>
              <a:rPr lang="en-US"/>
              <a:t>:</a:t>
            </a:r>
          </a:p>
          <a:p>
            <a:pPr algn="l">
              <a:buFont typeface="Wingdings" pitchFamily="2" charset="2"/>
              <a:buChar char="n"/>
            </a:pPr>
            <a:r>
              <a:rPr lang="en-US" sz="2800"/>
              <a:t>Animate refers to as vectors e.g. housefly,     	flea. Mosquito.</a:t>
            </a:r>
          </a:p>
          <a:p>
            <a:pPr algn="l">
              <a:buFont typeface="Wingdings" pitchFamily="2" charset="2"/>
              <a:buChar char="n"/>
            </a:pPr>
            <a:r>
              <a:rPr lang="en-US" sz="2800"/>
              <a:t>Inanimate-water, milk, food, air soil and fomites (e.g. clothes, door knobs, money	etc.), blood transfusion.</a:t>
            </a:r>
          </a:p>
          <a:p>
            <a:pPr algn="l"/>
            <a:endParaRPr lang="en-US" sz="2800"/>
          </a:p>
          <a:p>
            <a:pPr algn="l"/>
            <a:endParaRPr lang="en-US" sz="2800"/>
          </a:p>
        </p:txBody>
      </p:sp>
    </p:spTree>
  </p:cSld>
  <p:clrMapOvr>
    <a:masterClrMapping/>
  </p:clrMapOvr>
  <p:transition>
    <p:wheel spokes="3"/>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ctrTitle"/>
          </p:nvPr>
        </p:nvSpPr>
        <p:spPr>
          <a:xfrm>
            <a:off x="609600" y="0"/>
            <a:ext cx="7772400" cy="1143000"/>
          </a:xfrm>
        </p:spPr>
        <p:txBody>
          <a:bodyPr/>
          <a:lstStyle/>
          <a:p>
            <a:pPr algn="l"/>
            <a:r>
              <a:rPr lang="en-US" sz="4000" u="sng">
                <a:latin typeface="Comic Sans MS" pitchFamily="66" charset="0"/>
              </a:rPr>
              <a:t>Entry into new susceptible host</a:t>
            </a:r>
          </a:p>
        </p:txBody>
      </p:sp>
      <p:sp>
        <p:nvSpPr>
          <p:cNvPr id="56323" name="Rectangle 3"/>
          <p:cNvSpPr>
            <a:spLocks noGrp="1" noChangeArrowheads="1"/>
          </p:cNvSpPr>
          <p:nvPr>
            <p:ph type="subTitle" idx="1"/>
          </p:nvPr>
        </p:nvSpPr>
        <p:spPr>
          <a:xfrm>
            <a:off x="609600" y="1371600"/>
            <a:ext cx="8458200" cy="5334000"/>
          </a:xfrm>
        </p:spPr>
        <p:txBody>
          <a:bodyPr/>
          <a:lstStyle/>
          <a:p>
            <a:pPr marL="609600" indent="-609600" algn="l">
              <a:buFontTx/>
              <a:buNone/>
            </a:pPr>
            <a:r>
              <a:rPr lang="en-US"/>
              <a:t>Portals of entry are</a:t>
            </a:r>
            <a:r>
              <a:rPr lang="en-US" sz="2400"/>
              <a:t>:</a:t>
            </a:r>
          </a:p>
          <a:p>
            <a:pPr marL="609600" indent="-609600" algn="l">
              <a:buFontTx/>
              <a:buChar char="•"/>
            </a:pPr>
            <a:r>
              <a:rPr lang="en-US" sz="2800"/>
              <a:t>Respiratory tract- contaminated food or drink.</a:t>
            </a:r>
          </a:p>
          <a:p>
            <a:pPr marL="609600" indent="-609600" algn="l">
              <a:buFontTx/>
              <a:buChar char="•"/>
            </a:pPr>
            <a:r>
              <a:rPr lang="en-US" sz="2800"/>
              <a:t>Gastro-intestinal tract- contaminated food or drink.</a:t>
            </a:r>
          </a:p>
          <a:p>
            <a:pPr marL="609600" indent="-609600" algn="l">
              <a:buFontTx/>
              <a:buChar char="•"/>
            </a:pPr>
            <a:r>
              <a:rPr lang="en-US" sz="2800"/>
              <a:t>Direct infection of membranes e.g. diphtheria, venereal diseases.</a:t>
            </a:r>
          </a:p>
          <a:p>
            <a:pPr marL="609600" indent="-609600" algn="l">
              <a:buFontTx/>
              <a:buChar char="•"/>
            </a:pPr>
            <a:r>
              <a:rPr lang="en-US" sz="2800"/>
              <a:t>Percutaneous infection passage through skin via bite, for rabies and malaria, direct penetration by infectious agent e.g. schistosomiasis, hookworm</a:t>
            </a:r>
            <a:r>
              <a:rPr lang="en-US" sz="2800">
                <a:solidFill>
                  <a:schemeClr val="hlink"/>
                </a:solidFill>
              </a:rPr>
              <a:t>.</a:t>
            </a:r>
          </a:p>
          <a:p>
            <a:pPr marL="609600" indent="-609600" algn="l">
              <a:buFontTx/>
              <a:buChar char="•"/>
            </a:pPr>
            <a:endParaRPr lang="en-US" sz="2800">
              <a:solidFill>
                <a:schemeClr val="hlink"/>
              </a:solidFill>
            </a:endParaRPr>
          </a:p>
          <a:p>
            <a:pPr marL="609600" indent="-609600" algn="l">
              <a:buFontTx/>
              <a:buNone/>
            </a:pPr>
            <a:endParaRPr lang="en-US" sz="2800">
              <a:solidFill>
                <a:schemeClr val="hlink"/>
              </a:solidFill>
            </a:endParaRPr>
          </a:p>
          <a:p>
            <a:pPr marL="990600" lvl="1" indent="-533400">
              <a:buFontTx/>
              <a:buNone/>
            </a:pPr>
            <a:endParaRPr lang="en-US" sz="2400"/>
          </a:p>
          <a:p>
            <a:pPr marL="609600" indent="-609600" algn="l">
              <a:buFontTx/>
              <a:buAutoNum type="arabicPeriod"/>
            </a:pPr>
            <a:endParaRPr lang="en-US" sz="2400"/>
          </a:p>
        </p:txBody>
      </p:sp>
    </p:spTree>
  </p:cSld>
  <p:clrMapOvr>
    <a:masterClrMapping/>
  </p:clrMapOvr>
  <p:transition>
    <p:wheel/>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noChangeArrowheads="1"/>
          </p:cNvSpPr>
          <p:nvPr>
            <p:ph type="subTitle" idx="1"/>
          </p:nvPr>
        </p:nvSpPr>
        <p:spPr>
          <a:xfrm>
            <a:off x="0" y="1447800"/>
            <a:ext cx="8991600" cy="5029200"/>
          </a:xfrm>
        </p:spPr>
        <p:txBody>
          <a:bodyPr/>
          <a:lstStyle/>
          <a:p>
            <a:pPr marL="609600" indent="-609600" algn="l"/>
            <a:r>
              <a:rPr lang="en-US" sz="3600"/>
              <a:t>	A person or animal presumably not possessing sufficient resistance against a particular pathogenic agent to prevent contracting infection or disease if or when exposed to the agent.</a:t>
            </a:r>
          </a:p>
        </p:txBody>
      </p:sp>
      <p:sp>
        <p:nvSpPr>
          <p:cNvPr id="67588" name="Rectangle 4"/>
          <p:cNvSpPr>
            <a:spLocks noGrp="1" noChangeArrowheads="1"/>
          </p:cNvSpPr>
          <p:nvPr>
            <p:ph type="ctrTitle"/>
          </p:nvPr>
        </p:nvSpPr>
        <p:spPr>
          <a:xfrm>
            <a:off x="1371600" y="381000"/>
            <a:ext cx="7772400" cy="1143000"/>
          </a:xfrm>
          <a:noFill/>
          <a:ln/>
        </p:spPr>
        <p:txBody>
          <a:bodyPr/>
          <a:lstStyle/>
          <a:p>
            <a:pPr algn="l"/>
            <a:r>
              <a:rPr lang="en-US" u="sng">
                <a:latin typeface="Comic Sans MS" pitchFamily="66" charset="0"/>
              </a:rPr>
              <a:t>Host susceptibility</a:t>
            </a:r>
            <a:r>
              <a:rPr lang="en-US">
                <a:latin typeface="Comic Sans MS" pitchFamily="66" charset="0"/>
              </a:rPr>
              <a:t>:</a:t>
            </a:r>
          </a:p>
        </p:txBody>
      </p:sp>
    </p:spTree>
  </p:cSld>
  <p:clrMapOvr>
    <a:masterClrMapping/>
  </p:clrMapOvr>
  <p:transition>
    <p:wheel spokes="8"/>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609600" y="381000"/>
            <a:ext cx="7772400" cy="1447800"/>
          </a:xfrm>
        </p:spPr>
        <p:txBody>
          <a:bodyPr/>
          <a:lstStyle/>
          <a:p>
            <a:r>
              <a:rPr lang="en-US" sz="4800" u="sng"/>
              <a:t>b. Chain of control</a:t>
            </a:r>
          </a:p>
        </p:txBody>
      </p:sp>
      <p:sp>
        <p:nvSpPr>
          <p:cNvPr id="57348" name="Text Box 4"/>
          <p:cNvSpPr txBox="1">
            <a:spLocks noChangeArrowheads="1"/>
          </p:cNvSpPr>
          <p:nvPr/>
        </p:nvSpPr>
        <p:spPr bwMode="auto">
          <a:xfrm>
            <a:off x="609600" y="1828800"/>
            <a:ext cx="7689850" cy="3937000"/>
          </a:xfrm>
          <a:prstGeom prst="rect">
            <a:avLst/>
          </a:prstGeom>
          <a:noFill/>
          <a:ln w="9525">
            <a:noFill/>
            <a:miter lim="800000"/>
            <a:headEnd/>
            <a:tailEnd/>
          </a:ln>
          <a:effectLst/>
        </p:spPr>
        <p:txBody>
          <a:bodyPr wrap="none">
            <a:spAutoFit/>
          </a:bodyPr>
          <a:lstStyle/>
          <a:p>
            <a:pPr marL="457200" indent="-457200">
              <a:buFontTx/>
              <a:buAutoNum type="arabicPeriod"/>
            </a:pPr>
            <a:r>
              <a:rPr lang="en-US" sz="3600"/>
              <a:t>Notification</a:t>
            </a:r>
          </a:p>
          <a:p>
            <a:pPr marL="457200" indent="-457200">
              <a:buFontTx/>
              <a:buAutoNum type="arabicPeriod"/>
            </a:pPr>
            <a:r>
              <a:rPr lang="en-US" sz="3600"/>
              <a:t>Early diagnosis</a:t>
            </a:r>
          </a:p>
          <a:p>
            <a:pPr marL="457200" indent="-457200">
              <a:buFontTx/>
              <a:buAutoNum type="arabicPeriod"/>
            </a:pPr>
            <a:r>
              <a:rPr lang="en-US" sz="3600"/>
              <a:t>Isolation</a:t>
            </a:r>
          </a:p>
          <a:p>
            <a:pPr marL="457200" indent="-457200">
              <a:buFontTx/>
              <a:buAutoNum type="arabicPeriod"/>
            </a:pPr>
            <a:r>
              <a:rPr lang="en-US" sz="3600"/>
              <a:t>Destruction of infecting agent</a:t>
            </a:r>
          </a:p>
          <a:p>
            <a:pPr marL="457200" indent="-457200">
              <a:buFontTx/>
              <a:buAutoNum type="arabicPeriod"/>
            </a:pPr>
            <a:r>
              <a:rPr lang="en-US" sz="3600"/>
              <a:t>Investigation of an attack of illness</a:t>
            </a:r>
          </a:p>
          <a:p>
            <a:pPr marL="457200" indent="-457200">
              <a:buFontTx/>
              <a:buAutoNum type="arabicPeriod"/>
            </a:pPr>
            <a:r>
              <a:rPr lang="en-US" sz="3600"/>
              <a:t>Immunization</a:t>
            </a:r>
          </a:p>
          <a:p>
            <a:pPr marL="457200" indent="-457200">
              <a:buFontTx/>
              <a:buAutoNum type="arabicPeriod"/>
            </a:pPr>
            <a:r>
              <a:rPr lang="en-US" sz="3600"/>
              <a:t>Health education</a:t>
            </a:r>
          </a:p>
        </p:txBody>
      </p:sp>
    </p:spTree>
  </p:cSld>
  <p:clrMapOvr>
    <a:masterClrMapping/>
  </p:clrMapOvr>
  <p:transition>
    <p:wipe dir="u"/>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ctrTitle"/>
          </p:nvPr>
        </p:nvSpPr>
        <p:spPr>
          <a:xfrm>
            <a:off x="685800" y="0"/>
            <a:ext cx="7772400" cy="1143000"/>
          </a:xfrm>
        </p:spPr>
        <p:txBody>
          <a:bodyPr/>
          <a:lstStyle/>
          <a:p>
            <a:pPr algn="l"/>
            <a:r>
              <a:rPr lang="en-US" sz="4800" u="sng"/>
              <a:t>Chain of control</a:t>
            </a:r>
            <a:r>
              <a:rPr lang="en-US">
                <a:latin typeface="Comic Sans MS" pitchFamily="66" charset="0"/>
              </a:rPr>
              <a:t> </a:t>
            </a:r>
          </a:p>
        </p:txBody>
      </p:sp>
      <p:sp>
        <p:nvSpPr>
          <p:cNvPr id="59395" name="Rectangle 3"/>
          <p:cNvSpPr>
            <a:spLocks noGrp="1" noChangeArrowheads="1"/>
          </p:cNvSpPr>
          <p:nvPr>
            <p:ph type="subTitle" idx="1"/>
          </p:nvPr>
        </p:nvSpPr>
        <p:spPr>
          <a:xfrm>
            <a:off x="304800" y="1143000"/>
            <a:ext cx="8839200" cy="4800600"/>
          </a:xfrm>
        </p:spPr>
        <p:txBody>
          <a:bodyPr/>
          <a:lstStyle/>
          <a:p>
            <a:pPr marL="609600" indent="-609600" algn="l"/>
            <a:r>
              <a:rPr lang="en-US" u="sng"/>
              <a:t>Notification:</a:t>
            </a:r>
          </a:p>
          <a:p>
            <a:pPr marL="609600" indent="-609600" algn="l"/>
            <a:r>
              <a:rPr lang="en-US" sz="2800"/>
              <a:t>It means the immediate intimation of the occurrence of every case of infectious disease to the healthy officers.</a:t>
            </a:r>
          </a:p>
          <a:p>
            <a:pPr marL="609600" indent="-609600" algn="l"/>
            <a:r>
              <a:rPr lang="en-US" u="sng"/>
              <a:t>Early diagnosis:</a:t>
            </a:r>
          </a:p>
          <a:p>
            <a:pPr marL="609600" indent="-609600" algn="l"/>
            <a:r>
              <a:rPr lang="en-US" sz="2800"/>
              <a:t>The first step in the control of a communicable disease is its rapid identification for..</a:t>
            </a:r>
          </a:p>
          <a:p>
            <a:pPr marL="609600" indent="-609600" algn="l">
              <a:buFontTx/>
              <a:buAutoNum type="alphaLcParenR"/>
            </a:pPr>
            <a:r>
              <a:rPr lang="en-US" sz="2800"/>
              <a:t>The treatment of patients</a:t>
            </a:r>
          </a:p>
          <a:p>
            <a:pPr marL="609600" indent="-609600" algn="l">
              <a:buFontTx/>
              <a:buAutoNum type="alphaLcParenR"/>
            </a:pPr>
            <a:r>
              <a:rPr lang="en-US" sz="2800"/>
              <a:t>For epidemiological investigations</a:t>
            </a:r>
          </a:p>
          <a:p>
            <a:pPr marL="609600" indent="-609600" algn="l">
              <a:buFontTx/>
              <a:buAutoNum type="alphaLcParenR"/>
            </a:pPr>
            <a:r>
              <a:rPr lang="en-US" sz="2800"/>
              <a:t>To study the time, place and person distribution.</a:t>
            </a:r>
          </a:p>
          <a:p>
            <a:pPr marL="609600" indent="-609600" algn="l">
              <a:buFontTx/>
              <a:buNone/>
            </a:pPr>
            <a:endParaRPr lang="en-US" sz="2800"/>
          </a:p>
          <a:p>
            <a:pPr marL="609600" indent="-609600" algn="l"/>
            <a:endParaRPr lang="en-US" sz="2800"/>
          </a:p>
        </p:txBody>
      </p:sp>
      <p:sp>
        <p:nvSpPr>
          <p:cNvPr id="59396" name="Line 4"/>
          <p:cNvSpPr>
            <a:spLocks noChangeShapeType="1"/>
          </p:cNvSpPr>
          <p:nvPr/>
        </p:nvSpPr>
        <p:spPr bwMode="auto">
          <a:xfrm>
            <a:off x="3733800" y="4267200"/>
            <a:ext cx="4343400" cy="0"/>
          </a:xfrm>
          <a:prstGeom prst="line">
            <a:avLst/>
          </a:prstGeom>
          <a:noFill/>
          <a:ln w="9525">
            <a:noFill/>
            <a:round/>
            <a:headEnd/>
            <a:tailEnd/>
          </a:ln>
          <a:effectLst/>
        </p:spPr>
        <p:txBody>
          <a:bodyPr anchor="ctr"/>
          <a:lstStyle/>
          <a:p>
            <a:endParaRPr lang="en-GB"/>
          </a:p>
        </p:txBody>
      </p:sp>
      <p:sp>
        <p:nvSpPr>
          <p:cNvPr id="59398" name="Line 6"/>
          <p:cNvSpPr>
            <a:spLocks noChangeShapeType="1"/>
          </p:cNvSpPr>
          <p:nvPr/>
        </p:nvSpPr>
        <p:spPr bwMode="auto">
          <a:xfrm>
            <a:off x="3733800" y="4267200"/>
            <a:ext cx="4343400" cy="0"/>
          </a:xfrm>
          <a:prstGeom prst="line">
            <a:avLst/>
          </a:prstGeom>
          <a:noFill/>
          <a:ln w="9525">
            <a:noFill/>
            <a:round/>
            <a:headEnd/>
            <a:tailEnd/>
          </a:ln>
          <a:effectLst/>
        </p:spPr>
        <p:txBody>
          <a:bodyPr anchor="ctr"/>
          <a:lstStyle/>
          <a:p>
            <a:endParaRPr lang="en-GB"/>
          </a:p>
        </p:txBody>
      </p:sp>
    </p:spTree>
  </p:cSld>
  <p:clrMapOvr>
    <a:masterClrMapping/>
  </p:clrMapOvr>
  <p:transition>
    <p:wipe dir="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type="subTitle" idx="1"/>
          </p:nvPr>
        </p:nvSpPr>
        <p:spPr>
          <a:xfrm>
            <a:off x="533400" y="304800"/>
            <a:ext cx="8610600" cy="6248400"/>
          </a:xfrm>
        </p:spPr>
        <p:txBody>
          <a:bodyPr/>
          <a:lstStyle/>
          <a:p>
            <a:pPr marL="609600" indent="-609600" algn="l"/>
            <a:r>
              <a:rPr lang="en-US" sz="3600" u="sng"/>
              <a:t>Isolation:</a:t>
            </a:r>
          </a:p>
          <a:p>
            <a:pPr marL="609600" indent="-609600" algn="l"/>
            <a:r>
              <a:rPr lang="en-US"/>
              <a:t>	</a:t>
            </a:r>
            <a:r>
              <a:rPr lang="en-US" sz="2800"/>
              <a:t>Separation for the period of communicability of infected person or animals from others in such places and in such conditions as to prevent or limit the direct or indirect transmission of infectious agent from those infected to those who are susceptible or who may spread the agent to others.</a:t>
            </a:r>
          </a:p>
          <a:p>
            <a:pPr marL="609600" indent="-609600" algn="l"/>
            <a:r>
              <a:rPr lang="en-US" sz="2800" u="sng"/>
              <a:t>Destruction of the infecting agent</a:t>
            </a:r>
            <a:r>
              <a:rPr lang="en-US" sz="2800"/>
              <a:t> </a:t>
            </a:r>
          </a:p>
          <a:p>
            <a:pPr marL="609600" indent="-609600" algn="l"/>
            <a:r>
              <a:rPr lang="en-US" sz="2800"/>
              <a:t>(disinfection)</a:t>
            </a:r>
          </a:p>
          <a:p>
            <a:pPr marL="609600" indent="-609600" algn="l"/>
            <a:r>
              <a:rPr lang="en-US" sz="2800"/>
              <a:t>	Destruction of pathogenic microorganism is called disinfection.</a:t>
            </a:r>
          </a:p>
        </p:txBody>
      </p:sp>
    </p:spTree>
  </p:cSld>
  <p:clrMapOvr>
    <a:masterClrMapping/>
  </p:clrMapOvr>
  <p:transition>
    <p:wipe/>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noChangeArrowheads="1"/>
          </p:cNvSpPr>
          <p:nvPr>
            <p:ph type="subTitle" idx="1"/>
          </p:nvPr>
        </p:nvSpPr>
        <p:spPr>
          <a:xfrm>
            <a:off x="304800" y="533400"/>
            <a:ext cx="8839200" cy="6324600"/>
          </a:xfrm>
        </p:spPr>
        <p:txBody>
          <a:bodyPr/>
          <a:lstStyle/>
          <a:p>
            <a:pPr marL="609600" indent="-609600" algn="l"/>
            <a:r>
              <a:rPr lang="en-US" sz="3600" u="sng"/>
              <a:t>Investigation of an attack of an illness</a:t>
            </a:r>
          </a:p>
          <a:p>
            <a:pPr marL="609600" indent="-609600" algn="l"/>
            <a:r>
              <a:rPr lang="en-US" sz="2800"/>
              <a:t>	Broadly the investigation covers the identification of the source of infection and of the factors influencing its spread in the community.</a:t>
            </a:r>
          </a:p>
          <a:p>
            <a:pPr marL="609600" indent="-609600" algn="l"/>
            <a:r>
              <a:rPr lang="en-US" u="sng"/>
              <a:t>Immunization:</a:t>
            </a:r>
          </a:p>
          <a:p>
            <a:pPr marL="609600" indent="-609600" algn="l"/>
            <a:r>
              <a:rPr lang="en-US" sz="2800"/>
              <a:t>	Increasing the resistance of the susceptible host.</a:t>
            </a:r>
          </a:p>
          <a:p>
            <a:pPr marL="609600" indent="-609600" algn="l"/>
            <a:r>
              <a:rPr lang="en-US" u="sng"/>
              <a:t>Health education:</a:t>
            </a:r>
          </a:p>
          <a:p>
            <a:pPr marL="609600" indent="-609600" algn="l"/>
            <a:r>
              <a:rPr lang="en-US" sz="2800"/>
              <a:t>	Health education is the process by which individuals and groups of people learn to behave in a manner conducive to the promotion, maintenance or restoration of health</a:t>
            </a:r>
          </a:p>
          <a:p>
            <a:pPr marL="609600" indent="-609600" algn="l"/>
            <a:endParaRPr lang="en-US" sz="3600"/>
          </a:p>
        </p:txBody>
      </p:sp>
      <p:sp>
        <p:nvSpPr>
          <p:cNvPr id="61446" name="Text Box 6"/>
          <p:cNvSpPr txBox="1">
            <a:spLocks noChangeArrowheads="1"/>
          </p:cNvSpPr>
          <p:nvPr/>
        </p:nvSpPr>
        <p:spPr bwMode="auto">
          <a:xfrm>
            <a:off x="457200" y="762000"/>
            <a:ext cx="184150" cy="366713"/>
          </a:xfrm>
          <a:prstGeom prst="rect">
            <a:avLst/>
          </a:prstGeom>
          <a:noFill/>
          <a:ln w="9525">
            <a:noFill/>
            <a:miter lim="800000"/>
            <a:headEnd/>
            <a:tailEnd/>
          </a:ln>
          <a:effectLst/>
        </p:spPr>
        <p:txBody>
          <a:bodyPr wrap="none">
            <a:spAutoFit/>
          </a:bodyPr>
          <a:lstStyle/>
          <a:p>
            <a:endParaRPr lang="en-US" sz="1800"/>
          </a:p>
        </p:txBody>
      </p:sp>
    </p:spTree>
  </p:cSld>
  <p:clrMapOvr>
    <a:masterClrMapping/>
  </p:clrMapOvr>
  <p:transition>
    <p:wipe dir="d"/>
  </p:transition>
  <p:timing>
    <p:tnLst>
      <p:par>
        <p:cTn id="1" dur="indefinite" restart="never" nodeType="tmRoot"/>
      </p:par>
    </p:tnLst>
  </p:timing>
</p:sld>
</file>

<file path=ppt/theme/theme1.xml><?xml version="1.0" encoding="utf-8"?>
<a:theme xmlns:a="http://schemas.openxmlformats.org/drawingml/2006/main" name="Textured">
  <a:themeElements>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fontScheme name="Textured">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Textured 1">
        <a:dk1>
          <a:srgbClr val="660000"/>
        </a:dk1>
        <a:lt1>
          <a:srgbClr val="FFFFFF"/>
        </a:lt1>
        <a:dk2>
          <a:srgbClr val="800000"/>
        </a:dk2>
        <a:lt2>
          <a:srgbClr val="FFFFCC"/>
        </a:lt2>
        <a:accent1>
          <a:srgbClr val="BE7960"/>
        </a:accent1>
        <a:accent2>
          <a:srgbClr val="CC6600"/>
        </a:accent2>
        <a:accent3>
          <a:srgbClr val="C0AAAA"/>
        </a:accent3>
        <a:accent4>
          <a:srgbClr val="DADADA"/>
        </a:accent4>
        <a:accent5>
          <a:srgbClr val="DBBEB6"/>
        </a:accent5>
        <a:accent6>
          <a:srgbClr val="B95C00"/>
        </a:accent6>
        <a:hlink>
          <a:srgbClr val="FFCC66"/>
        </a:hlink>
        <a:folHlink>
          <a:srgbClr val="CC3300"/>
        </a:folHlink>
      </a:clrScheme>
      <a:clrMap bg1="dk2" tx1="lt1" bg2="dk1" tx2="lt2" accent1="accent1" accent2="accent2" accent3="accent3" accent4="accent4" accent5="accent5" accent6="accent6" hlink="hlink" folHlink="folHlink"/>
    </a:extraClrScheme>
    <a:extraClrScheme>
      <a:clrScheme name="Textured 2">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Textured 3">
        <a:dk1>
          <a:srgbClr val="4E4E74"/>
        </a:dk1>
        <a:lt1>
          <a:srgbClr val="FFFFFF"/>
        </a:lt1>
        <a:dk2>
          <a:srgbClr val="666699"/>
        </a:dk2>
        <a:lt2>
          <a:srgbClr val="FFFFCC"/>
        </a:lt2>
        <a:accent1>
          <a:srgbClr val="5E5884"/>
        </a:accent1>
        <a:accent2>
          <a:srgbClr val="8AB29D"/>
        </a:accent2>
        <a:accent3>
          <a:srgbClr val="B8B8CA"/>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Textured 4">
        <a:dk1>
          <a:srgbClr val="004E4C"/>
        </a:dk1>
        <a:lt1>
          <a:srgbClr val="FFFFFF"/>
        </a:lt1>
        <a:dk2>
          <a:srgbClr val="006666"/>
        </a:dk2>
        <a:lt2>
          <a:srgbClr val="FFFFCC"/>
        </a:lt2>
        <a:accent1>
          <a:srgbClr val="FFCC00"/>
        </a:accent1>
        <a:accent2>
          <a:srgbClr val="00B0AC"/>
        </a:accent2>
        <a:accent3>
          <a:srgbClr val="AAB8B8"/>
        </a:accent3>
        <a:accent4>
          <a:srgbClr val="DADADA"/>
        </a:accent4>
        <a:accent5>
          <a:srgbClr val="FFE2AA"/>
        </a:accent5>
        <a:accent6>
          <a:srgbClr val="009F9B"/>
        </a:accent6>
        <a:hlink>
          <a:srgbClr val="BA7C3E"/>
        </a:hlink>
        <a:folHlink>
          <a:srgbClr val="724C00"/>
        </a:folHlink>
      </a:clrScheme>
      <a:clrMap bg1="dk2" tx1="lt1" bg2="dk1" tx2="lt2" accent1="accent1" accent2="accent2" accent3="accent3" accent4="accent4" accent5="accent5" accent6="accent6" hlink="hlink" folHlink="folHlink"/>
    </a:extraClrScheme>
    <a:extraClrScheme>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Textured 6">
        <a:dk1>
          <a:srgbClr val="080808"/>
        </a:dk1>
        <a:lt1>
          <a:srgbClr val="FFFFFF"/>
        </a:lt1>
        <a:dk2>
          <a:srgbClr val="4D4D4D"/>
        </a:dk2>
        <a:lt2>
          <a:srgbClr val="FFFFFF"/>
        </a:lt2>
        <a:accent1>
          <a:srgbClr val="666699"/>
        </a:accent1>
        <a:accent2>
          <a:srgbClr val="3366CC"/>
        </a:accent2>
        <a:accent3>
          <a:srgbClr val="B2B2B2"/>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
      <a:clrScheme name="Textured 7">
        <a:dk1>
          <a:srgbClr val="000000"/>
        </a:dk1>
        <a:lt1>
          <a:srgbClr val="DBDAC2"/>
        </a:lt1>
        <a:dk2>
          <a:srgbClr val="827F4C"/>
        </a:dk2>
        <a:lt2>
          <a:srgbClr val="C0BC94"/>
        </a:lt2>
        <a:accent1>
          <a:srgbClr val="AAA578"/>
        </a:accent1>
        <a:accent2>
          <a:srgbClr val="A2A4AC"/>
        </a:accent2>
        <a:accent3>
          <a:srgbClr val="EAEADD"/>
        </a:accent3>
        <a:accent4>
          <a:srgbClr val="000000"/>
        </a:accent4>
        <a:accent5>
          <a:srgbClr val="D2CFBE"/>
        </a:accent5>
        <a:accent6>
          <a:srgbClr val="92949B"/>
        </a:accent6>
        <a:hlink>
          <a:srgbClr val="5B8800"/>
        </a:hlink>
        <a:folHlink>
          <a:srgbClr val="686532"/>
        </a:folHlink>
      </a:clrScheme>
      <a:clrMap bg1="lt1" tx1="dk1" bg2="lt2" tx2="dk2" accent1="accent1" accent2="accent2" accent3="accent3" accent4="accent4" accent5="accent5" accent6="accent6" hlink="hlink" folHlink="folHlink"/>
    </a:extraClrScheme>
    <a:extraClrScheme>
      <a:clrScheme name="Textured 8">
        <a:dk1>
          <a:srgbClr val="000000"/>
        </a:dk1>
        <a:lt1>
          <a:srgbClr val="DCE8F4"/>
        </a:lt1>
        <a:dk2>
          <a:srgbClr val="7B9CB5"/>
        </a:dk2>
        <a:lt2>
          <a:srgbClr val="969696"/>
        </a:lt2>
        <a:accent1>
          <a:srgbClr val="FFFFFF"/>
        </a:accent1>
        <a:accent2>
          <a:srgbClr val="00BAB6"/>
        </a:accent2>
        <a:accent3>
          <a:srgbClr val="EBF2F8"/>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Textured</Template>
  <TotalTime>5270</TotalTime>
  <Words>2557</Words>
  <Application>Microsoft Office PowerPoint</Application>
  <PresentationFormat>On-screen Show (4:3)</PresentationFormat>
  <Paragraphs>668</Paragraphs>
  <Slides>100</Slides>
  <Notes>21</Notes>
  <HiddenSlides>36</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100</vt:i4>
      </vt:variant>
    </vt:vector>
  </HeadingPairs>
  <TitlesOfParts>
    <vt:vector size="102" baseType="lpstr">
      <vt:lpstr>Textured</vt:lpstr>
      <vt:lpstr>Bitmap Image</vt:lpstr>
      <vt:lpstr>INFECTIOUS DISEASE  EPIDEMIOLOGY   Maj Fawad</vt:lpstr>
      <vt:lpstr>OBJECTIVES OF THE LECTURE</vt:lpstr>
      <vt:lpstr>Topics to be covered in this lecture</vt:lpstr>
      <vt:lpstr>Terms </vt:lpstr>
      <vt:lpstr>Slide 5</vt:lpstr>
      <vt:lpstr>Infection</vt:lpstr>
      <vt:lpstr>1. Disease (infection)</vt:lpstr>
      <vt:lpstr>Slide 8</vt:lpstr>
      <vt:lpstr>Slide 9</vt:lpstr>
      <vt:lpstr>1.4 Colonization</vt:lpstr>
      <vt:lpstr>2. Communicable disease /  Contagious Disease:</vt:lpstr>
      <vt:lpstr>Slide 12</vt:lpstr>
      <vt:lpstr>Mode of transmission</vt:lpstr>
      <vt:lpstr>Slide 14</vt:lpstr>
      <vt:lpstr>Indirect (contd.)</vt:lpstr>
      <vt:lpstr>Slide 16</vt:lpstr>
      <vt:lpstr>Slide 17</vt:lpstr>
      <vt:lpstr>Reservoirs of infection</vt:lpstr>
      <vt:lpstr>Reservoir</vt:lpstr>
      <vt:lpstr>Human reservoirs</vt:lpstr>
      <vt:lpstr>A person or animal that harbours a specific infectious agent in the absence of discernable clinical disease and serves as a potential source of infection. </vt:lpstr>
      <vt:lpstr>Classification of carriers</vt:lpstr>
      <vt:lpstr>Slide 23</vt:lpstr>
      <vt:lpstr>a. Incubatory Carrier It is that type of the carrier which transmits micro-organism during incubation period of the disease.</vt:lpstr>
      <vt:lpstr>c. Convalescent carrier </vt:lpstr>
      <vt:lpstr>2. Based on the portal of exit of infection</vt:lpstr>
      <vt:lpstr>Slide 27</vt:lpstr>
      <vt:lpstr>Host</vt:lpstr>
      <vt:lpstr>Slide 29</vt:lpstr>
      <vt:lpstr>Slide 30</vt:lpstr>
      <vt:lpstr>Slide 31</vt:lpstr>
      <vt:lpstr>Slide 32</vt:lpstr>
      <vt:lpstr>Slide 33</vt:lpstr>
      <vt:lpstr>Spectrum of an infectious Disease </vt:lpstr>
      <vt:lpstr>Period of pre-pathogenesis</vt:lpstr>
      <vt:lpstr>Slide 36</vt:lpstr>
      <vt:lpstr>Preventions </vt:lpstr>
      <vt:lpstr>Primary  Prevention </vt:lpstr>
      <vt:lpstr>Secondary Prevention</vt:lpstr>
      <vt:lpstr>Tertiary Prevention</vt:lpstr>
      <vt:lpstr>Types of Disability</vt:lpstr>
      <vt:lpstr>A classification of Agent, Host, and Environmental Factors that determine the occurrence of diseases in human populations. </vt:lpstr>
      <vt:lpstr>Slide 43</vt:lpstr>
      <vt:lpstr>Host Factors (Influence Exposure, Susceptibility, response to agents</vt:lpstr>
      <vt:lpstr>Slide 45</vt:lpstr>
      <vt:lpstr>Slide 46</vt:lpstr>
      <vt:lpstr>Slide 47</vt:lpstr>
      <vt:lpstr>Slide 48</vt:lpstr>
      <vt:lpstr>Slide 49</vt:lpstr>
      <vt:lpstr>Slide 50</vt:lpstr>
      <vt:lpstr>Slide 51</vt:lpstr>
      <vt:lpstr>Slide 52</vt:lpstr>
      <vt:lpstr>Slide 53</vt:lpstr>
      <vt:lpstr>Phases in infections</vt:lpstr>
      <vt:lpstr>Communicable period/Infective period:</vt:lpstr>
      <vt:lpstr> Incubation Period </vt:lpstr>
      <vt:lpstr>Slide 57</vt:lpstr>
      <vt:lpstr>Prodromal period:</vt:lpstr>
      <vt:lpstr>Convalescent Period  This is the period of recovery when the clinical symptoms have subsided. Generation time The interval of time between receipt of infection  by a host and maximum communicability / infectivity  of that host. </vt:lpstr>
      <vt:lpstr>Disease spread</vt:lpstr>
      <vt:lpstr>Slide 61</vt:lpstr>
      <vt:lpstr>Slide 62</vt:lpstr>
      <vt:lpstr>  Infections</vt:lpstr>
      <vt:lpstr>Slide 64</vt:lpstr>
      <vt:lpstr>Nosocomial infection:</vt:lpstr>
      <vt:lpstr>Slide 66</vt:lpstr>
      <vt:lpstr>Slide 67</vt:lpstr>
      <vt:lpstr>Slide 68</vt:lpstr>
      <vt:lpstr>Slide 69</vt:lpstr>
      <vt:lpstr>Slide 70</vt:lpstr>
      <vt:lpstr>Slide 71</vt:lpstr>
      <vt:lpstr>Slide 72</vt:lpstr>
      <vt:lpstr>1. Common Source Epidemic</vt:lpstr>
      <vt:lpstr>Slide 74</vt:lpstr>
      <vt:lpstr>Slide 75</vt:lpstr>
      <vt:lpstr>Point source Epidemic</vt:lpstr>
      <vt:lpstr>Slide 77</vt:lpstr>
      <vt:lpstr>Point Source Epidemic</vt:lpstr>
      <vt:lpstr>Propagative (progressive) Epidemic</vt:lpstr>
      <vt:lpstr>Propagative (progressive) Epidemic curve</vt:lpstr>
      <vt:lpstr>Propagative (progressive) Epidemic curve</vt:lpstr>
      <vt:lpstr>Exercise</vt:lpstr>
      <vt:lpstr>Exercise</vt:lpstr>
      <vt:lpstr>Exercise</vt:lpstr>
      <vt:lpstr>How to investigate an epidemic </vt:lpstr>
      <vt:lpstr>Disease control </vt:lpstr>
      <vt:lpstr>Slide 87</vt:lpstr>
      <vt:lpstr>Slide 88</vt:lpstr>
      <vt:lpstr>Slide 89</vt:lpstr>
      <vt:lpstr>Slide 90</vt:lpstr>
      <vt:lpstr>a. Chain of infection</vt:lpstr>
      <vt:lpstr>Slide 92</vt:lpstr>
      <vt:lpstr>Exit of infectious agent </vt:lpstr>
      <vt:lpstr>Slide 94</vt:lpstr>
      <vt:lpstr>Entry into new susceptible host</vt:lpstr>
      <vt:lpstr>Host susceptibility:</vt:lpstr>
      <vt:lpstr>b. Chain of control</vt:lpstr>
      <vt:lpstr>Chain of control </vt:lpstr>
      <vt:lpstr>Slide 99</vt:lpstr>
      <vt:lpstr>Slide 100</vt:lpstr>
    </vt:vector>
  </TitlesOfParts>
  <Company>Population Council, Pakistan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EPIDEMIOLOGY</dc:title>
  <dc:creator> </dc:creator>
  <cp:lastModifiedBy>user</cp:lastModifiedBy>
  <cp:revision>518</cp:revision>
  <dcterms:created xsi:type="dcterms:W3CDTF">2002-11-14T07:15:05Z</dcterms:created>
  <dcterms:modified xsi:type="dcterms:W3CDTF">2012-07-26T03:22:05Z</dcterms:modified>
</cp:coreProperties>
</file>