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256" r:id="rId2"/>
    <p:sldId id="257" r:id="rId3"/>
    <p:sldId id="258" r:id="rId4"/>
    <p:sldId id="259" r:id="rId5"/>
    <p:sldId id="260" r:id="rId6"/>
    <p:sldId id="261" r:id="rId7"/>
    <p:sldId id="263" r:id="rId8"/>
    <p:sldId id="264" r:id="rId9"/>
    <p:sldId id="265" r:id="rId10"/>
    <p:sldId id="266" r:id="rId11"/>
    <p:sldId id="267" r:id="rId12"/>
    <p:sldId id="268" r:id="rId13"/>
    <p:sldId id="269" r:id="rId14"/>
    <p:sldId id="270" r:id="rId15"/>
    <p:sldId id="272" r:id="rId16"/>
    <p:sldId id="273" r:id="rId17"/>
    <p:sldId id="274" r:id="rId18"/>
    <p:sldId id="275" r:id="rId19"/>
    <p:sldId id="318" r:id="rId20"/>
    <p:sldId id="277" r:id="rId21"/>
    <p:sldId id="278" r:id="rId22"/>
    <p:sldId id="279" r:id="rId23"/>
    <p:sldId id="287" r:id="rId24"/>
    <p:sldId id="281" r:id="rId25"/>
    <p:sldId id="288" r:id="rId26"/>
    <p:sldId id="282" r:id="rId27"/>
    <p:sldId id="289" r:id="rId28"/>
    <p:sldId id="283" r:id="rId29"/>
    <p:sldId id="290" r:id="rId30"/>
    <p:sldId id="284" r:id="rId31"/>
    <p:sldId id="276" r:id="rId32"/>
    <p:sldId id="291" r:id="rId33"/>
    <p:sldId id="319" r:id="rId34"/>
    <p:sldId id="292" r:id="rId35"/>
    <p:sldId id="320" r:id="rId36"/>
    <p:sldId id="317" r:id="rId37"/>
    <p:sldId id="295" r:id="rId38"/>
    <p:sldId id="296" r:id="rId39"/>
    <p:sldId id="297" r:id="rId40"/>
    <p:sldId id="298" r:id="rId41"/>
    <p:sldId id="301" r:id="rId42"/>
    <p:sldId id="302" r:id="rId43"/>
    <p:sldId id="303" r:id="rId44"/>
    <p:sldId id="310" r:id="rId45"/>
    <p:sldId id="311" r:id="rId46"/>
    <p:sldId id="312" r:id="rId47"/>
    <p:sldId id="313" r:id="rId48"/>
    <p:sldId id="314" r:id="rId49"/>
    <p:sldId id="315" r:id="rId50"/>
    <p:sldId id="316" r:id="rId51"/>
    <p:sldId id="293" r:id="rId52"/>
    <p:sldId id="321" r:id="rId53"/>
    <p:sldId id="294" r:id="rId5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208F75-8522-4904-9198-A37FF8E5AE4A}" type="datetimeFigureOut">
              <a:rPr lang="en-US" smtClean="0"/>
              <a:pPr/>
              <a:t>1/6/2013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F6BDAF3-8A38-4561-A1D1-745AB98CFB2D}"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8E85838-5F21-42AB-9CAD-D6D6C890FE67}" type="datetime1">
              <a:rPr lang="en-US" smtClean="0"/>
              <a:pPr/>
              <a:t>1/6/2013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0E9AFE3-3FB8-472E-8032-7F82E5BC3969}" type="datetime1">
              <a:rPr lang="en-US" smtClean="0"/>
              <a:pPr/>
              <a:t>1/6/2013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7630F0-CDC7-4D81-B529-7597D33C0DB1}" type="datetime1">
              <a:rPr lang="en-US" smtClean="0"/>
              <a:pPr/>
              <a:t>1/6/2013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8F88F39-3678-4046-BFDD-3A7B420AA7B5}" type="datetime1">
              <a:rPr lang="en-US" smtClean="0"/>
              <a:pPr/>
              <a:t>1/6/2013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6E1D938-0517-4720-8796-564F9C23721D}" type="datetime1">
              <a:rPr lang="en-US" smtClean="0"/>
              <a:pPr/>
              <a:t>1/6/2013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A71B70B-E584-4967-9E1E-1FFE9FF736AA}" type="datetime1">
              <a:rPr lang="en-US" smtClean="0"/>
              <a:pPr/>
              <a:t>1/6/2013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773DD4-EB1E-44AA-9BB3-3CAAA19C8B25}" type="datetime1">
              <a:rPr lang="en-US" smtClean="0"/>
              <a:pPr/>
              <a:t>1/6/2013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4F1ADB-5B56-4935-B787-5ABED9DB7539}" type="datetime1">
              <a:rPr lang="en-US" smtClean="0"/>
              <a:pPr/>
              <a:t>1/6/2013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862379B-2598-4EBD-82ED-6CB3E97D7567}" type="datetime1">
              <a:rPr lang="en-US" smtClean="0"/>
              <a:pPr/>
              <a:t>1/6/2013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CD19F4-2553-4A13-83D9-EB95CB02E364}" type="datetime1">
              <a:rPr lang="en-US" smtClean="0"/>
              <a:pPr/>
              <a:t>1/6/2013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ED53CC9-C88A-4E1E-81F5-DB7973F1DDF1}" type="datetime1">
              <a:rPr lang="en-US" smtClean="0"/>
              <a:pPr/>
              <a:t>1/6/2013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7813"/>
            <a:ext cx="8229600" cy="5853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Date Placeholder 2"/>
          <p:cNvSpPr>
            <a:spLocks noGrp="1"/>
          </p:cNvSpPr>
          <p:nvPr>
            <p:ph type="dt" sz="half" idx="10"/>
          </p:nvPr>
        </p:nvSpPr>
        <p:spPr>
          <a:xfrm>
            <a:off x="457200" y="6243638"/>
            <a:ext cx="2133600" cy="457200"/>
          </a:xfrm>
        </p:spPr>
        <p:txBody>
          <a:bodyPr/>
          <a:lstStyle>
            <a:lvl1pPr>
              <a:defRPr/>
            </a:lvl1pPr>
          </a:lstStyle>
          <a:p>
            <a:fld id="{C06794AD-3FE1-4534-A6AC-FF2E106DB6C8}" type="datetime1">
              <a:rPr lang="en-US" altLang="en-US" smtClean="0"/>
              <a:pPr/>
              <a:t>1/6/2013</a:t>
            </a:fld>
            <a:endParaRPr lang="en-US" altLang="en-US"/>
          </a:p>
        </p:txBody>
      </p:sp>
      <p:sp>
        <p:nvSpPr>
          <p:cNvPr id="4" name="Footer Placeholder 3"/>
          <p:cNvSpPr>
            <a:spLocks noGrp="1"/>
          </p:cNvSpPr>
          <p:nvPr>
            <p:ph type="ftr" sz="quarter" idx="11"/>
          </p:nvPr>
        </p:nvSpPr>
        <p:spPr>
          <a:xfrm>
            <a:off x="3124200" y="6248400"/>
            <a:ext cx="2895600" cy="457200"/>
          </a:xfrm>
        </p:spPr>
        <p:txBody>
          <a:bodyPr/>
          <a:lstStyle>
            <a:lvl1pPr>
              <a:defRPr/>
            </a:lvl1pPr>
          </a:lstStyle>
          <a:p>
            <a:endParaRPr lang="en-US" altLang="en-US"/>
          </a:p>
        </p:txBody>
      </p:sp>
      <p:sp>
        <p:nvSpPr>
          <p:cNvPr id="5" name="Slide Number Placeholder 4"/>
          <p:cNvSpPr>
            <a:spLocks noGrp="1"/>
          </p:cNvSpPr>
          <p:nvPr>
            <p:ph type="sldNum" sz="quarter" idx="12"/>
          </p:nvPr>
        </p:nvSpPr>
        <p:spPr>
          <a:xfrm>
            <a:off x="6553200" y="6243638"/>
            <a:ext cx="2133600" cy="457200"/>
          </a:xfrm>
        </p:spPr>
        <p:txBody>
          <a:bodyPr/>
          <a:lstStyle>
            <a:lvl1pPr>
              <a:defRPr/>
            </a:lvl1pPr>
          </a:lstStyle>
          <a:p>
            <a:fld id="{032F0DA6-566D-4781-A911-20CD0DCC67E4}" type="slidenum">
              <a:rPr lang="en-US" altLang="en-US"/>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830A49-1CA0-4072-A947-71092849F55E}" type="datetime1">
              <a:rPr lang="en-US" smtClean="0"/>
              <a:pPr/>
              <a:t>1/6/2013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13D5F0-BF39-4213-935A-BB2CAB7117C4}"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ctr" defTabSz="914400" rtl="0" eaLnBrk="1" latinLnBrk="0" hangingPunct="1">
        <a:spcBef>
          <a:spcPct val="0"/>
        </a:spcBef>
        <a:buNone/>
        <a:defRPr sz="4400" b="1" kern="1200" cap="none" spc="0">
          <a:ln w="11430">
            <a:no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b="0" kern="1200" cap="none" spc="0">
          <a:ln w="18415" cmpd="sng">
            <a:solidFill>
              <a:srgbClr val="FFFFFF"/>
            </a:solidFill>
            <a:prstDash val="solid"/>
          </a:ln>
          <a:solidFill>
            <a:srgbClr val="FFC000"/>
          </a:solidFill>
          <a:effectLst>
            <a:outerShdw blurRad="63500" dir="3600000" algn="tl" rotWithShape="0">
              <a:srgbClr val="000000">
                <a:alpha val="70000"/>
              </a:srgbClr>
            </a:outerShdw>
          </a:effectLst>
          <a:latin typeface="+mn-lt"/>
          <a:ea typeface="+mn-ea"/>
          <a:cs typeface="+mn-cs"/>
        </a:defRPr>
      </a:lvl1pPr>
      <a:lvl2pPr marL="742950" indent="-285750" algn="l" defTabSz="914400" rtl="0" eaLnBrk="1" latinLnBrk="0" hangingPunct="1">
        <a:spcBef>
          <a:spcPct val="20000"/>
        </a:spcBef>
        <a:buFont typeface="Arial" pitchFamily="34" charset="0"/>
        <a:buChar char="–"/>
        <a:defRPr sz="2800" b="0" kern="1200" cap="none" spc="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ea typeface="+mn-ea"/>
          <a:cs typeface="+mn-cs"/>
        </a:defRPr>
      </a:lvl2pPr>
      <a:lvl3pPr marL="1143000" indent="-228600" algn="l" defTabSz="914400" rtl="0" eaLnBrk="1" latinLnBrk="0" hangingPunct="1">
        <a:spcBef>
          <a:spcPct val="20000"/>
        </a:spcBef>
        <a:buFont typeface="Arial" pitchFamily="34" charset="0"/>
        <a:buChar char="•"/>
        <a:defRPr sz="2400" b="0" kern="1200" cap="none" spc="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ea typeface="+mn-ea"/>
          <a:cs typeface="+mn-cs"/>
        </a:defRPr>
      </a:lvl3pPr>
      <a:lvl4pPr marL="1600200" indent="-228600" algn="l" defTabSz="914400" rtl="0" eaLnBrk="1" latinLnBrk="0" hangingPunct="1">
        <a:spcBef>
          <a:spcPct val="20000"/>
        </a:spcBef>
        <a:buFont typeface="Arial" pitchFamily="34" charset="0"/>
        <a:buChar char="–"/>
        <a:defRPr sz="2000" b="0" kern="1200" cap="none" spc="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ea typeface="+mn-ea"/>
          <a:cs typeface="+mn-cs"/>
        </a:defRPr>
      </a:lvl4pPr>
      <a:lvl5pPr marL="2057400" indent="-228600" algn="l" defTabSz="914400" rtl="0" eaLnBrk="1" latinLnBrk="0" hangingPunct="1">
        <a:spcBef>
          <a:spcPct val="20000"/>
        </a:spcBef>
        <a:buFont typeface="Arial" pitchFamily="34" charset="0"/>
        <a:buChar char="»"/>
        <a:defRPr sz="2000" b="0" kern="1200" cap="none" spc="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Demography - </a:t>
            </a:r>
            <a:r>
              <a:rPr lang="en-US" dirty="0"/>
              <a:t>I</a:t>
            </a:r>
          </a:p>
        </p:txBody>
      </p:sp>
      <p:sp>
        <p:nvSpPr>
          <p:cNvPr id="3" name="Subtitle 2"/>
          <p:cNvSpPr>
            <a:spLocks noGrp="1"/>
          </p:cNvSpPr>
          <p:nvPr>
            <p:ph type="subTitle" idx="1"/>
          </p:nvPr>
        </p:nvSpPr>
        <p:spPr/>
        <p:txBody>
          <a:bodyPr/>
          <a:lstStyle/>
          <a:p>
            <a:r>
              <a:rPr lang="en-US" dirty="0" err="1" smtClean="0"/>
              <a:t>Maj</a:t>
            </a:r>
            <a:r>
              <a:rPr lang="en-US" dirty="0" smtClean="0"/>
              <a:t> </a:t>
            </a:r>
            <a:r>
              <a:rPr lang="en-US" dirty="0" err="1" smtClean="0"/>
              <a:t>Syed</a:t>
            </a:r>
            <a:r>
              <a:rPr lang="en-US" dirty="0" smtClean="0"/>
              <a:t> </a:t>
            </a:r>
            <a:r>
              <a:rPr lang="en-US" dirty="0" err="1" smtClean="0"/>
              <a:t>Fawad</a:t>
            </a:r>
            <a:r>
              <a:rPr lang="en-US" dirty="0" smtClean="0"/>
              <a:t> </a:t>
            </a:r>
            <a:r>
              <a:rPr lang="en-US" dirty="0" err="1" smtClean="0"/>
              <a:t>Mashhadi</a:t>
            </a:r>
            <a:endParaRPr lang="en-US" dirty="0"/>
          </a:p>
        </p:txBody>
      </p:sp>
      <p:sp>
        <p:nvSpPr>
          <p:cNvPr id="5" name="Slide Number Placeholder 4"/>
          <p:cNvSpPr>
            <a:spLocks noGrp="1"/>
          </p:cNvSpPr>
          <p:nvPr>
            <p:ph type="sldNum" sz="quarter" idx="12"/>
          </p:nvPr>
        </p:nvSpPr>
        <p:spPr/>
        <p:txBody>
          <a:bodyPr/>
          <a:lstStyle/>
          <a:p>
            <a:fld id="{1613D5F0-BF39-4213-935A-BB2CAB7117C4}"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a:t>
            </a:r>
            <a:endParaRPr lang="en-US" dirty="0"/>
          </a:p>
        </p:txBody>
      </p:sp>
      <p:sp>
        <p:nvSpPr>
          <p:cNvPr id="3" name="Content Placeholder 2"/>
          <p:cNvSpPr>
            <a:spLocks noGrp="1"/>
          </p:cNvSpPr>
          <p:nvPr>
            <p:ph idx="1"/>
          </p:nvPr>
        </p:nvSpPr>
        <p:spPr/>
        <p:txBody>
          <a:bodyPr>
            <a:normAutofit/>
          </a:bodyPr>
          <a:lstStyle/>
          <a:p>
            <a:r>
              <a:rPr lang="en-US" sz="4000" dirty="0" smtClean="0"/>
              <a:t>Greek word</a:t>
            </a:r>
          </a:p>
          <a:p>
            <a:pPr lvl="1"/>
            <a:r>
              <a:rPr lang="en-US" sz="3600" dirty="0" smtClean="0"/>
              <a:t>Demos</a:t>
            </a:r>
          </a:p>
          <a:p>
            <a:pPr lvl="1"/>
            <a:r>
              <a:rPr lang="en-US" sz="3600" dirty="0" err="1" smtClean="0"/>
              <a:t>Graphy</a:t>
            </a:r>
            <a:endParaRPr lang="en-US" sz="3600"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a:t>
            </a:r>
            <a:endParaRPr lang="en-US" dirty="0"/>
          </a:p>
        </p:txBody>
      </p:sp>
      <p:sp>
        <p:nvSpPr>
          <p:cNvPr id="3" name="Content Placeholder 2"/>
          <p:cNvSpPr>
            <a:spLocks noGrp="1"/>
          </p:cNvSpPr>
          <p:nvPr>
            <p:ph idx="1"/>
          </p:nvPr>
        </p:nvSpPr>
        <p:spPr/>
        <p:txBody>
          <a:bodyPr/>
          <a:lstStyle/>
          <a:p>
            <a:pPr algn="ctr">
              <a:buNone/>
            </a:pPr>
            <a:r>
              <a:rPr lang="en-US" dirty="0" smtClean="0"/>
              <a:t>	</a:t>
            </a:r>
            <a:r>
              <a:rPr lang="en-US" sz="4000" dirty="0" smtClean="0"/>
              <a:t>Demography is the scientific study of human populations, primarily with respect to their </a:t>
            </a:r>
          </a:p>
          <a:p>
            <a:pPr algn="ctr">
              <a:buNone/>
            </a:pPr>
            <a:r>
              <a:rPr lang="en-US" sz="4000" dirty="0" smtClean="0"/>
              <a:t>size, </a:t>
            </a:r>
          </a:p>
          <a:p>
            <a:pPr algn="ctr">
              <a:buNone/>
            </a:pPr>
            <a:r>
              <a:rPr lang="en-US" sz="4000" dirty="0" smtClean="0"/>
              <a:t>Structure &amp;</a:t>
            </a:r>
          </a:p>
          <a:p>
            <a:pPr algn="ctr">
              <a:buNone/>
            </a:pPr>
            <a:r>
              <a:rPr lang="en-US" sz="4000" dirty="0" smtClean="0"/>
              <a:t>Changes therein</a:t>
            </a:r>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Population size effected by</a:t>
            </a:r>
          </a:p>
          <a:p>
            <a:pPr lvl="1"/>
            <a:r>
              <a:rPr lang="en-US" dirty="0" smtClean="0"/>
              <a:t>Fertility</a:t>
            </a:r>
          </a:p>
          <a:p>
            <a:pPr lvl="1"/>
            <a:r>
              <a:rPr lang="en-US" dirty="0" smtClean="0"/>
              <a:t>Mortality</a:t>
            </a:r>
          </a:p>
          <a:p>
            <a:pPr lvl="1"/>
            <a:r>
              <a:rPr lang="en-US" dirty="0" smtClean="0"/>
              <a:t>Migration</a:t>
            </a:r>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Slide Number Placeholder 5"/>
          <p:cNvSpPr>
            <a:spLocks noGrp="1"/>
          </p:cNvSpPr>
          <p:nvPr>
            <p:ph type="sldNum" sz="quarter" idx="12"/>
          </p:nvPr>
        </p:nvSpPr>
        <p:spPr/>
        <p:txBody>
          <a:bodyPr/>
          <a:lstStyle/>
          <a:p>
            <a:fld id="{0809A15F-F248-4AC8-821E-0D27E9B5D308}" type="slidenum">
              <a:rPr lang="en-US" altLang="en-US"/>
              <a:pPr/>
              <a:t>5</a:t>
            </a:fld>
            <a:endParaRPr lang="en-US" altLang="en-US"/>
          </a:p>
        </p:txBody>
      </p:sp>
      <p:sp>
        <p:nvSpPr>
          <p:cNvPr id="116738" name="Rectangle 2"/>
          <p:cNvSpPr>
            <a:spLocks noGrp="1" noChangeArrowheads="1"/>
          </p:cNvSpPr>
          <p:nvPr>
            <p:ph type="title"/>
          </p:nvPr>
        </p:nvSpPr>
        <p:spPr>
          <a:xfrm>
            <a:off x="228600" y="277813"/>
            <a:ext cx="9067800" cy="1139825"/>
          </a:xfrm>
        </p:spPr>
        <p:txBody>
          <a:bodyPr>
            <a:normAutofit fontScale="90000"/>
          </a:bodyPr>
          <a:lstStyle/>
          <a:p>
            <a:pPr algn="ctr"/>
            <a:r>
              <a:rPr lang="en-US" sz="4000" b="1" dirty="0"/>
              <a:t>Demography and its linkages with other disciplines</a:t>
            </a:r>
          </a:p>
        </p:txBody>
      </p:sp>
      <p:sp>
        <p:nvSpPr>
          <p:cNvPr id="116740" name="Oval 4"/>
          <p:cNvSpPr>
            <a:spLocks noChangeArrowheads="1"/>
          </p:cNvSpPr>
          <p:nvPr/>
        </p:nvSpPr>
        <p:spPr bwMode="auto">
          <a:xfrm>
            <a:off x="3124200" y="3048000"/>
            <a:ext cx="2057400" cy="1066800"/>
          </a:xfrm>
          <a:prstGeom prst="ellipse">
            <a:avLst/>
          </a:prstGeom>
          <a:gradFill rotWithShape="1">
            <a:gsLst>
              <a:gs pos="0">
                <a:schemeClr val="tx1"/>
              </a:gs>
              <a:gs pos="50000">
                <a:srgbClr val="808000"/>
              </a:gs>
              <a:gs pos="100000">
                <a:schemeClr val="tx1"/>
              </a:gs>
            </a:gsLst>
            <a:lin ang="5400000" scaled="1"/>
          </a:gradFill>
          <a:ln w="9525">
            <a:solidFill>
              <a:schemeClr val="tx1"/>
            </a:solidFill>
            <a:round/>
            <a:headEnd/>
            <a:tailEnd/>
          </a:ln>
          <a:effectLst/>
        </p:spPr>
        <p:txBody>
          <a:bodyPr wrap="none" anchor="ctr"/>
          <a:lstStyle/>
          <a:p>
            <a:r>
              <a:rPr lang="en-US" sz="1800">
                <a:solidFill>
                  <a:schemeClr val="bg1"/>
                </a:solidFill>
              </a:rPr>
              <a:t>DEMOGRAPHY</a:t>
            </a:r>
          </a:p>
        </p:txBody>
      </p:sp>
      <p:sp>
        <p:nvSpPr>
          <p:cNvPr id="116741" name="Rectangle 5"/>
          <p:cNvSpPr>
            <a:spLocks noChangeArrowheads="1"/>
          </p:cNvSpPr>
          <p:nvPr/>
        </p:nvSpPr>
        <p:spPr bwMode="auto">
          <a:xfrm>
            <a:off x="609600" y="1600200"/>
            <a:ext cx="1752600" cy="609600"/>
          </a:xfrm>
          <a:prstGeom prst="rect">
            <a:avLst/>
          </a:prstGeom>
          <a:gradFill rotWithShape="1">
            <a:gsLst>
              <a:gs pos="0">
                <a:srgbClr val="339966">
                  <a:gamma/>
                  <a:shade val="46275"/>
                  <a:invGamma/>
                </a:srgbClr>
              </a:gs>
              <a:gs pos="50000">
                <a:srgbClr val="339966"/>
              </a:gs>
              <a:gs pos="100000">
                <a:srgbClr val="339966">
                  <a:gamma/>
                  <a:shade val="46275"/>
                  <a:invGamma/>
                </a:srgbClr>
              </a:gs>
            </a:gsLst>
            <a:lin ang="5400000" scaled="1"/>
          </a:gradFill>
          <a:ln w="9525">
            <a:solidFill>
              <a:schemeClr val="tx1"/>
            </a:solidFill>
            <a:miter lim="800000"/>
            <a:headEnd/>
            <a:tailEnd/>
          </a:ln>
          <a:effectLst/>
        </p:spPr>
        <p:txBody>
          <a:bodyPr wrap="none" anchor="ctr"/>
          <a:lstStyle/>
          <a:p>
            <a:r>
              <a:rPr lang="en-US" sz="1800">
                <a:solidFill>
                  <a:schemeClr val="bg1"/>
                </a:solidFill>
              </a:rPr>
              <a:t>LITERACY</a:t>
            </a:r>
          </a:p>
        </p:txBody>
      </p:sp>
      <p:sp>
        <p:nvSpPr>
          <p:cNvPr id="116743" name="Rectangle 7"/>
          <p:cNvSpPr>
            <a:spLocks noChangeArrowheads="1"/>
          </p:cNvSpPr>
          <p:nvPr/>
        </p:nvSpPr>
        <p:spPr bwMode="auto">
          <a:xfrm>
            <a:off x="3276600" y="1600200"/>
            <a:ext cx="1752600" cy="609600"/>
          </a:xfrm>
          <a:prstGeom prst="rect">
            <a:avLst/>
          </a:prstGeom>
          <a:gradFill rotWithShape="1">
            <a:gsLst>
              <a:gs pos="0">
                <a:srgbClr val="800000">
                  <a:gamma/>
                  <a:shade val="46275"/>
                  <a:invGamma/>
                </a:srgbClr>
              </a:gs>
              <a:gs pos="50000">
                <a:srgbClr val="800000"/>
              </a:gs>
              <a:gs pos="100000">
                <a:srgbClr val="800000">
                  <a:gamma/>
                  <a:shade val="46275"/>
                  <a:invGamma/>
                </a:srgbClr>
              </a:gs>
            </a:gsLst>
            <a:lin ang="5400000" scaled="1"/>
          </a:gradFill>
          <a:ln w="9525">
            <a:solidFill>
              <a:schemeClr val="tx1"/>
            </a:solidFill>
            <a:miter lim="800000"/>
            <a:headEnd/>
            <a:tailEnd/>
          </a:ln>
          <a:effectLst/>
        </p:spPr>
        <p:txBody>
          <a:bodyPr wrap="none" anchor="ctr"/>
          <a:lstStyle/>
          <a:p>
            <a:r>
              <a:rPr lang="en-US" sz="1800">
                <a:solidFill>
                  <a:srgbClr val="FFC000"/>
                </a:solidFill>
              </a:rPr>
              <a:t>INFLATION</a:t>
            </a:r>
          </a:p>
        </p:txBody>
      </p:sp>
      <p:sp>
        <p:nvSpPr>
          <p:cNvPr id="116744" name="Rectangle 8"/>
          <p:cNvSpPr>
            <a:spLocks noChangeArrowheads="1"/>
          </p:cNvSpPr>
          <p:nvPr/>
        </p:nvSpPr>
        <p:spPr bwMode="auto">
          <a:xfrm>
            <a:off x="457200" y="3124200"/>
            <a:ext cx="1752600" cy="609600"/>
          </a:xfrm>
          <a:prstGeom prst="rect">
            <a:avLst/>
          </a:prstGeom>
          <a:gradFill rotWithShape="1">
            <a:gsLst>
              <a:gs pos="0">
                <a:schemeClr val="tx1"/>
              </a:gs>
              <a:gs pos="50000">
                <a:schemeClr val="bg2"/>
              </a:gs>
              <a:gs pos="100000">
                <a:schemeClr val="tx1"/>
              </a:gs>
            </a:gsLst>
            <a:lin ang="5400000" scaled="1"/>
          </a:gradFill>
          <a:ln w="9525">
            <a:solidFill>
              <a:schemeClr val="tx1"/>
            </a:solidFill>
            <a:miter lim="800000"/>
            <a:headEnd/>
            <a:tailEnd/>
          </a:ln>
          <a:effectLst/>
        </p:spPr>
        <p:txBody>
          <a:bodyPr wrap="none" anchor="ctr"/>
          <a:lstStyle/>
          <a:p>
            <a:r>
              <a:rPr lang="en-US" sz="1800">
                <a:solidFill>
                  <a:srgbClr val="FFC000"/>
                </a:solidFill>
              </a:rPr>
              <a:t>Unemployment</a:t>
            </a:r>
          </a:p>
        </p:txBody>
      </p:sp>
      <p:sp>
        <p:nvSpPr>
          <p:cNvPr id="116745" name="Rectangle 9"/>
          <p:cNvSpPr>
            <a:spLocks noChangeArrowheads="1"/>
          </p:cNvSpPr>
          <p:nvPr/>
        </p:nvSpPr>
        <p:spPr bwMode="auto">
          <a:xfrm>
            <a:off x="6477000" y="3124200"/>
            <a:ext cx="1752600" cy="609600"/>
          </a:xfrm>
          <a:prstGeom prst="rect">
            <a:avLst/>
          </a:prstGeom>
          <a:gradFill rotWithShape="1">
            <a:gsLst>
              <a:gs pos="0">
                <a:srgbClr val="000080">
                  <a:gamma/>
                  <a:shade val="46275"/>
                  <a:invGamma/>
                </a:srgbClr>
              </a:gs>
              <a:gs pos="50000">
                <a:srgbClr val="000080"/>
              </a:gs>
              <a:gs pos="100000">
                <a:srgbClr val="000080">
                  <a:gamma/>
                  <a:shade val="46275"/>
                  <a:invGamma/>
                </a:srgbClr>
              </a:gs>
            </a:gsLst>
            <a:lin ang="5400000" scaled="1"/>
          </a:gradFill>
          <a:ln w="9525">
            <a:solidFill>
              <a:schemeClr val="tx1"/>
            </a:solidFill>
            <a:miter lim="800000"/>
            <a:headEnd/>
            <a:tailEnd/>
          </a:ln>
          <a:effectLst/>
        </p:spPr>
        <p:txBody>
          <a:bodyPr wrap="none" anchor="ctr"/>
          <a:lstStyle/>
          <a:p>
            <a:r>
              <a:rPr lang="en-US" sz="1800">
                <a:solidFill>
                  <a:srgbClr val="FFC000"/>
                </a:solidFill>
              </a:rPr>
              <a:t>Energy</a:t>
            </a:r>
          </a:p>
        </p:txBody>
      </p:sp>
      <p:sp>
        <p:nvSpPr>
          <p:cNvPr id="116746" name="Rectangle 10"/>
          <p:cNvSpPr>
            <a:spLocks noChangeArrowheads="1"/>
          </p:cNvSpPr>
          <p:nvPr/>
        </p:nvSpPr>
        <p:spPr bwMode="auto">
          <a:xfrm>
            <a:off x="457200" y="4724400"/>
            <a:ext cx="1905000" cy="609600"/>
          </a:xfrm>
          <a:prstGeom prst="rect">
            <a:avLst/>
          </a:prstGeom>
          <a:gradFill rotWithShape="1">
            <a:gsLst>
              <a:gs pos="0">
                <a:srgbClr val="0000FF">
                  <a:gamma/>
                  <a:shade val="46275"/>
                  <a:invGamma/>
                </a:srgbClr>
              </a:gs>
              <a:gs pos="50000">
                <a:srgbClr val="0000FF"/>
              </a:gs>
              <a:gs pos="100000">
                <a:srgbClr val="0000FF">
                  <a:gamma/>
                  <a:shade val="46275"/>
                  <a:invGamma/>
                </a:srgbClr>
              </a:gs>
            </a:gsLst>
            <a:lin ang="5400000" scaled="1"/>
          </a:gradFill>
          <a:ln w="9525">
            <a:solidFill>
              <a:schemeClr val="tx1"/>
            </a:solidFill>
            <a:miter lim="800000"/>
            <a:headEnd/>
            <a:tailEnd/>
          </a:ln>
          <a:effectLst/>
        </p:spPr>
        <p:txBody>
          <a:bodyPr wrap="none" anchor="ctr"/>
          <a:lstStyle/>
          <a:p>
            <a:r>
              <a:rPr lang="en-US" sz="1800">
                <a:solidFill>
                  <a:srgbClr val="FFC000"/>
                </a:solidFill>
              </a:rPr>
              <a:t>Hunger &amp; poverty</a:t>
            </a:r>
          </a:p>
        </p:txBody>
      </p:sp>
      <p:sp>
        <p:nvSpPr>
          <p:cNvPr id="116747" name="Rectangle 11"/>
          <p:cNvSpPr>
            <a:spLocks noChangeArrowheads="1"/>
          </p:cNvSpPr>
          <p:nvPr/>
        </p:nvSpPr>
        <p:spPr bwMode="auto">
          <a:xfrm>
            <a:off x="3200400" y="4800600"/>
            <a:ext cx="1752600" cy="609600"/>
          </a:xfrm>
          <a:prstGeom prst="rect">
            <a:avLst/>
          </a:prstGeom>
          <a:gradFill rotWithShape="1">
            <a:gsLst>
              <a:gs pos="0">
                <a:srgbClr val="FF99CC">
                  <a:gamma/>
                  <a:shade val="46275"/>
                  <a:invGamma/>
                </a:srgbClr>
              </a:gs>
              <a:gs pos="50000">
                <a:srgbClr val="FF99CC"/>
              </a:gs>
              <a:gs pos="100000">
                <a:srgbClr val="FF99CC">
                  <a:gamma/>
                  <a:shade val="46275"/>
                  <a:invGamma/>
                </a:srgbClr>
              </a:gs>
            </a:gsLst>
            <a:lin ang="5400000" scaled="1"/>
          </a:gradFill>
          <a:ln w="9525">
            <a:solidFill>
              <a:schemeClr val="tx1"/>
            </a:solidFill>
            <a:miter lim="800000"/>
            <a:headEnd/>
            <a:tailEnd/>
          </a:ln>
          <a:effectLst/>
        </p:spPr>
        <p:txBody>
          <a:bodyPr wrap="none" anchor="ctr"/>
          <a:lstStyle/>
          <a:p>
            <a:r>
              <a:rPr lang="en-US" sz="1800">
                <a:solidFill>
                  <a:srgbClr val="FFC000"/>
                </a:solidFill>
              </a:rPr>
              <a:t>Environment &amp;</a:t>
            </a:r>
          </a:p>
          <a:p>
            <a:r>
              <a:rPr lang="en-US" sz="1800">
                <a:solidFill>
                  <a:srgbClr val="FFC000"/>
                </a:solidFill>
              </a:rPr>
              <a:t>sustainability</a:t>
            </a:r>
          </a:p>
        </p:txBody>
      </p:sp>
      <p:sp>
        <p:nvSpPr>
          <p:cNvPr id="116748" name="Rectangle 12"/>
          <p:cNvSpPr>
            <a:spLocks noChangeArrowheads="1"/>
          </p:cNvSpPr>
          <p:nvPr/>
        </p:nvSpPr>
        <p:spPr bwMode="auto">
          <a:xfrm>
            <a:off x="6477000" y="4800600"/>
            <a:ext cx="1752600" cy="609600"/>
          </a:xfrm>
          <a:prstGeom prst="rect">
            <a:avLst/>
          </a:prstGeom>
          <a:gradFill rotWithShape="1">
            <a:gsLst>
              <a:gs pos="0">
                <a:srgbClr val="CC99FF">
                  <a:gamma/>
                  <a:shade val="46275"/>
                  <a:invGamma/>
                </a:srgbClr>
              </a:gs>
              <a:gs pos="50000">
                <a:srgbClr val="CC99FF"/>
              </a:gs>
              <a:gs pos="100000">
                <a:srgbClr val="CC99FF">
                  <a:gamma/>
                  <a:shade val="46275"/>
                  <a:invGamma/>
                </a:srgbClr>
              </a:gs>
            </a:gsLst>
            <a:lin ang="5400000" scaled="1"/>
          </a:gradFill>
          <a:ln w="9525">
            <a:solidFill>
              <a:schemeClr val="tx1"/>
            </a:solidFill>
            <a:miter lim="800000"/>
            <a:headEnd/>
            <a:tailEnd/>
          </a:ln>
          <a:effectLst/>
        </p:spPr>
        <p:txBody>
          <a:bodyPr wrap="none" anchor="ctr"/>
          <a:lstStyle/>
          <a:p>
            <a:r>
              <a:rPr lang="en-US" sz="1800">
                <a:solidFill>
                  <a:srgbClr val="FFC000"/>
                </a:solidFill>
              </a:rPr>
              <a:t>Individual </a:t>
            </a:r>
          </a:p>
          <a:p>
            <a:r>
              <a:rPr lang="en-US" sz="1800">
                <a:solidFill>
                  <a:srgbClr val="FFC000"/>
                </a:solidFill>
              </a:rPr>
              <a:t>freedom</a:t>
            </a:r>
          </a:p>
        </p:txBody>
      </p:sp>
      <p:sp>
        <p:nvSpPr>
          <p:cNvPr id="116749" name="Rectangle 13"/>
          <p:cNvSpPr>
            <a:spLocks noChangeArrowheads="1"/>
          </p:cNvSpPr>
          <p:nvPr/>
        </p:nvSpPr>
        <p:spPr bwMode="auto">
          <a:xfrm>
            <a:off x="6553200" y="1600200"/>
            <a:ext cx="1752600" cy="609600"/>
          </a:xfrm>
          <a:prstGeom prst="rect">
            <a:avLst/>
          </a:prstGeom>
          <a:gradFill rotWithShape="1">
            <a:gsLst>
              <a:gs pos="0">
                <a:schemeClr val="accent1">
                  <a:gamma/>
                  <a:shade val="46275"/>
                  <a:invGamma/>
                </a:schemeClr>
              </a:gs>
              <a:gs pos="50000">
                <a:schemeClr val="accent1"/>
              </a:gs>
              <a:gs pos="100000">
                <a:schemeClr val="accent1">
                  <a:gamma/>
                  <a:shade val="46275"/>
                  <a:invGamma/>
                </a:schemeClr>
              </a:gs>
            </a:gsLst>
            <a:lin ang="5400000" scaled="1"/>
          </a:gradFill>
          <a:ln w="9525">
            <a:solidFill>
              <a:schemeClr val="tx1"/>
            </a:solidFill>
            <a:miter lim="800000"/>
            <a:headEnd/>
            <a:tailEnd/>
          </a:ln>
          <a:effectLst/>
        </p:spPr>
        <p:txBody>
          <a:bodyPr wrap="none" anchor="ctr"/>
          <a:lstStyle/>
          <a:p>
            <a:r>
              <a:rPr lang="en-US" sz="1800">
                <a:solidFill>
                  <a:srgbClr val="FFC000"/>
                </a:solidFill>
              </a:rPr>
              <a:t>Income</a:t>
            </a:r>
          </a:p>
        </p:txBody>
      </p:sp>
      <p:cxnSp>
        <p:nvCxnSpPr>
          <p:cNvPr id="116750" name="AutoShape 14"/>
          <p:cNvCxnSpPr>
            <a:cxnSpLocks noChangeShapeType="1"/>
            <a:stCxn id="116740" idx="1"/>
            <a:endCxn id="116741" idx="2"/>
          </p:cNvCxnSpPr>
          <p:nvPr/>
        </p:nvCxnSpPr>
        <p:spPr bwMode="auto">
          <a:xfrm flipH="1" flipV="1">
            <a:off x="1485900" y="2209800"/>
            <a:ext cx="1939925" cy="993775"/>
          </a:xfrm>
          <a:prstGeom prst="straightConnector1">
            <a:avLst/>
          </a:prstGeom>
          <a:noFill/>
          <a:ln w="9525">
            <a:solidFill>
              <a:schemeClr val="tx1"/>
            </a:solidFill>
            <a:round/>
            <a:headEnd/>
            <a:tailEnd type="triangle" w="med" len="med"/>
          </a:ln>
          <a:effectLst/>
        </p:spPr>
      </p:cxnSp>
      <p:cxnSp>
        <p:nvCxnSpPr>
          <p:cNvPr id="116751" name="AutoShape 15"/>
          <p:cNvCxnSpPr>
            <a:cxnSpLocks noChangeShapeType="1"/>
            <a:stCxn id="116740" idx="0"/>
            <a:endCxn id="116743" idx="2"/>
          </p:cNvCxnSpPr>
          <p:nvPr/>
        </p:nvCxnSpPr>
        <p:spPr bwMode="auto">
          <a:xfrm flipV="1">
            <a:off x="4152900" y="2209800"/>
            <a:ext cx="0" cy="838200"/>
          </a:xfrm>
          <a:prstGeom prst="straightConnector1">
            <a:avLst/>
          </a:prstGeom>
          <a:noFill/>
          <a:ln w="9525">
            <a:solidFill>
              <a:schemeClr val="tx1"/>
            </a:solidFill>
            <a:round/>
            <a:headEnd/>
            <a:tailEnd type="triangle" w="med" len="med"/>
          </a:ln>
          <a:effectLst/>
        </p:spPr>
      </p:cxnSp>
      <p:cxnSp>
        <p:nvCxnSpPr>
          <p:cNvPr id="116752" name="AutoShape 16"/>
          <p:cNvCxnSpPr>
            <a:cxnSpLocks noChangeShapeType="1"/>
            <a:stCxn id="116740" idx="7"/>
            <a:endCxn id="116749" idx="2"/>
          </p:cNvCxnSpPr>
          <p:nvPr/>
        </p:nvCxnSpPr>
        <p:spPr bwMode="auto">
          <a:xfrm flipV="1">
            <a:off x="4879975" y="2209800"/>
            <a:ext cx="2549525" cy="993775"/>
          </a:xfrm>
          <a:prstGeom prst="straightConnector1">
            <a:avLst/>
          </a:prstGeom>
          <a:noFill/>
          <a:ln w="9525">
            <a:solidFill>
              <a:schemeClr val="tx1"/>
            </a:solidFill>
            <a:round/>
            <a:headEnd/>
            <a:tailEnd type="triangle" w="med" len="med"/>
          </a:ln>
          <a:effectLst/>
        </p:spPr>
      </p:cxnSp>
      <p:cxnSp>
        <p:nvCxnSpPr>
          <p:cNvPr id="116753" name="AutoShape 17"/>
          <p:cNvCxnSpPr>
            <a:cxnSpLocks noChangeShapeType="1"/>
            <a:stCxn id="116740" idx="2"/>
            <a:endCxn id="116744" idx="3"/>
          </p:cNvCxnSpPr>
          <p:nvPr/>
        </p:nvCxnSpPr>
        <p:spPr bwMode="auto">
          <a:xfrm flipH="1" flipV="1">
            <a:off x="2209800" y="3429000"/>
            <a:ext cx="914400" cy="152400"/>
          </a:xfrm>
          <a:prstGeom prst="straightConnector1">
            <a:avLst/>
          </a:prstGeom>
          <a:noFill/>
          <a:ln w="9525">
            <a:solidFill>
              <a:schemeClr val="tx1"/>
            </a:solidFill>
            <a:round/>
            <a:headEnd/>
            <a:tailEnd type="triangle" w="med" len="med"/>
          </a:ln>
          <a:effectLst/>
        </p:spPr>
      </p:cxnSp>
      <p:cxnSp>
        <p:nvCxnSpPr>
          <p:cNvPr id="116754" name="AutoShape 18"/>
          <p:cNvCxnSpPr>
            <a:cxnSpLocks noChangeShapeType="1"/>
            <a:stCxn id="116740" idx="3"/>
            <a:endCxn id="116746" idx="0"/>
          </p:cNvCxnSpPr>
          <p:nvPr/>
        </p:nvCxnSpPr>
        <p:spPr bwMode="auto">
          <a:xfrm flipH="1">
            <a:off x="1409700" y="3959225"/>
            <a:ext cx="2016125" cy="765175"/>
          </a:xfrm>
          <a:prstGeom prst="straightConnector1">
            <a:avLst/>
          </a:prstGeom>
          <a:noFill/>
          <a:ln w="9525">
            <a:solidFill>
              <a:schemeClr val="tx1"/>
            </a:solidFill>
            <a:round/>
            <a:headEnd/>
            <a:tailEnd type="triangle" w="med" len="med"/>
          </a:ln>
          <a:effectLst/>
        </p:spPr>
      </p:cxnSp>
      <p:cxnSp>
        <p:nvCxnSpPr>
          <p:cNvPr id="116755" name="AutoShape 19"/>
          <p:cNvCxnSpPr>
            <a:cxnSpLocks noChangeShapeType="1"/>
            <a:stCxn id="116740" idx="4"/>
            <a:endCxn id="116747" idx="0"/>
          </p:cNvCxnSpPr>
          <p:nvPr/>
        </p:nvCxnSpPr>
        <p:spPr bwMode="auto">
          <a:xfrm flipH="1">
            <a:off x="4076700" y="4114800"/>
            <a:ext cx="76200" cy="685800"/>
          </a:xfrm>
          <a:prstGeom prst="straightConnector1">
            <a:avLst/>
          </a:prstGeom>
          <a:noFill/>
          <a:ln w="9525">
            <a:solidFill>
              <a:schemeClr val="tx1"/>
            </a:solidFill>
            <a:round/>
            <a:headEnd/>
            <a:tailEnd type="triangle" w="med" len="med"/>
          </a:ln>
          <a:effectLst/>
        </p:spPr>
      </p:cxnSp>
      <p:cxnSp>
        <p:nvCxnSpPr>
          <p:cNvPr id="116756" name="AutoShape 20"/>
          <p:cNvCxnSpPr>
            <a:cxnSpLocks noChangeShapeType="1"/>
            <a:stCxn id="116740" idx="6"/>
            <a:endCxn id="116745" idx="1"/>
          </p:cNvCxnSpPr>
          <p:nvPr/>
        </p:nvCxnSpPr>
        <p:spPr bwMode="auto">
          <a:xfrm flipV="1">
            <a:off x="5181600" y="3429000"/>
            <a:ext cx="1295400" cy="152400"/>
          </a:xfrm>
          <a:prstGeom prst="straightConnector1">
            <a:avLst/>
          </a:prstGeom>
          <a:noFill/>
          <a:ln w="9525">
            <a:solidFill>
              <a:schemeClr val="tx1"/>
            </a:solidFill>
            <a:round/>
            <a:headEnd/>
            <a:tailEnd type="triangle" w="med" len="med"/>
          </a:ln>
          <a:effectLst/>
        </p:spPr>
      </p:cxnSp>
      <p:cxnSp>
        <p:nvCxnSpPr>
          <p:cNvPr id="116757" name="AutoShape 21"/>
          <p:cNvCxnSpPr>
            <a:cxnSpLocks noChangeShapeType="1"/>
            <a:stCxn id="116740" idx="5"/>
            <a:endCxn id="116748" idx="0"/>
          </p:cNvCxnSpPr>
          <p:nvPr/>
        </p:nvCxnSpPr>
        <p:spPr bwMode="auto">
          <a:xfrm>
            <a:off x="4879975" y="3959225"/>
            <a:ext cx="2473325" cy="841375"/>
          </a:xfrm>
          <a:prstGeom prst="straightConnector1">
            <a:avLst/>
          </a:prstGeom>
          <a:noFill/>
          <a:ln w="9525">
            <a:solidFill>
              <a:schemeClr val="tx1"/>
            </a:solidFill>
            <a:round/>
            <a:headEnd/>
            <a:tailEnd type="triangle" w="med" len="med"/>
          </a:ln>
          <a:effectLst/>
        </p:spPr>
      </p:cxn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Sources of Population Data</a:t>
            </a:r>
            <a:endParaRPr lang="en-US" dirty="0"/>
          </a:p>
        </p:txBody>
      </p:sp>
      <p:sp>
        <p:nvSpPr>
          <p:cNvPr id="3" name="Content Placeholder 2"/>
          <p:cNvSpPr>
            <a:spLocks noGrp="1"/>
          </p:cNvSpPr>
          <p:nvPr>
            <p:ph idx="1"/>
          </p:nvPr>
        </p:nvSpPr>
        <p:spPr/>
        <p:txBody>
          <a:bodyPr>
            <a:normAutofit fontScale="92500" lnSpcReduction="20000"/>
          </a:bodyPr>
          <a:lstStyle/>
          <a:p>
            <a:pPr marL="439738" indent="-495300"/>
            <a:r>
              <a:rPr lang="en-US" dirty="0" smtClean="0"/>
              <a:t>Population censuses</a:t>
            </a:r>
          </a:p>
          <a:p>
            <a:pPr marL="839788" lvl="1" indent="-495300"/>
            <a:r>
              <a:rPr lang="en-US" dirty="0" err="1" smtClean="0"/>
              <a:t>Defacto</a:t>
            </a:r>
            <a:endParaRPr lang="en-US" dirty="0" smtClean="0"/>
          </a:p>
          <a:p>
            <a:pPr marL="839788" lvl="1" indent="-495300"/>
            <a:r>
              <a:rPr lang="en-US" dirty="0" err="1" smtClean="0"/>
              <a:t>Dejure</a:t>
            </a:r>
            <a:endParaRPr lang="en-US" dirty="0" smtClean="0"/>
          </a:p>
          <a:p>
            <a:pPr marL="439738" indent="-495300"/>
            <a:r>
              <a:rPr lang="en-US" dirty="0" smtClean="0"/>
              <a:t>Demographic sample surveys</a:t>
            </a:r>
          </a:p>
          <a:p>
            <a:pPr marL="439738" indent="-495300"/>
            <a:r>
              <a:rPr lang="en-US" dirty="0" smtClean="0"/>
              <a:t>Registration system and administrative statistics including:</a:t>
            </a:r>
          </a:p>
          <a:p>
            <a:pPr marL="1090613" lvl="2" indent="-419100"/>
            <a:r>
              <a:rPr lang="en-US" dirty="0" smtClean="0"/>
              <a:t>Vital registration (birth, deaths and marriage)</a:t>
            </a:r>
          </a:p>
          <a:p>
            <a:pPr marL="1090613" lvl="2" indent="-419100"/>
            <a:r>
              <a:rPr lang="en-US" dirty="0" smtClean="0"/>
              <a:t>Population registers</a:t>
            </a:r>
          </a:p>
          <a:p>
            <a:pPr marL="1090613" lvl="2" indent="-419100"/>
            <a:r>
              <a:rPr lang="en-US" dirty="0" smtClean="0"/>
              <a:t>Service statistics (from health and family planning programs)</a:t>
            </a:r>
          </a:p>
          <a:p>
            <a:pPr marL="1090613" lvl="2" indent="-419100"/>
            <a:r>
              <a:rPr lang="en-US" dirty="0" smtClean="0"/>
              <a:t>International migration statistics</a:t>
            </a:r>
          </a:p>
          <a:p>
            <a:pPr marL="439738" indent="-495300"/>
            <a:r>
              <a:rPr lang="en-US" dirty="0" smtClean="0"/>
              <a:t>Qualitative data </a:t>
            </a:r>
          </a:p>
          <a:p>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p:txBody>
          <a:bodyPr>
            <a:normAutofit/>
          </a:bodyPr>
          <a:lstStyle/>
          <a:p>
            <a:r>
              <a:rPr lang="en-US" sz="4400" b="1" dirty="0" smtClean="0"/>
              <a:t>The </a:t>
            </a:r>
            <a:r>
              <a:rPr lang="en-US" sz="4400" b="1" dirty="0"/>
              <a:t>Tools of Demography</a:t>
            </a:r>
          </a:p>
        </p:txBody>
      </p:sp>
      <p:sp>
        <p:nvSpPr>
          <p:cNvPr id="4" name="Text Placeholder 3"/>
          <p:cNvSpPr>
            <a:spLocks noGrp="1"/>
          </p:cNvSpPr>
          <p:nvPr>
            <p:ph type="body" idx="1"/>
          </p:nvPr>
        </p:nvSpPr>
        <p:spPr/>
        <p:txBody>
          <a:bodyPr/>
          <a:lstStyle/>
          <a:p>
            <a:endParaRPr lang="en-US"/>
          </a:p>
        </p:txBody>
      </p:sp>
      <p:sp>
        <p:nvSpPr>
          <p:cNvPr id="6" name="Slide Number Placeholder 5"/>
          <p:cNvSpPr>
            <a:spLocks noGrp="1"/>
          </p:cNvSpPr>
          <p:nvPr>
            <p:ph type="sldNum" sz="quarter" idx="12"/>
          </p:nvPr>
        </p:nvSpPr>
        <p:spPr/>
        <p:txBody>
          <a:bodyPr/>
          <a:lstStyle/>
          <a:p>
            <a:fld id="{1613D5F0-BF39-4213-935A-BB2CAB7117C4}" type="slidenum">
              <a:rPr lang="en-US" smtClean="0"/>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sz="4400" b="1" dirty="0"/>
              <a:t>The tools of Demography</a:t>
            </a:r>
          </a:p>
        </p:txBody>
      </p:sp>
      <p:sp>
        <p:nvSpPr>
          <p:cNvPr id="7171" name="Rectangle 3"/>
          <p:cNvSpPr>
            <a:spLocks noGrp="1" noChangeArrowheads="1"/>
          </p:cNvSpPr>
          <p:nvPr>
            <p:ph type="body" idx="1"/>
          </p:nvPr>
        </p:nvSpPr>
        <p:spPr>
          <a:xfrm>
            <a:off x="457200" y="1371600"/>
            <a:ext cx="8686800" cy="4953000"/>
          </a:xfrm>
        </p:spPr>
        <p:txBody>
          <a:bodyPr/>
          <a:lstStyle/>
          <a:p>
            <a:pPr marL="571500" indent="-571500">
              <a:buFont typeface="Wingdings" pitchFamily="2" charset="2"/>
              <a:buAutoNum type="arabicPeriod"/>
            </a:pPr>
            <a:r>
              <a:rPr lang="en-US" sz="4000" dirty="0">
                <a:solidFill>
                  <a:schemeClr val="accent1"/>
                </a:solidFill>
              </a:rPr>
              <a:t>Count</a:t>
            </a:r>
            <a:r>
              <a:rPr lang="en-US" sz="5100" dirty="0">
                <a:solidFill>
                  <a:schemeClr val="accent1"/>
                </a:solidFill>
              </a:rPr>
              <a:t> </a:t>
            </a:r>
            <a:endParaRPr lang="en-US" sz="5700" dirty="0" smtClean="0">
              <a:solidFill>
                <a:schemeClr val="accent1"/>
              </a:solidFill>
            </a:endParaRPr>
          </a:p>
          <a:p>
            <a:pPr marL="571500" indent="-571500" algn="just">
              <a:buNone/>
            </a:pPr>
            <a:r>
              <a:rPr lang="en-US" sz="5700" dirty="0">
                <a:solidFill>
                  <a:schemeClr val="accent1"/>
                </a:solidFill>
              </a:rPr>
              <a:t>	</a:t>
            </a:r>
            <a:r>
              <a:rPr lang="en-US" sz="3600" dirty="0" smtClean="0"/>
              <a:t>The </a:t>
            </a:r>
            <a:r>
              <a:rPr lang="en-US" sz="3600" dirty="0"/>
              <a:t>absolute number of a population or any demographic event occurring in a specified area in a specified time period. For example, </a:t>
            </a:r>
            <a:r>
              <a:rPr lang="en-US" sz="3600" dirty="0" smtClean="0"/>
              <a:t>190,291,129 was the total population of Pakistan in 2012</a:t>
            </a:r>
            <a:r>
              <a:rPr lang="en-US" sz="4400" dirty="0" smtClean="0"/>
              <a:t>.</a:t>
            </a:r>
            <a:endParaRPr lang="en-US" sz="4400" dirty="0"/>
          </a:p>
        </p:txBody>
      </p:sp>
      <p:sp>
        <p:nvSpPr>
          <p:cNvPr id="5" name="Slide Number Placeholder 4"/>
          <p:cNvSpPr>
            <a:spLocks noGrp="1"/>
          </p:cNvSpPr>
          <p:nvPr>
            <p:ph type="sldNum" sz="quarter" idx="12"/>
          </p:nvPr>
        </p:nvSpPr>
        <p:spPr/>
        <p:txBody>
          <a:bodyPr/>
          <a:lstStyle/>
          <a:p>
            <a:fld id="{1613D5F0-BF39-4213-935A-BB2CAB7117C4}" type="slidenum">
              <a:rPr lang="en-US" smtClean="0"/>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6C1C2725-6BD5-471D-92F7-6EB93DE328A1}" type="slidenum">
              <a:rPr lang="en-US" altLang="en-US"/>
              <a:pPr/>
              <a:t>9</a:t>
            </a:fld>
            <a:endParaRPr lang="en-US" altLang="en-US"/>
          </a:p>
        </p:txBody>
      </p:sp>
      <p:sp>
        <p:nvSpPr>
          <p:cNvPr id="119811" name="Rectangle 3"/>
          <p:cNvSpPr>
            <a:spLocks noGrp="1" noChangeArrowheads="1"/>
          </p:cNvSpPr>
          <p:nvPr>
            <p:ph type="body" idx="1"/>
          </p:nvPr>
        </p:nvSpPr>
        <p:spPr>
          <a:xfrm>
            <a:off x="304800" y="228600"/>
            <a:ext cx="8610600" cy="6629400"/>
          </a:xfrm>
        </p:spPr>
        <p:txBody>
          <a:bodyPr/>
          <a:lstStyle/>
          <a:p>
            <a:pPr marL="571500" indent="-571500">
              <a:buFont typeface="Wingdings" pitchFamily="2" charset="2"/>
              <a:buAutoNum type="arabicPeriod" startAt="2"/>
            </a:pPr>
            <a:r>
              <a:rPr lang="en-US" sz="4000" dirty="0">
                <a:solidFill>
                  <a:schemeClr val="accent1"/>
                </a:solidFill>
              </a:rPr>
              <a:t>Rate</a:t>
            </a:r>
            <a:r>
              <a:rPr lang="en-US" sz="4300" dirty="0">
                <a:solidFill>
                  <a:schemeClr val="accent1"/>
                </a:solidFill>
              </a:rPr>
              <a:t> :</a:t>
            </a:r>
            <a:r>
              <a:rPr lang="en-US" sz="4300" dirty="0"/>
              <a:t> </a:t>
            </a:r>
            <a:endParaRPr lang="en-US" sz="4300" dirty="0" smtClean="0"/>
          </a:p>
          <a:p>
            <a:pPr marL="571500" indent="-571500" algn="just"/>
            <a:r>
              <a:rPr lang="en-US" sz="2800" dirty="0" smtClean="0"/>
              <a:t>The </a:t>
            </a:r>
            <a:r>
              <a:rPr lang="en-US" sz="2800" dirty="0"/>
              <a:t>frequency of demographic events in population during a specified time period (usually a year ) divided by the population “at risk” of the event occurring during that time period. </a:t>
            </a:r>
            <a:endParaRPr lang="en-US" sz="2800" dirty="0" smtClean="0"/>
          </a:p>
          <a:p>
            <a:pPr marL="571500" indent="-571500" algn="just"/>
            <a:r>
              <a:rPr lang="en-US" sz="2800" dirty="0" smtClean="0"/>
              <a:t>Rates </a:t>
            </a:r>
            <a:r>
              <a:rPr lang="en-US" sz="2800" dirty="0"/>
              <a:t>tell how common it is for a given event to occur. For example, in </a:t>
            </a:r>
            <a:r>
              <a:rPr lang="en-US" sz="2800" dirty="0" smtClean="0"/>
              <a:t>2011 </a:t>
            </a:r>
            <a:r>
              <a:rPr lang="en-US" sz="2800" dirty="0"/>
              <a:t>in </a:t>
            </a:r>
            <a:r>
              <a:rPr lang="en-US" sz="2800" dirty="0" smtClean="0"/>
              <a:t>Pakistan there </a:t>
            </a:r>
            <a:r>
              <a:rPr lang="en-US" sz="2800" dirty="0"/>
              <a:t>were </a:t>
            </a:r>
            <a:r>
              <a:rPr lang="en-US" sz="2800" dirty="0" smtClean="0"/>
              <a:t>-------- births / 1000 population</a:t>
            </a:r>
          </a:p>
          <a:p>
            <a:pPr marL="971550" lvl="1" indent="-571500" algn="just"/>
            <a:r>
              <a:rPr lang="en-US" sz="2400" dirty="0" smtClean="0"/>
              <a:t>27.2 births /1,000 population  </a:t>
            </a:r>
          </a:p>
          <a:p>
            <a:pPr marL="971550" lvl="1" indent="-571500"/>
            <a:r>
              <a:rPr lang="en-US" sz="2400" dirty="0" smtClean="0"/>
              <a:t>Crude rates</a:t>
            </a:r>
          </a:p>
          <a:p>
            <a:pPr marL="971550" lvl="1" indent="-571500"/>
            <a:r>
              <a:rPr lang="en-US" sz="2400" dirty="0" smtClean="0"/>
              <a:t>Specific Rates</a:t>
            </a:r>
          </a:p>
          <a:p>
            <a:pPr marL="971550" lvl="1" indent="-571500"/>
            <a:r>
              <a:rPr lang="en-US" sz="2400" dirty="0" smtClean="0"/>
              <a:t>Standardized rates</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981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type="body" idx="1"/>
          </p:nvPr>
        </p:nvSpPr>
        <p:spPr>
          <a:xfrm>
            <a:off x="457200" y="609600"/>
            <a:ext cx="8305800" cy="5257800"/>
          </a:xfrm>
        </p:spPr>
        <p:txBody>
          <a:bodyPr/>
          <a:lstStyle/>
          <a:p>
            <a:pPr marL="571500" indent="-571500">
              <a:buFont typeface="Wingdings" pitchFamily="2" charset="2"/>
              <a:buAutoNum type="arabicPeriod" startAt="3"/>
            </a:pPr>
            <a:r>
              <a:rPr lang="en-US" sz="4000" dirty="0">
                <a:solidFill>
                  <a:schemeClr val="accent1"/>
                </a:solidFill>
              </a:rPr>
              <a:t>Ratio</a:t>
            </a:r>
            <a:r>
              <a:rPr lang="en-US" sz="4300" dirty="0">
                <a:solidFill>
                  <a:schemeClr val="accent1"/>
                </a:solidFill>
              </a:rPr>
              <a:t> :</a:t>
            </a:r>
            <a:r>
              <a:rPr lang="en-US" sz="4300" dirty="0"/>
              <a:t> </a:t>
            </a:r>
            <a:endParaRPr lang="en-US" sz="4300" dirty="0" smtClean="0"/>
          </a:p>
          <a:p>
            <a:pPr marL="571500" indent="-571500">
              <a:buNone/>
            </a:pPr>
            <a:r>
              <a:rPr lang="en-US" sz="4300" dirty="0"/>
              <a:t>	</a:t>
            </a:r>
            <a:r>
              <a:rPr lang="en-US" sz="3500" dirty="0" smtClean="0"/>
              <a:t>T</a:t>
            </a:r>
            <a:r>
              <a:rPr lang="en-US" sz="3600" dirty="0" smtClean="0"/>
              <a:t>he </a:t>
            </a:r>
            <a:r>
              <a:rPr lang="en-US" sz="3600" dirty="0"/>
              <a:t>relation of one population subgroup to the total population or to another subgroup; that is, one subgroup divided by another. For example, the sex ratio in </a:t>
            </a:r>
            <a:r>
              <a:rPr lang="en-US" sz="3600" dirty="0" smtClean="0"/>
              <a:t>Pakistan in 2012 </a:t>
            </a:r>
            <a:r>
              <a:rPr lang="en-US" sz="3600" dirty="0"/>
              <a:t>was </a:t>
            </a:r>
            <a:r>
              <a:rPr lang="en-US" sz="3600" dirty="0" smtClean="0"/>
              <a:t>105 </a:t>
            </a:r>
            <a:r>
              <a:rPr lang="en-US" sz="3600" dirty="0"/>
              <a:t>males per 100 females.</a:t>
            </a:r>
          </a:p>
        </p:txBody>
      </p:sp>
      <p:sp>
        <p:nvSpPr>
          <p:cNvPr id="4" name="Slide Number Placeholder 3"/>
          <p:cNvSpPr>
            <a:spLocks noGrp="1"/>
          </p:cNvSpPr>
          <p:nvPr>
            <p:ph type="sldNum" sz="quarter" idx="12"/>
          </p:nvPr>
        </p:nvSpPr>
        <p:spPr/>
        <p:txBody>
          <a:bodyPr/>
          <a:lstStyle/>
          <a:p>
            <a:fld id="{1613D5F0-BF39-4213-935A-BB2CAB7117C4}" type="slidenum">
              <a:rPr lang="en-US" smtClean="0"/>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5" name="Rectangle 3"/>
          <p:cNvSpPr>
            <a:spLocks noGrp="1" noChangeArrowheads="1"/>
          </p:cNvSpPr>
          <p:nvPr>
            <p:ph type="body" idx="1"/>
          </p:nvPr>
        </p:nvSpPr>
        <p:spPr>
          <a:xfrm>
            <a:off x="228600" y="304800"/>
            <a:ext cx="8458200" cy="5826125"/>
          </a:xfrm>
        </p:spPr>
        <p:txBody>
          <a:bodyPr/>
          <a:lstStyle/>
          <a:p>
            <a:pPr marL="571500" indent="-571500">
              <a:buFont typeface="Wingdings" pitchFamily="2" charset="2"/>
              <a:buAutoNum type="arabicPeriod" startAt="4"/>
            </a:pPr>
            <a:r>
              <a:rPr lang="en-US" sz="4000" dirty="0">
                <a:solidFill>
                  <a:schemeClr val="accent1"/>
                </a:solidFill>
              </a:rPr>
              <a:t>Proportion</a:t>
            </a:r>
            <a:r>
              <a:rPr lang="en-US" sz="4300" dirty="0"/>
              <a:t> : </a:t>
            </a:r>
            <a:endParaRPr lang="en-US" sz="4300" dirty="0" smtClean="0"/>
          </a:p>
          <a:p>
            <a:pPr marL="571500" indent="-571500">
              <a:buNone/>
            </a:pPr>
            <a:r>
              <a:rPr lang="en-US" sz="4300" dirty="0"/>
              <a:t>	</a:t>
            </a:r>
            <a:r>
              <a:rPr lang="en-US" sz="3600" dirty="0" smtClean="0"/>
              <a:t>The </a:t>
            </a:r>
            <a:r>
              <a:rPr lang="en-US" sz="3600" dirty="0"/>
              <a:t>relation of a population subgroup to the entire population; that is, a population subgroup divided by the entire population. For example, the proportion of </a:t>
            </a:r>
            <a:r>
              <a:rPr lang="en-US" sz="3600" dirty="0" smtClean="0"/>
              <a:t>Pakistan’s population in 2010 </a:t>
            </a:r>
            <a:r>
              <a:rPr lang="en-US" sz="3600" dirty="0"/>
              <a:t>classified as urban </a:t>
            </a:r>
            <a:r>
              <a:rPr lang="en-US" sz="3600" dirty="0" smtClean="0"/>
              <a:t>was</a:t>
            </a:r>
          </a:p>
          <a:p>
            <a:pPr marL="571500" indent="-571500">
              <a:buNone/>
            </a:pPr>
            <a:r>
              <a:rPr lang="en-US" sz="3600" dirty="0" smtClean="0"/>
              <a:t>	 .36 </a:t>
            </a:r>
            <a:r>
              <a:rPr lang="en-US" sz="3600" dirty="0"/>
              <a:t>or </a:t>
            </a:r>
            <a:r>
              <a:rPr lang="en-US" sz="3600" dirty="0" smtClean="0"/>
              <a:t>36 percent.</a:t>
            </a:r>
            <a:endParaRPr lang="en-US" sz="3600" dirty="0"/>
          </a:p>
          <a:p>
            <a:pPr marL="571500" indent="-571500">
              <a:buFont typeface="Wingdings" pitchFamily="2" charset="2"/>
              <a:buNone/>
            </a:pPr>
            <a:endParaRPr lang="en-US" sz="3800"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11</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083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Grp="1" noChangeArrowheads="1"/>
          </p:cNvSpPr>
          <p:nvPr>
            <p:ph type="body" idx="1"/>
          </p:nvPr>
        </p:nvSpPr>
        <p:spPr>
          <a:xfrm>
            <a:off x="228600" y="152400"/>
            <a:ext cx="8915400" cy="4724400"/>
          </a:xfrm>
        </p:spPr>
        <p:txBody>
          <a:bodyPr/>
          <a:lstStyle/>
          <a:p>
            <a:pPr marL="571500" indent="-571500">
              <a:lnSpc>
                <a:spcPct val="80000"/>
              </a:lnSpc>
              <a:buFont typeface="Wingdings" pitchFamily="2" charset="2"/>
              <a:buAutoNum type="arabicPeriod" startAt="5"/>
            </a:pPr>
            <a:r>
              <a:rPr lang="en-US" sz="4000" dirty="0">
                <a:solidFill>
                  <a:schemeClr val="accent1"/>
                </a:solidFill>
              </a:rPr>
              <a:t>Constant</a:t>
            </a:r>
            <a:r>
              <a:rPr lang="en-US" sz="4000" dirty="0"/>
              <a:t> </a:t>
            </a:r>
            <a:endParaRPr lang="en-US" sz="3500" dirty="0"/>
          </a:p>
          <a:p>
            <a:pPr marL="571500" indent="-571500">
              <a:lnSpc>
                <a:spcPct val="80000"/>
              </a:lnSpc>
            </a:pPr>
            <a:endParaRPr lang="en-US" sz="3500" dirty="0" smtClean="0"/>
          </a:p>
          <a:p>
            <a:pPr marL="571500" indent="-571500" algn="just">
              <a:lnSpc>
                <a:spcPct val="80000"/>
              </a:lnSpc>
            </a:pPr>
            <a:r>
              <a:rPr lang="en-US" sz="3600" dirty="0" smtClean="0"/>
              <a:t>An </a:t>
            </a:r>
            <a:r>
              <a:rPr lang="en-US" sz="3600" dirty="0"/>
              <a:t>unchanging, arbitrary number (for example, 100 or 1000 or 100000) by which rates, ratios, or proportions can be multiplied to express these measures in a more understandable fashion. (K or Constant) </a:t>
            </a:r>
          </a:p>
          <a:p>
            <a:pPr marL="571500" indent="-571500">
              <a:lnSpc>
                <a:spcPct val="80000"/>
              </a:lnSpc>
              <a:buFont typeface="Wingdings" pitchFamily="2" charset="2"/>
              <a:buNone/>
            </a:pPr>
            <a:r>
              <a:rPr lang="en-US" sz="3600" dirty="0"/>
              <a:t>	</a:t>
            </a:r>
            <a:endParaRPr lang="en-US" sz="3800"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type="body" idx="1"/>
          </p:nvPr>
        </p:nvSpPr>
        <p:spPr>
          <a:xfrm>
            <a:off x="457200" y="381000"/>
            <a:ext cx="8229600" cy="6096000"/>
          </a:xfrm>
        </p:spPr>
        <p:txBody>
          <a:bodyPr/>
          <a:lstStyle/>
          <a:p>
            <a:pPr marL="571500" indent="-571500">
              <a:buFont typeface="Wingdings" pitchFamily="2" charset="2"/>
              <a:buAutoNum type="arabicPeriod" startAt="6"/>
            </a:pPr>
            <a:r>
              <a:rPr lang="en-US" sz="4000" dirty="0">
                <a:solidFill>
                  <a:schemeClr val="accent1"/>
                </a:solidFill>
              </a:rPr>
              <a:t>Cohort </a:t>
            </a:r>
            <a:r>
              <a:rPr lang="en-US" sz="4000" dirty="0" smtClean="0">
                <a:solidFill>
                  <a:schemeClr val="accent1"/>
                </a:solidFill>
              </a:rPr>
              <a:t>measure</a:t>
            </a:r>
            <a:r>
              <a:rPr lang="en-US" sz="4300" dirty="0" smtClean="0"/>
              <a:t> </a:t>
            </a:r>
          </a:p>
          <a:p>
            <a:pPr marL="571500" indent="-571500">
              <a:buNone/>
            </a:pPr>
            <a:r>
              <a:rPr lang="en-US" sz="4300" dirty="0"/>
              <a:t>	</a:t>
            </a:r>
            <a:r>
              <a:rPr lang="en-US" sz="3600" dirty="0" smtClean="0"/>
              <a:t>A </a:t>
            </a:r>
            <a:r>
              <a:rPr lang="en-US" sz="3600" dirty="0"/>
              <a:t>statistic that measures events occurring to a </a:t>
            </a:r>
            <a:r>
              <a:rPr lang="en-US" sz="3600" dirty="0" smtClean="0">
                <a:solidFill>
                  <a:schemeClr val="tx1"/>
                </a:solidFill>
              </a:rPr>
              <a:t>COHORT </a:t>
            </a:r>
            <a:r>
              <a:rPr lang="en-US" sz="3600" dirty="0" smtClean="0"/>
              <a:t>   ( </a:t>
            </a:r>
            <a:r>
              <a:rPr lang="en-US" sz="3600" dirty="0"/>
              <a:t>a group of people sharing a common demographic experience ) who are observed through time. </a:t>
            </a:r>
            <a:endParaRPr lang="en-US" sz="3600" dirty="0" smtClean="0"/>
          </a:p>
          <a:p>
            <a:pPr marL="971550" lvl="1" indent="-571500"/>
            <a:r>
              <a:rPr lang="en-US" dirty="0" smtClean="0"/>
              <a:t>Birth cohorts</a:t>
            </a:r>
          </a:p>
          <a:p>
            <a:pPr marL="971550" lvl="1" indent="-571500"/>
            <a:r>
              <a:rPr lang="en-US" dirty="0" smtClean="0"/>
              <a:t>Marriage cohorts</a:t>
            </a:r>
          </a:p>
          <a:p>
            <a:pPr marL="971550" lvl="1" indent="-571500"/>
            <a:r>
              <a:rPr lang="en-US" dirty="0" smtClean="0"/>
              <a:t>School cohorts</a:t>
            </a:r>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3" name="Rectangle 3"/>
          <p:cNvSpPr>
            <a:spLocks noGrp="1" noChangeArrowheads="1"/>
          </p:cNvSpPr>
          <p:nvPr>
            <p:ph type="body" idx="1"/>
          </p:nvPr>
        </p:nvSpPr>
        <p:spPr>
          <a:xfrm>
            <a:off x="457200" y="381000"/>
            <a:ext cx="8229600" cy="5368925"/>
          </a:xfrm>
        </p:spPr>
        <p:txBody>
          <a:bodyPr>
            <a:normAutofit lnSpcReduction="10000"/>
          </a:bodyPr>
          <a:lstStyle/>
          <a:p>
            <a:pPr marL="571500" indent="-571500">
              <a:buNone/>
            </a:pPr>
            <a:r>
              <a:rPr lang="en-US" sz="4000" dirty="0" smtClean="0">
                <a:solidFill>
                  <a:schemeClr val="accent1"/>
                </a:solidFill>
              </a:rPr>
              <a:t>7.	Period </a:t>
            </a:r>
            <a:r>
              <a:rPr lang="en-US" sz="4000" dirty="0">
                <a:solidFill>
                  <a:schemeClr val="accent1"/>
                </a:solidFill>
              </a:rPr>
              <a:t>Measure</a:t>
            </a:r>
            <a:r>
              <a:rPr lang="en-US" sz="4300" dirty="0">
                <a:solidFill>
                  <a:schemeClr val="accent1"/>
                </a:solidFill>
              </a:rPr>
              <a:t> :</a:t>
            </a:r>
            <a:r>
              <a:rPr lang="en-US" sz="4700" dirty="0"/>
              <a:t> </a:t>
            </a:r>
            <a:endParaRPr lang="en-US" sz="4700" dirty="0" smtClean="0"/>
          </a:p>
          <a:p>
            <a:pPr marL="571500" indent="-571500"/>
            <a:r>
              <a:rPr lang="en-US" sz="3600" dirty="0" smtClean="0"/>
              <a:t>A statistic </a:t>
            </a:r>
            <a:r>
              <a:rPr lang="en-US" sz="3600" dirty="0"/>
              <a:t>that measures events occurring to all or part of a population during one period of </a:t>
            </a:r>
            <a:r>
              <a:rPr lang="en-US" sz="3600" dirty="0" smtClean="0"/>
              <a:t>time</a:t>
            </a:r>
            <a:endParaRPr lang="en-US" sz="3600" dirty="0"/>
          </a:p>
          <a:p>
            <a:pPr marL="571500" indent="-571500"/>
            <a:r>
              <a:rPr lang="en-US" sz="3600" dirty="0" smtClean="0"/>
              <a:t>“ </a:t>
            </a:r>
            <a:r>
              <a:rPr lang="en-US" sz="3600" dirty="0"/>
              <a:t>T</a:t>
            </a:r>
            <a:r>
              <a:rPr lang="en-US" sz="3600" dirty="0" smtClean="0"/>
              <a:t>akes </a:t>
            </a:r>
            <a:r>
              <a:rPr lang="en-US" sz="3600" dirty="0"/>
              <a:t>a snapshot” of a population, in effect. </a:t>
            </a:r>
            <a:endParaRPr lang="en-US" sz="3600" dirty="0" smtClean="0"/>
          </a:p>
          <a:p>
            <a:pPr marL="571500" indent="-571500"/>
            <a:r>
              <a:rPr lang="en-US" sz="3600" dirty="0" smtClean="0"/>
              <a:t>for </a:t>
            </a:r>
            <a:r>
              <a:rPr lang="en-US" sz="3600" dirty="0"/>
              <a:t>example, the death rate of the </a:t>
            </a:r>
            <a:r>
              <a:rPr lang="en-US" sz="3600" dirty="0" smtClean="0"/>
              <a:t>entire Pakistani population </a:t>
            </a:r>
            <a:r>
              <a:rPr lang="en-US" sz="3600" dirty="0"/>
              <a:t>in </a:t>
            </a:r>
            <a:r>
              <a:rPr lang="en-US" sz="3600" dirty="0" smtClean="0"/>
              <a:t>2011 </a:t>
            </a:r>
            <a:r>
              <a:rPr lang="en-US" sz="3600" dirty="0"/>
              <a:t>was </a:t>
            </a:r>
            <a:endParaRPr lang="en-US" sz="3600" dirty="0" smtClean="0"/>
          </a:p>
          <a:p>
            <a:pPr marL="571500" indent="-571500">
              <a:buNone/>
            </a:pPr>
            <a:r>
              <a:rPr lang="en-US" sz="3600" dirty="0" smtClean="0"/>
              <a:t>	7.2 per 1000</a:t>
            </a:r>
            <a:endParaRPr lang="en-US" sz="3600"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14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88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normAutofit/>
          </a:bodyPr>
          <a:lstStyle/>
          <a:p>
            <a:r>
              <a:rPr lang="en-US" sz="4600" b="1" dirty="0" smtClean="0"/>
              <a:t>Age </a:t>
            </a:r>
            <a:r>
              <a:rPr lang="en-US" sz="4600" b="1" dirty="0"/>
              <a:t>and Sex composition</a:t>
            </a:r>
          </a:p>
        </p:txBody>
      </p:sp>
      <p:sp>
        <p:nvSpPr>
          <p:cNvPr id="4" name="Text Placeholder 3"/>
          <p:cNvSpPr>
            <a:spLocks noGrp="1"/>
          </p:cNvSpPr>
          <p:nvPr>
            <p:ph type="body" idx="1"/>
          </p:nvPr>
        </p:nvSpPr>
        <p:spPr/>
        <p:txBody>
          <a:bodyPr/>
          <a:lstStyle/>
          <a:p>
            <a:endParaRPr lang="en-US"/>
          </a:p>
        </p:txBody>
      </p:sp>
      <p:sp>
        <p:nvSpPr>
          <p:cNvPr id="6" name="Slide Number Placeholder 5"/>
          <p:cNvSpPr>
            <a:spLocks noGrp="1"/>
          </p:cNvSpPr>
          <p:nvPr>
            <p:ph type="sldNum" sz="quarter" idx="12"/>
          </p:nvPr>
        </p:nvSpPr>
        <p:spPr/>
        <p:txBody>
          <a:bodyPr/>
          <a:lstStyle/>
          <a:p>
            <a:fld id="{1613D5F0-BF39-4213-935A-BB2CAB7117C4}" type="slidenum">
              <a:rPr lang="en-US" smtClean="0"/>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1. Median Age</a:t>
            </a:r>
            <a:endParaRPr lang="en-US" dirty="0"/>
          </a:p>
        </p:txBody>
      </p:sp>
      <p:sp>
        <p:nvSpPr>
          <p:cNvPr id="17411" name="Rectangle 3"/>
          <p:cNvSpPr>
            <a:spLocks noGrp="1" noChangeArrowheads="1"/>
          </p:cNvSpPr>
          <p:nvPr>
            <p:ph idx="1"/>
          </p:nvPr>
        </p:nvSpPr>
        <p:spPr/>
        <p:txBody>
          <a:bodyPr>
            <a:normAutofit lnSpcReduction="10000"/>
          </a:bodyPr>
          <a:lstStyle/>
          <a:p>
            <a:pPr marL="571500" indent="-571500" algn="ctr">
              <a:buNone/>
            </a:pPr>
            <a:r>
              <a:rPr lang="en-US" sz="4600" dirty="0"/>
              <a:t>	</a:t>
            </a:r>
            <a:r>
              <a:rPr lang="en-US" sz="4600" dirty="0" smtClean="0"/>
              <a:t> </a:t>
            </a:r>
          </a:p>
          <a:p>
            <a:pPr marL="571500" indent="-571500" algn="ctr">
              <a:buNone/>
            </a:pPr>
            <a:r>
              <a:rPr lang="en-US" sz="3600" dirty="0" smtClean="0"/>
              <a:t>The </a:t>
            </a:r>
            <a:r>
              <a:rPr lang="en-US" sz="3600" dirty="0"/>
              <a:t>median age is the age at which exactly half the population is older and half is younger.</a:t>
            </a:r>
          </a:p>
          <a:p>
            <a:pPr marL="571500" indent="-571500"/>
            <a:endParaRPr lang="en-US" sz="3600" dirty="0"/>
          </a:p>
          <a:p>
            <a:pPr marL="571500" indent="-571500"/>
            <a:r>
              <a:rPr lang="en-US" sz="4000" b="1" dirty="0" smtClean="0"/>
              <a:t>Median Age of Pakistan </a:t>
            </a:r>
          </a:p>
          <a:p>
            <a:pPr marL="971550" lvl="1" indent="-571500"/>
            <a:r>
              <a:rPr lang="en-US" sz="3600" b="1" dirty="0" smtClean="0"/>
              <a:t>21.6 </a:t>
            </a:r>
            <a:r>
              <a:rPr lang="en-US" sz="3600" i="1" dirty="0" smtClean="0"/>
              <a:t>years</a:t>
            </a:r>
            <a:endParaRPr lang="en-US" sz="3400" dirty="0"/>
          </a:p>
          <a:p>
            <a:pPr marL="571500" indent="-571500"/>
            <a:endParaRPr lang="en-US" sz="3800" dirty="0"/>
          </a:p>
        </p:txBody>
      </p:sp>
      <p:sp>
        <p:nvSpPr>
          <p:cNvPr id="7" name="Slide Number Placeholder 6"/>
          <p:cNvSpPr>
            <a:spLocks noGrp="1"/>
          </p:cNvSpPr>
          <p:nvPr>
            <p:ph type="sldNum" sz="quarter" idx="12"/>
          </p:nvPr>
        </p:nvSpPr>
        <p:spPr/>
        <p:txBody>
          <a:bodyPr/>
          <a:lstStyle/>
          <a:p>
            <a:fld id="{1613D5F0-BF39-4213-935A-BB2CAB7117C4}" type="slidenum">
              <a:rPr lang="en-US" smtClean="0"/>
              <a:pPr/>
              <a:t>16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4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2. Sex Ratio</a:t>
            </a:r>
            <a:endParaRPr lang="en-US" dirty="0"/>
          </a:p>
        </p:txBody>
      </p:sp>
      <p:graphicFrame>
        <p:nvGraphicFramePr>
          <p:cNvPr id="128014" name="Group 14"/>
          <p:cNvGraphicFramePr>
            <a:graphicFrameLocks noGrp="1"/>
          </p:cNvGraphicFramePr>
          <p:nvPr>
            <p:ph idx="1"/>
          </p:nvPr>
        </p:nvGraphicFramePr>
        <p:xfrm>
          <a:off x="457200" y="4114800"/>
          <a:ext cx="8229600" cy="1219201"/>
        </p:xfrm>
        <a:graphic>
          <a:graphicData uri="http://schemas.openxmlformats.org/drawingml/2006/table">
            <a:tbl>
              <a:tblPr/>
              <a:tblGrid>
                <a:gridCol w="8229600"/>
              </a:tblGrid>
              <a:tr h="1219201">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sng" strike="noStrike" cap="none" normalizeH="0" baseline="0" dirty="0" smtClean="0">
                          <a:ln>
                            <a:noFill/>
                          </a:ln>
                          <a:solidFill>
                            <a:schemeClr val="tx1"/>
                          </a:solidFill>
                          <a:effectLst/>
                          <a:latin typeface="Arial" charset="0"/>
                        </a:rPr>
                        <a:t>No of males    </a:t>
                      </a:r>
                      <a:r>
                        <a:rPr kumimoji="0" lang="en-US" sz="2000" b="0" i="0" u="none" strike="noStrike" cap="none" normalizeH="0" baseline="0" dirty="0" smtClean="0">
                          <a:ln>
                            <a:noFill/>
                          </a:ln>
                          <a:solidFill>
                            <a:schemeClr val="tx1"/>
                          </a:solidFill>
                          <a:effectLst/>
                          <a:latin typeface="Arial" charset="0"/>
                        </a:rPr>
                        <a:t> X      K     =      </a:t>
                      </a:r>
                      <a:r>
                        <a:rPr kumimoji="0" lang="en-US" sz="2000" b="0" i="0" u="sng" strike="noStrike" cap="none" normalizeH="0" baseline="0" dirty="0" smtClean="0">
                          <a:ln>
                            <a:noFill/>
                          </a:ln>
                          <a:solidFill>
                            <a:schemeClr val="tx1"/>
                          </a:solidFill>
                          <a:effectLst/>
                          <a:latin typeface="Arial" charset="0"/>
                        </a:rPr>
                        <a:t>61,574,398</a:t>
                      </a:r>
                      <a:r>
                        <a:rPr kumimoji="0" lang="en-US" sz="2000" b="0" i="0" u="none" strike="noStrike" cap="none" normalizeH="0" baseline="0" dirty="0" smtClean="0">
                          <a:ln>
                            <a:noFill/>
                          </a:ln>
                          <a:solidFill>
                            <a:schemeClr val="tx1"/>
                          </a:solidFill>
                          <a:effectLst/>
                          <a:latin typeface="Arial" charset="0"/>
                        </a:rPr>
                        <a:t>   X      100    = 96.2</a:t>
                      </a:r>
                      <a:endParaRPr kumimoji="0" lang="en-US" sz="2000" b="0" i="0" u="sng" strike="noStrike" cap="none" normalizeH="0" baseline="0" dirty="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dirty="0" smtClean="0">
                          <a:ln>
                            <a:noFill/>
                          </a:ln>
                          <a:solidFill>
                            <a:schemeClr val="tx1"/>
                          </a:solidFill>
                          <a:effectLst/>
                          <a:latin typeface="Arial" charset="0"/>
                        </a:rPr>
                        <a:t>No of females                          63,995,848</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bl>
          </a:graphicData>
        </a:graphic>
      </p:graphicFrame>
      <p:sp>
        <p:nvSpPr>
          <p:cNvPr id="128013" name="Rectangle 13"/>
          <p:cNvSpPr>
            <a:spLocks noChangeArrowheads="1"/>
          </p:cNvSpPr>
          <p:nvPr/>
        </p:nvSpPr>
        <p:spPr bwMode="auto">
          <a:xfrm>
            <a:off x="457200" y="1577876"/>
            <a:ext cx="8686800" cy="2308324"/>
          </a:xfrm>
          <a:prstGeom prst="rect">
            <a:avLst/>
          </a:prstGeom>
          <a:noFill/>
          <a:ln w="9525">
            <a:noFill/>
            <a:miter lim="800000"/>
            <a:headEnd/>
            <a:tailEnd/>
          </a:ln>
          <a:effectLst/>
        </p:spPr>
        <p:txBody>
          <a:bodyPr wrap="square">
            <a:spAutoFit/>
          </a:bodyPr>
          <a:lstStyle/>
          <a:p>
            <a:pPr marL="342900" indent="-342900" algn="ctr">
              <a:spcBef>
                <a:spcPct val="50000"/>
              </a:spcBef>
              <a:buClr>
                <a:schemeClr val="accent1"/>
              </a:buClr>
              <a:buSzPct val="65000"/>
            </a:pPr>
            <a:r>
              <a:rPr lang="en-US" sz="3600" dirty="0" smtClean="0"/>
              <a:t>	The </a:t>
            </a:r>
            <a:r>
              <a:rPr lang="en-US" sz="3600" dirty="0"/>
              <a:t>sex ratio is the ratio of males to females in a given population, usually expressed as the number of males for every 100 females</a:t>
            </a:r>
            <a:r>
              <a:rPr lang="en-US" sz="3600" dirty="0" smtClean="0"/>
              <a:t>.</a:t>
            </a:r>
            <a:endParaRPr lang="en-US" sz="4200" dirty="0"/>
          </a:p>
        </p:txBody>
      </p:sp>
      <p:sp>
        <p:nvSpPr>
          <p:cNvPr id="6" name="Slide Number Placeholder 5"/>
          <p:cNvSpPr>
            <a:spLocks noGrp="1"/>
          </p:cNvSpPr>
          <p:nvPr>
            <p:ph type="sldNum" sz="quarter" idx="12"/>
          </p:nvPr>
        </p:nvSpPr>
        <p:spPr/>
        <p:txBody>
          <a:bodyPr/>
          <a:lstStyle/>
          <a:p>
            <a:fld id="{1613D5F0-BF39-4213-935A-BB2CAB7117C4}" type="slidenum">
              <a:rPr lang="en-US" smtClean="0"/>
              <a:pPr/>
              <a:t>17</a:t>
            </a:fld>
            <a:endParaRPr lang="en-US"/>
          </a:p>
        </p:txBody>
      </p:sp>
      <p:sp>
        <p:nvSpPr>
          <p:cNvPr id="7" name="TextBox 6"/>
          <p:cNvSpPr txBox="1"/>
          <p:nvPr/>
        </p:nvSpPr>
        <p:spPr>
          <a:xfrm>
            <a:off x="1143000" y="5334000"/>
            <a:ext cx="6858000" cy="1274195"/>
          </a:xfrm>
          <a:prstGeom prst="rect">
            <a:avLst/>
          </a:prstGeom>
          <a:noFill/>
        </p:spPr>
        <p:txBody>
          <a:bodyPr wrap="square" rtlCol="0">
            <a:spAutoFit/>
          </a:bodyPr>
          <a:lstStyle/>
          <a:p>
            <a:pPr lvl="0" algn="ctr" fontAlgn="base">
              <a:spcBef>
                <a:spcPct val="20000"/>
              </a:spcBef>
              <a:spcAft>
                <a:spcPct val="0"/>
              </a:spcAft>
              <a:buClr>
                <a:schemeClr val="accent1"/>
              </a:buClr>
              <a:buSzPct val="65000"/>
              <a:buFont typeface="Arial" pitchFamily="34" charset="0"/>
              <a:buChar char="•"/>
            </a:pPr>
            <a:r>
              <a:rPr kumimoji="0" lang="en-US" sz="2400" b="1" i="0" u="none" strike="noStrike" cap="none" normalizeH="0" baseline="0" dirty="0" smtClean="0">
                <a:ln>
                  <a:noFill/>
                </a:ln>
                <a:solidFill>
                  <a:schemeClr val="tx1"/>
                </a:solidFill>
                <a:effectLst/>
                <a:latin typeface="Arial" charset="0"/>
              </a:rPr>
              <a:t>Sex ratio of Pakistan in 2012  is </a:t>
            </a:r>
          </a:p>
          <a:p>
            <a:pPr lvl="0" algn="ctr" fontAlgn="base">
              <a:spcBef>
                <a:spcPct val="20000"/>
              </a:spcBef>
              <a:spcAft>
                <a:spcPct val="0"/>
              </a:spcAft>
              <a:buClr>
                <a:schemeClr val="accent1"/>
              </a:buClr>
              <a:buSzPct val="65000"/>
              <a:buFont typeface="Arial" pitchFamily="34" charset="0"/>
              <a:buChar char="•"/>
            </a:pPr>
            <a:r>
              <a:rPr kumimoji="0" lang="en-US" sz="2400" b="1" i="0" u="none" strike="noStrike" cap="none" normalizeH="0" baseline="0" dirty="0" smtClean="0">
                <a:ln>
                  <a:noFill/>
                </a:ln>
                <a:solidFill>
                  <a:schemeClr val="tx1"/>
                </a:solidFill>
                <a:effectLst/>
                <a:latin typeface="Arial" charset="0"/>
              </a:rPr>
              <a:t>105 Males/100 females</a:t>
            </a:r>
          </a:p>
          <a:p>
            <a:endParaRPr lang="en-US"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b="1" dirty="0" smtClean="0"/>
              <a:t>3. Age </a:t>
            </a:r>
            <a:r>
              <a:rPr lang="en-US" b="1" dirty="0"/>
              <a:t>Dependency Ratio</a:t>
            </a:r>
          </a:p>
        </p:txBody>
      </p:sp>
      <p:sp>
        <p:nvSpPr>
          <p:cNvPr id="19459" name="Rectangle 3"/>
          <p:cNvSpPr>
            <a:spLocks noGrp="1" noChangeArrowheads="1"/>
          </p:cNvSpPr>
          <p:nvPr>
            <p:ph type="body" idx="1"/>
          </p:nvPr>
        </p:nvSpPr>
        <p:spPr>
          <a:xfrm>
            <a:off x="228600" y="1524000"/>
            <a:ext cx="8229600" cy="1371600"/>
          </a:xfrm>
        </p:spPr>
        <p:txBody>
          <a:bodyPr>
            <a:normAutofit fontScale="92500" lnSpcReduction="20000"/>
          </a:bodyPr>
          <a:lstStyle/>
          <a:p>
            <a:pPr algn="ctr">
              <a:buFont typeface="Wingdings" pitchFamily="2" charset="2"/>
              <a:buNone/>
            </a:pPr>
            <a:r>
              <a:rPr lang="en-US" sz="2200" dirty="0"/>
              <a:t>	</a:t>
            </a:r>
            <a:r>
              <a:rPr lang="en-US" sz="2800" dirty="0">
                <a:solidFill>
                  <a:schemeClr val="tx1"/>
                </a:solidFill>
              </a:rPr>
              <a:t>The age-dependency ratio is the ratio of persons in the “dependent” ages (generally under age 15 and over age 64) to those in the “economically productive” ages (15-64 years) in a population.)</a:t>
            </a:r>
          </a:p>
          <a:p>
            <a:pPr>
              <a:buFont typeface="Wingdings" pitchFamily="2" charset="2"/>
              <a:buNone/>
            </a:pPr>
            <a:endParaRPr lang="en-US" sz="2800" dirty="0"/>
          </a:p>
        </p:txBody>
      </p:sp>
      <p:graphicFrame>
        <p:nvGraphicFramePr>
          <p:cNvPr id="19496" name="Group 40"/>
          <p:cNvGraphicFramePr>
            <a:graphicFrameLocks noGrp="1"/>
          </p:cNvGraphicFramePr>
          <p:nvPr/>
        </p:nvGraphicFramePr>
        <p:xfrm>
          <a:off x="381000" y="3103563"/>
          <a:ext cx="8686800" cy="1261872"/>
        </p:xfrm>
        <a:graphic>
          <a:graphicData uri="http://schemas.openxmlformats.org/drawingml/2006/table">
            <a:tbl>
              <a:tblPr/>
              <a:tblGrid>
                <a:gridCol w="8686800"/>
              </a:tblGrid>
              <a:tr h="1112447">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400" b="0" i="0" u="none" strike="noStrike" cap="none" normalizeH="0" baseline="0" dirty="0" smtClean="0">
                          <a:ln>
                            <a:noFill/>
                          </a:ln>
                          <a:solidFill>
                            <a:schemeClr val="tx1"/>
                          </a:solidFill>
                          <a:effectLst/>
                          <a:latin typeface="Arial" charset="0"/>
                        </a:rPr>
                        <a:t>Population</a:t>
                      </a:r>
                      <a:r>
                        <a:rPr kumimoji="0" lang="en-US" sz="2200" b="0" i="0" u="none" strike="noStrike" cap="none" normalizeH="0" baseline="0" dirty="0" smtClean="0">
                          <a:ln>
                            <a:noFill/>
                          </a:ln>
                          <a:solidFill>
                            <a:schemeClr val="tx1"/>
                          </a:solidFill>
                          <a:effectLst/>
                          <a:latin typeface="Arial" charset="0"/>
                        </a:rPr>
                        <a:t> under age 15                              </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sng" strike="noStrike" cap="none" normalizeH="0" baseline="0" dirty="0" smtClean="0">
                          <a:ln>
                            <a:noFill/>
                          </a:ln>
                          <a:solidFill>
                            <a:schemeClr val="tx1"/>
                          </a:solidFill>
                          <a:effectLst/>
                          <a:latin typeface="Arial" charset="0"/>
                        </a:rPr>
                        <a:t>+ Population over age 64</a:t>
                      </a:r>
                      <a:r>
                        <a:rPr kumimoji="0" lang="en-US" sz="2200" b="0" i="0" u="none" strike="noStrike" cap="none" normalizeH="0" baseline="0" dirty="0" smtClean="0">
                          <a:ln>
                            <a:noFill/>
                          </a:ln>
                          <a:solidFill>
                            <a:schemeClr val="tx1"/>
                          </a:solidFill>
                          <a:effectLst/>
                          <a:latin typeface="Arial" charset="0"/>
                        </a:rPr>
                        <a:t>    X    K     =       </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dirty="0" smtClean="0">
                          <a:ln>
                            <a:noFill/>
                          </a:ln>
                          <a:solidFill>
                            <a:schemeClr val="tx1"/>
                          </a:solidFill>
                          <a:effectLst/>
                          <a:latin typeface="Arial" charset="0"/>
                        </a:rPr>
                        <a:t> Population ages 15-64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bl>
          </a:graphicData>
        </a:graphic>
      </p:graphicFrame>
      <p:sp>
        <p:nvSpPr>
          <p:cNvPr id="6" name="Slide Number Placeholder 5"/>
          <p:cNvSpPr>
            <a:spLocks noGrp="1"/>
          </p:cNvSpPr>
          <p:nvPr>
            <p:ph type="sldNum" sz="quarter" idx="12"/>
          </p:nvPr>
        </p:nvSpPr>
        <p:spPr/>
        <p:txBody>
          <a:bodyPr/>
          <a:lstStyle/>
          <a:p>
            <a:fld id="{1613D5F0-BF39-4213-935A-BB2CAB7117C4}" type="slidenum">
              <a:rPr lang="en-US" smtClean="0"/>
              <a:pPr/>
              <a:t>18</a:t>
            </a:fld>
            <a:endParaRPr lang="en-US"/>
          </a:p>
        </p:txBody>
      </p:sp>
      <p:sp>
        <p:nvSpPr>
          <p:cNvPr id="7" name="TextBox 6"/>
          <p:cNvSpPr txBox="1"/>
          <p:nvPr/>
        </p:nvSpPr>
        <p:spPr>
          <a:xfrm>
            <a:off x="609600" y="4876800"/>
            <a:ext cx="7924800" cy="1569660"/>
          </a:xfrm>
          <a:prstGeom prst="rect">
            <a:avLst/>
          </a:prstGeom>
          <a:noFill/>
        </p:spPr>
        <p:txBody>
          <a:bodyPr wrap="square" rtlCol="0">
            <a:spAutoFit/>
          </a:bodyPr>
          <a:lstStyle/>
          <a:p>
            <a:r>
              <a:rPr lang="en-US" sz="3200" b="1" dirty="0" smtClean="0"/>
              <a:t>Age dependency ratio of Pakistan 2012</a:t>
            </a:r>
          </a:p>
          <a:p>
            <a:r>
              <a:rPr lang="en-US" sz="3200" b="1" dirty="0" smtClean="0"/>
              <a:t>68.4 </a:t>
            </a:r>
          </a:p>
          <a:p>
            <a:endParaRPr 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Life Expectancy </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Or expectation of life</a:t>
            </a:r>
          </a:p>
          <a:p>
            <a:r>
              <a:rPr lang="en-US" dirty="0" smtClean="0"/>
              <a:t>At a given age is the number of years which a person of that age may expect to live according to the mortality pattern prevalent in the country</a:t>
            </a:r>
          </a:p>
          <a:p>
            <a:r>
              <a:rPr lang="en-US" dirty="0" smtClean="0"/>
              <a:t>One of the best indicators of a country’s level of development and of the overall health status of the population</a:t>
            </a:r>
          </a:p>
          <a:p>
            <a:r>
              <a:rPr lang="en-US" dirty="0" smtClean="0"/>
              <a:t>Life expectancy of Pakistan in 2012 </a:t>
            </a:r>
          </a:p>
          <a:p>
            <a:pPr lvl="1"/>
            <a:r>
              <a:rPr lang="en-US" b="1" dirty="0" smtClean="0"/>
              <a:t>Total population: 	</a:t>
            </a:r>
            <a:r>
              <a:rPr lang="en-US" dirty="0" smtClean="0"/>
              <a:t>66.35 years </a:t>
            </a:r>
          </a:p>
          <a:p>
            <a:pPr lvl="2"/>
            <a:r>
              <a:rPr lang="en-US" b="1" dirty="0" smtClean="0"/>
              <a:t>Males:</a:t>
            </a:r>
            <a:r>
              <a:rPr lang="en-US" dirty="0" smtClean="0"/>
              <a:t> 		64.52 years </a:t>
            </a:r>
          </a:p>
          <a:p>
            <a:pPr lvl="2"/>
            <a:r>
              <a:rPr lang="en-US" b="1" dirty="0" smtClean="0"/>
              <a:t>Females:</a:t>
            </a:r>
            <a:r>
              <a:rPr lang="en-US" dirty="0" smtClean="0"/>
              <a:t> 		68.28 years</a:t>
            </a:r>
          </a:p>
          <a:p>
            <a:pPr lvl="1"/>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57200" y="277813"/>
            <a:ext cx="8229600" cy="636587"/>
          </a:xfrm>
        </p:spPr>
        <p:txBody>
          <a:bodyPr>
            <a:normAutofit fontScale="90000"/>
          </a:bodyPr>
          <a:lstStyle/>
          <a:p>
            <a:r>
              <a:rPr lang="en-US" b="1"/>
              <a:t>POPULATION PYRAMID</a:t>
            </a:r>
          </a:p>
        </p:txBody>
      </p:sp>
      <p:sp>
        <p:nvSpPr>
          <p:cNvPr id="21507" name="Rectangle 3"/>
          <p:cNvSpPr>
            <a:spLocks noGrp="1" noChangeArrowheads="1"/>
          </p:cNvSpPr>
          <p:nvPr>
            <p:ph type="body" idx="1"/>
          </p:nvPr>
        </p:nvSpPr>
        <p:spPr>
          <a:xfrm>
            <a:off x="381000" y="1371600"/>
            <a:ext cx="8382000" cy="5029200"/>
          </a:xfrm>
        </p:spPr>
        <p:txBody>
          <a:bodyPr>
            <a:normAutofit lnSpcReduction="10000"/>
          </a:bodyPr>
          <a:lstStyle/>
          <a:p>
            <a:pPr algn="just"/>
            <a:r>
              <a:rPr lang="en-US" sz="3200" dirty="0"/>
              <a:t>A population pyramid graphically displays a population’s age and sex composition. </a:t>
            </a:r>
            <a:endParaRPr lang="en-US" sz="3200" dirty="0" smtClean="0"/>
          </a:p>
          <a:p>
            <a:pPr algn="just"/>
            <a:r>
              <a:rPr lang="en-US" sz="3200" dirty="0" smtClean="0"/>
              <a:t>Horizontal </a:t>
            </a:r>
            <a:r>
              <a:rPr lang="en-US" sz="3200" dirty="0"/>
              <a:t>bars present the numbers or proportions of males and females in each age group. </a:t>
            </a:r>
            <a:endParaRPr lang="en-US" sz="3200" dirty="0" smtClean="0"/>
          </a:p>
          <a:p>
            <a:pPr algn="just"/>
            <a:r>
              <a:rPr lang="en-US" sz="3200" dirty="0" smtClean="0"/>
              <a:t>The </a:t>
            </a:r>
            <a:r>
              <a:rPr lang="en-US" sz="3200" dirty="0"/>
              <a:t>sum of all the age sex groups in the population pyramid equals 100% of the population. </a:t>
            </a:r>
            <a:endParaRPr lang="en-US" sz="3200" dirty="0" smtClean="0"/>
          </a:p>
          <a:p>
            <a:pPr algn="just"/>
            <a:r>
              <a:rPr lang="en-US" sz="3200" dirty="0" smtClean="0"/>
              <a:t>Pyramid  </a:t>
            </a:r>
            <a:r>
              <a:rPr lang="en-US" sz="3200" dirty="0"/>
              <a:t>may show single years of age or show data in age groups.</a:t>
            </a:r>
          </a:p>
          <a:p>
            <a:pPr algn="just"/>
            <a:endParaRPr lang="en-US" sz="3200" dirty="0"/>
          </a:p>
        </p:txBody>
      </p:sp>
      <p:sp>
        <p:nvSpPr>
          <p:cNvPr id="5" name="Slide Number Placeholder 4"/>
          <p:cNvSpPr>
            <a:spLocks noGrp="1"/>
          </p:cNvSpPr>
          <p:nvPr>
            <p:ph type="sldNum" sz="quarter" idx="12"/>
          </p:nvPr>
        </p:nvSpPr>
        <p:spPr/>
        <p:txBody>
          <a:bodyPr/>
          <a:lstStyle/>
          <a:p>
            <a:fld id="{1613D5F0-BF39-4213-935A-BB2CAB7117C4}" type="slidenum">
              <a:rPr lang="en-US" smtClean="0"/>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3D5B1035-058B-421D-9D2A-35EB577B028C}" type="slidenum">
              <a:rPr lang="en-US" altLang="en-US"/>
              <a:pPr/>
              <a:t>21</a:t>
            </a:fld>
            <a:endParaRPr lang="en-US" altLang="en-US"/>
          </a:p>
        </p:txBody>
      </p:sp>
      <p:sp>
        <p:nvSpPr>
          <p:cNvPr id="124930" name="Rectangle 2"/>
          <p:cNvSpPr>
            <a:spLocks noGrp="1" noChangeArrowheads="1"/>
          </p:cNvSpPr>
          <p:nvPr>
            <p:ph type="title"/>
          </p:nvPr>
        </p:nvSpPr>
        <p:spPr/>
        <p:txBody>
          <a:bodyPr/>
          <a:lstStyle/>
          <a:p>
            <a:r>
              <a:rPr lang="en-US" sz="3800" b="1"/>
              <a:t>POPULATION PYRAMID (CONTD)</a:t>
            </a:r>
          </a:p>
        </p:txBody>
      </p:sp>
      <p:sp>
        <p:nvSpPr>
          <p:cNvPr id="124931" name="Rectangle 3"/>
          <p:cNvSpPr>
            <a:spLocks noGrp="1" noChangeArrowheads="1"/>
          </p:cNvSpPr>
          <p:nvPr>
            <p:ph type="body" idx="1"/>
          </p:nvPr>
        </p:nvSpPr>
        <p:spPr>
          <a:xfrm>
            <a:off x="304800" y="1219200"/>
            <a:ext cx="8839200" cy="5181600"/>
          </a:xfrm>
        </p:spPr>
        <p:txBody>
          <a:bodyPr/>
          <a:lstStyle/>
          <a:p>
            <a:r>
              <a:rPr lang="en-US" sz="2800"/>
              <a:t>The bottom bars in Japan’s pyramid show the percentage of the population that was under age 1 in 1995. Each year a new cohort is born and appears at the bottom of the pyramid, while the cohorts above it move up. As the cohorts age, they inevitably lose members because of death and may gain or lose members because of migration. After age 45 the attrition process accelerates, causing the narrowing peak of all population pyramids. Such pyramids can tell a great deal about a population at a glance. </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F4F61CD4-86D1-4086-9BB8-88CD65803F69}" type="slidenum">
              <a:rPr lang="en-US" altLang="en-US"/>
              <a:pPr/>
              <a:t>22</a:t>
            </a:fld>
            <a:endParaRPr lang="en-US" altLang="en-US"/>
          </a:p>
        </p:txBody>
      </p:sp>
      <p:pic>
        <p:nvPicPr>
          <p:cNvPr id="130052" name="Picture 4" descr="scan"/>
          <p:cNvPicPr>
            <a:picLocks noChangeAspect="1" noChangeArrowheads="1"/>
          </p:cNvPicPr>
          <p:nvPr/>
        </p:nvPicPr>
        <p:blipFill>
          <a:blip r:embed="rId2" cstate="print"/>
          <a:srcRect/>
          <a:stretch>
            <a:fillRect/>
          </a:stretch>
        </p:blipFill>
        <p:spPr bwMode="auto">
          <a:xfrm>
            <a:off x="-76200" y="0"/>
            <a:ext cx="92202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Profiles of Population Pyramid</a:t>
            </a:r>
            <a:endParaRPr lang="en-US" dirty="0"/>
          </a:p>
        </p:txBody>
      </p:sp>
      <p:sp>
        <p:nvSpPr>
          <p:cNvPr id="3" name="Content Placeholder 2"/>
          <p:cNvSpPr>
            <a:spLocks noGrp="1"/>
          </p:cNvSpPr>
          <p:nvPr>
            <p:ph idx="1"/>
          </p:nvPr>
        </p:nvSpPr>
        <p:spPr/>
        <p:txBody>
          <a:bodyPr/>
          <a:lstStyle/>
          <a:p>
            <a:r>
              <a:rPr lang="en-US" dirty="0" smtClean="0"/>
              <a:t>Rapid Growth</a:t>
            </a:r>
          </a:p>
          <a:p>
            <a:r>
              <a:rPr lang="en-US" dirty="0" smtClean="0"/>
              <a:t>Slow Growth</a:t>
            </a:r>
          </a:p>
          <a:p>
            <a:r>
              <a:rPr lang="en-US" dirty="0" smtClean="0"/>
              <a:t>Zero / Negative Growth</a:t>
            </a:r>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23</a:t>
            </a:fld>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5F3574E7-55C9-499D-867B-BFC9A8853012}" type="slidenum">
              <a:rPr lang="en-US" altLang="en-US"/>
              <a:pPr/>
              <a:t>24</a:t>
            </a:fld>
            <a:endParaRPr lang="en-US" altLang="en-US"/>
          </a:p>
        </p:txBody>
      </p:sp>
      <p:sp>
        <p:nvSpPr>
          <p:cNvPr id="23554" name="Rectangle 2"/>
          <p:cNvSpPr>
            <a:spLocks noGrp="1" noChangeArrowheads="1"/>
          </p:cNvSpPr>
          <p:nvPr>
            <p:ph type="title"/>
          </p:nvPr>
        </p:nvSpPr>
        <p:spPr>
          <a:xfrm>
            <a:off x="457200" y="152400"/>
            <a:ext cx="8686800" cy="1139825"/>
          </a:xfrm>
        </p:spPr>
        <p:txBody>
          <a:bodyPr>
            <a:normAutofit fontScale="90000"/>
          </a:bodyPr>
          <a:lstStyle/>
          <a:p>
            <a:pPr algn="ctr"/>
            <a:r>
              <a:rPr lang="en-US" b="1" dirty="0"/>
              <a:t>THREE GENERAL PROFILES OF POPULATION PYRAMID</a:t>
            </a:r>
          </a:p>
        </p:txBody>
      </p:sp>
      <p:sp>
        <p:nvSpPr>
          <p:cNvPr id="23555" name="Rectangle 3"/>
          <p:cNvSpPr>
            <a:spLocks noGrp="1" noChangeArrowheads="1"/>
          </p:cNvSpPr>
          <p:nvPr>
            <p:ph type="body" idx="1"/>
          </p:nvPr>
        </p:nvSpPr>
        <p:spPr>
          <a:xfrm>
            <a:off x="609600" y="1447800"/>
            <a:ext cx="8305800" cy="5029200"/>
          </a:xfrm>
        </p:spPr>
        <p:txBody>
          <a:bodyPr/>
          <a:lstStyle/>
          <a:p>
            <a:r>
              <a:rPr lang="en-US" sz="2400" dirty="0"/>
              <a:t>Population of countries can differ markedly as a result of past and current patterns of fertility, mortality, and migration. However, they all tend to fall into three general profiles of age-sex  composition.</a:t>
            </a:r>
          </a:p>
          <a:p>
            <a:pPr lvl="1"/>
            <a:r>
              <a:rPr lang="en-US" sz="2400" dirty="0">
                <a:solidFill>
                  <a:schemeClr val="accent1"/>
                </a:solidFill>
              </a:rPr>
              <a:t>Rapid growth</a:t>
            </a:r>
            <a:r>
              <a:rPr lang="en-US" sz="2400" dirty="0"/>
              <a:t> is indicated by a pyramid with a large percentage of people in the younger ages.</a:t>
            </a:r>
          </a:p>
          <a:p>
            <a:pPr lvl="1"/>
            <a:r>
              <a:rPr lang="en-US" sz="2400" dirty="0">
                <a:solidFill>
                  <a:schemeClr val="accent1"/>
                </a:solidFill>
              </a:rPr>
              <a:t>Slow growth</a:t>
            </a:r>
            <a:r>
              <a:rPr lang="en-US" sz="2400" dirty="0"/>
              <a:t> is reflected by a pyramid with a smaller proportion of the population in the younger ages.</a:t>
            </a:r>
          </a:p>
          <a:p>
            <a:pPr lvl="1"/>
            <a:r>
              <a:rPr lang="en-US" sz="2400" dirty="0">
                <a:solidFill>
                  <a:schemeClr val="accent1"/>
                </a:solidFill>
              </a:rPr>
              <a:t>Zero growth</a:t>
            </a:r>
            <a:r>
              <a:rPr lang="en-US" sz="2400" dirty="0"/>
              <a:t> or decreasing populations are shown by roughly equal numbers of people in all age ranges, tapering off gradually at the older ages.</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 Rapid Growth</a:t>
            </a:r>
            <a:endParaRPr lang="en-US" dirty="0"/>
          </a:p>
        </p:txBody>
      </p:sp>
      <p:sp>
        <p:nvSpPr>
          <p:cNvPr id="3" name="Content Placeholder 2"/>
          <p:cNvSpPr>
            <a:spLocks noGrp="1"/>
          </p:cNvSpPr>
          <p:nvPr>
            <p:ph idx="1"/>
          </p:nvPr>
        </p:nvSpPr>
        <p:spPr/>
        <p:txBody>
          <a:bodyPr>
            <a:normAutofit/>
          </a:bodyPr>
          <a:lstStyle/>
          <a:p>
            <a:pPr algn="ctr">
              <a:buNone/>
            </a:pPr>
            <a:r>
              <a:rPr lang="en-US" sz="4400" dirty="0" smtClean="0"/>
              <a:t>	A large percentage of people in the younger ages.</a:t>
            </a:r>
            <a:endParaRPr lang="en-US" sz="4400"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891DEFBE-194B-4CF7-A684-D14116B0D285}" type="slidenum">
              <a:rPr lang="en-US" altLang="en-US"/>
              <a:pPr/>
              <a:t>26</a:t>
            </a:fld>
            <a:endParaRPr lang="en-US" altLang="en-US"/>
          </a:p>
        </p:txBody>
      </p:sp>
      <p:pic>
        <p:nvPicPr>
          <p:cNvPr id="79876" name="Picture 4" descr="scan0007"/>
          <p:cNvPicPr>
            <a:picLocks noChangeAspect="1" noChangeArrowheads="1"/>
          </p:cNvPicPr>
          <p:nvPr/>
        </p:nvPicPr>
        <p:blipFill>
          <a:blip r:embed="rId2" cstate="print"/>
          <a:srcRect/>
          <a:stretch>
            <a:fillRect/>
          </a:stretch>
        </p:blipFill>
        <p:spPr bwMode="auto">
          <a:xfrm>
            <a:off x="0" y="0"/>
            <a:ext cx="9144000" cy="67818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Slow Growth</a:t>
            </a:r>
            <a:endParaRPr lang="en-US" dirty="0"/>
          </a:p>
        </p:txBody>
      </p:sp>
      <p:sp>
        <p:nvSpPr>
          <p:cNvPr id="3" name="Content Placeholder 2"/>
          <p:cNvSpPr>
            <a:spLocks noGrp="1"/>
          </p:cNvSpPr>
          <p:nvPr>
            <p:ph idx="1"/>
          </p:nvPr>
        </p:nvSpPr>
        <p:spPr/>
        <p:txBody>
          <a:bodyPr>
            <a:normAutofit/>
          </a:bodyPr>
          <a:lstStyle/>
          <a:p>
            <a:pPr algn="ctr">
              <a:buNone/>
            </a:pPr>
            <a:endParaRPr lang="en-US" sz="4000" dirty="0" smtClean="0"/>
          </a:p>
          <a:p>
            <a:pPr algn="ctr">
              <a:buNone/>
            </a:pPr>
            <a:r>
              <a:rPr lang="en-US" sz="4000" dirty="0" smtClean="0"/>
              <a:t>A pyramid with a smaller proportion of the population in the younger ages</a:t>
            </a:r>
            <a:endParaRPr lang="en-US" sz="4000"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27</a:t>
            </a:fld>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05F707B5-AEBF-4EB0-85D0-59C71E0396F6}" type="slidenum">
              <a:rPr lang="en-US" altLang="en-US"/>
              <a:pPr/>
              <a:t>28</a:t>
            </a:fld>
            <a:endParaRPr lang="en-US" altLang="en-US"/>
          </a:p>
        </p:txBody>
      </p:sp>
      <p:pic>
        <p:nvPicPr>
          <p:cNvPr id="25604" name="Picture 4" descr="scan0004"/>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 Zero or Declining Growth</a:t>
            </a:r>
            <a:endParaRPr lang="en-US" dirty="0"/>
          </a:p>
        </p:txBody>
      </p:sp>
      <p:sp>
        <p:nvSpPr>
          <p:cNvPr id="3" name="Content Placeholder 2"/>
          <p:cNvSpPr>
            <a:spLocks noGrp="1"/>
          </p:cNvSpPr>
          <p:nvPr>
            <p:ph idx="1"/>
          </p:nvPr>
        </p:nvSpPr>
        <p:spPr>
          <a:xfrm>
            <a:off x="457200" y="2209800"/>
            <a:ext cx="8229600" cy="3916363"/>
          </a:xfrm>
        </p:spPr>
        <p:txBody>
          <a:bodyPr>
            <a:normAutofit/>
          </a:bodyPr>
          <a:lstStyle/>
          <a:p>
            <a:pPr algn="ctr">
              <a:buNone/>
            </a:pPr>
            <a:r>
              <a:rPr lang="en-US" sz="3600" dirty="0" smtClean="0"/>
              <a:t>	Shown by roughly equal numbers of people in all age ranges, tapering off gradually at the older ages.</a:t>
            </a:r>
            <a:endParaRPr lang="en-US" sz="3600"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BC7550B2-AF2E-43EA-A31B-0540992AF3EE}" type="slidenum">
              <a:rPr lang="en-US" altLang="en-US"/>
              <a:pPr/>
              <a:t>30</a:t>
            </a:fld>
            <a:endParaRPr lang="en-US" altLang="en-US"/>
          </a:p>
        </p:txBody>
      </p:sp>
      <p:pic>
        <p:nvPicPr>
          <p:cNvPr id="26628" name="Picture 4" descr="scan0005"/>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19050">
            <a:solidFill>
              <a:schemeClr val="tx1"/>
            </a:solid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2" descr="http://www.ats-sea.agr.gc.ca/afr/images/5661002-eng.gif"/>
          <p:cNvPicPr>
            <a:picLocks noGrp="1" noChangeAspect="1" noChangeArrowheads="1"/>
          </p:cNvPicPr>
          <p:nvPr>
            <p:ph idx="1"/>
          </p:nvPr>
        </p:nvPicPr>
        <p:blipFill>
          <a:blip r:embed="rId2" cstate="print"/>
          <a:srcRect/>
          <a:stretch>
            <a:fillRect/>
          </a:stretch>
        </p:blipFill>
        <p:spPr bwMode="auto">
          <a:xfrm>
            <a:off x="0" y="0"/>
            <a:ext cx="9144000" cy="6857999"/>
          </a:xfrm>
          <a:prstGeom prst="rect">
            <a:avLst/>
          </a:prstGeom>
          <a:noFill/>
        </p:spPr>
      </p:pic>
      <p:sp>
        <p:nvSpPr>
          <p:cNvPr id="5" name="Slide Number Placeholder 4"/>
          <p:cNvSpPr>
            <a:spLocks noGrp="1"/>
          </p:cNvSpPr>
          <p:nvPr>
            <p:ph type="sldNum" sz="quarter" idx="12"/>
          </p:nvPr>
        </p:nvSpPr>
        <p:spPr/>
        <p:txBody>
          <a:bodyPr/>
          <a:lstStyle/>
          <a:p>
            <a:fld id="{1613D5F0-BF39-4213-935A-BB2CAB7117C4}" type="slidenum">
              <a:rPr lang="en-US" smtClean="0"/>
              <a:pPr/>
              <a:t>31</a:t>
            </a:fld>
            <a:endParaRPr lang="en-US"/>
          </a:p>
        </p:txBody>
      </p:sp>
      <p:sp>
        <p:nvSpPr>
          <p:cNvPr id="6" name="TextBox 5"/>
          <p:cNvSpPr txBox="1"/>
          <p:nvPr/>
        </p:nvSpPr>
        <p:spPr>
          <a:xfrm>
            <a:off x="3124200" y="0"/>
            <a:ext cx="2971800" cy="584775"/>
          </a:xfrm>
          <a:prstGeom prst="rect">
            <a:avLst/>
          </a:prstGeom>
          <a:noFill/>
        </p:spPr>
        <p:txBody>
          <a:bodyPr wrap="square" rtlCol="0">
            <a:spAutoFit/>
          </a:bodyPr>
          <a:lstStyle/>
          <a:p>
            <a:r>
              <a:rPr lang="en-US" sz="3200" b="1" dirty="0" smtClean="0">
                <a:solidFill>
                  <a:schemeClr val="bg1"/>
                </a:solidFill>
                <a:effectLst>
                  <a:outerShdw blurRad="38100" dist="38100" dir="2700000" algn="tl">
                    <a:srgbClr val="000000">
                      <a:alpha val="43137"/>
                    </a:srgbClr>
                  </a:outerShdw>
                </a:effectLst>
              </a:rPr>
              <a:t>In migration</a:t>
            </a:r>
            <a:endParaRPr lang="en-US" sz="3200" b="1" dirty="0">
              <a:solidFill>
                <a:schemeClr val="bg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2" descr="http://www.globalchange.umich.edu/globalchange2/current/labs/population/Unit_6c_files/image017.jpg"/>
          <p:cNvPicPr>
            <a:picLocks noGrp="1" noChangeAspect="1" noChangeArrowheads="1"/>
          </p:cNvPicPr>
          <p:nvPr>
            <p:ph idx="1"/>
          </p:nvPr>
        </p:nvPicPr>
        <p:blipFill>
          <a:blip r:embed="rId2" cstate="print"/>
          <a:srcRect l="33333" r="23333"/>
          <a:stretch>
            <a:fillRect/>
          </a:stretch>
        </p:blipFill>
        <p:spPr bwMode="auto">
          <a:xfrm>
            <a:off x="2362200" y="0"/>
            <a:ext cx="5257800" cy="6858000"/>
          </a:xfrm>
          <a:prstGeom prst="rect">
            <a:avLst/>
          </a:prstGeom>
          <a:noFill/>
        </p:spPr>
      </p:pic>
      <p:sp>
        <p:nvSpPr>
          <p:cNvPr id="5" name="Slide Number Placeholder 4"/>
          <p:cNvSpPr>
            <a:spLocks noGrp="1"/>
          </p:cNvSpPr>
          <p:nvPr>
            <p:ph type="sldNum" sz="quarter" idx="12"/>
          </p:nvPr>
        </p:nvSpPr>
        <p:spPr/>
        <p:txBody>
          <a:bodyPr/>
          <a:lstStyle/>
          <a:p>
            <a:fld id="{1613D5F0-BF39-4213-935A-BB2CAB7117C4}" type="slidenum">
              <a:rPr lang="en-US" smtClean="0"/>
              <a:pPr/>
              <a:t>32</a:t>
            </a:fld>
            <a:endParaRPr lang="en-US"/>
          </a:p>
        </p:txBody>
      </p:sp>
      <p:sp>
        <p:nvSpPr>
          <p:cNvPr id="10" name="TextBox 9"/>
          <p:cNvSpPr txBox="1"/>
          <p:nvPr/>
        </p:nvSpPr>
        <p:spPr>
          <a:xfrm>
            <a:off x="3657600" y="76200"/>
            <a:ext cx="1981200" cy="923330"/>
          </a:xfrm>
          <a:prstGeom prst="rect">
            <a:avLst/>
          </a:prstGeom>
          <a:solidFill>
            <a:schemeClr val="tx1"/>
          </a:solidFill>
        </p:spPr>
        <p:txBody>
          <a:bodyPr wrap="square" rtlCol="0">
            <a:spAutoFit/>
          </a:bodyPr>
          <a:lstStyle/>
          <a:p>
            <a:endParaRPr lang="en-US" dirty="0" smtClean="0"/>
          </a:p>
          <a:p>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2" descr="http://www.globalchange.umich.edu/globalchange2/current/labs/population/Unit_6c_files/image017.jpg"/>
          <p:cNvPicPr>
            <a:picLocks noGrp="1" noChangeAspect="1" noChangeArrowheads="1"/>
          </p:cNvPicPr>
          <p:nvPr>
            <p:ph idx="1"/>
          </p:nvPr>
        </p:nvPicPr>
        <p:blipFill>
          <a:blip r:embed="rId2" cstate="print"/>
          <a:srcRect r="59167"/>
          <a:stretch>
            <a:fillRect/>
          </a:stretch>
        </p:blipFill>
        <p:spPr bwMode="auto">
          <a:xfrm>
            <a:off x="3429000" y="0"/>
            <a:ext cx="4038600" cy="6858000"/>
          </a:xfrm>
          <a:prstGeom prst="rect">
            <a:avLst/>
          </a:prstGeom>
          <a:noFill/>
        </p:spPr>
      </p:pic>
      <p:sp>
        <p:nvSpPr>
          <p:cNvPr id="5" name="Slide Number Placeholder 4"/>
          <p:cNvSpPr>
            <a:spLocks noGrp="1"/>
          </p:cNvSpPr>
          <p:nvPr>
            <p:ph type="sldNum" sz="quarter" idx="12"/>
          </p:nvPr>
        </p:nvSpPr>
        <p:spPr/>
        <p:txBody>
          <a:bodyPr/>
          <a:lstStyle/>
          <a:p>
            <a:fld id="{1613D5F0-BF39-4213-935A-BB2CAB7117C4}" type="slidenum">
              <a:rPr lang="en-US" smtClean="0"/>
              <a:pPr/>
              <a:t>33</a:t>
            </a:fld>
            <a:endParaRPr lang="en-US"/>
          </a:p>
        </p:txBody>
      </p:sp>
      <p:sp>
        <p:nvSpPr>
          <p:cNvPr id="6" name="TextBox 5"/>
          <p:cNvSpPr txBox="1"/>
          <p:nvPr/>
        </p:nvSpPr>
        <p:spPr>
          <a:xfrm>
            <a:off x="3505200" y="76200"/>
            <a:ext cx="3352800" cy="923330"/>
          </a:xfrm>
          <a:prstGeom prst="rect">
            <a:avLst/>
          </a:prstGeom>
          <a:solidFill>
            <a:schemeClr val="tx1"/>
          </a:solidFill>
        </p:spPr>
        <p:txBody>
          <a:bodyPr wrap="square" rtlCol="0">
            <a:spAutoFit/>
          </a:bodyPr>
          <a:lstStyle/>
          <a:p>
            <a:endParaRPr lang="en-US" dirty="0" smtClean="0"/>
          </a:p>
          <a:p>
            <a:endParaRPr lang="en-US" dirty="0" smtClean="0"/>
          </a:p>
          <a:p>
            <a:endParaRPr lang="en-US" dirty="0"/>
          </a:p>
        </p:txBody>
      </p:sp>
      <p:pic>
        <p:nvPicPr>
          <p:cNvPr id="7" name="Picture 2" descr="http://www.globalchange.umich.edu/globalchange2/current/labs/population/Unit_6c_files/image017.jpg"/>
          <p:cNvPicPr>
            <a:picLocks noChangeAspect="1" noChangeArrowheads="1"/>
          </p:cNvPicPr>
          <p:nvPr/>
        </p:nvPicPr>
        <p:blipFill>
          <a:blip r:embed="rId2" cstate="print"/>
          <a:srcRect l="64106" r="23333"/>
          <a:stretch>
            <a:fillRect/>
          </a:stretch>
        </p:blipFill>
        <p:spPr bwMode="auto">
          <a:xfrm>
            <a:off x="1905000" y="0"/>
            <a:ext cx="1524000" cy="6858000"/>
          </a:xfrm>
          <a:prstGeom prst="rect">
            <a:avLst/>
          </a:prstGeom>
          <a:noFill/>
        </p:spPr>
      </p:pic>
      <p:sp>
        <p:nvSpPr>
          <p:cNvPr id="8" name="TextBox 7"/>
          <p:cNvSpPr txBox="1"/>
          <p:nvPr/>
        </p:nvSpPr>
        <p:spPr>
          <a:xfrm>
            <a:off x="2819400" y="2971800"/>
            <a:ext cx="228600" cy="369332"/>
          </a:xfrm>
          <a:prstGeom prst="rect">
            <a:avLst/>
          </a:prstGeom>
          <a:solidFill>
            <a:schemeClr val="tx1"/>
          </a:solidFill>
        </p:spPr>
        <p:txBody>
          <a:bodyPr wrap="square" rtlCol="0">
            <a:spAutoFit/>
          </a:bodyPr>
          <a:lstStyle/>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2" descr="http://geo-mexico.com/wp-content/uploads/2010/08/piaxtla-pop-pyramid.jpg"/>
          <p:cNvPicPr>
            <a:picLocks noGrp="1" noChangeAspect="1" noChangeArrowheads="1"/>
          </p:cNvPicPr>
          <p:nvPr>
            <p:ph idx="1"/>
          </p:nvPr>
        </p:nvPicPr>
        <p:blipFill>
          <a:blip r:embed="rId2" cstate="print"/>
          <a:srcRect/>
          <a:stretch>
            <a:fillRect/>
          </a:stretch>
        </p:blipFill>
        <p:spPr bwMode="auto">
          <a:xfrm>
            <a:off x="0" y="0"/>
            <a:ext cx="9143999" cy="6858000"/>
          </a:xfrm>
          <a:prstGeom prst="rect">
            <a:avLst/>
          </a:prstGeom>
          <a:noFill/>
        </p:spPr>
      </p:pic>
      <p:sp>
        <p:nvSpPr>
          <p:cNvPr id="5" name="Slide Number Placeholder 4"/>
          <p:cNvSpPr>
            <a:spLocks noGrp="1"/>
          </p:cNvSpPr>
          <p:nvPr>
            <p:ph type="sldNum" sz="quarter" idx="12"/>
          </p:nvPr>
        </p:nvSpPr>
        <p:spPr/>
        <p:txBody>
          <a:bodyPr/>
          <a:lstStyle/>
          <a:p>
            <a:fld id="{1613D5F0-BF39-4213-935A-BB2CAB7117C4}" type="slidenum">
              <a:rPr lang="en-US" smtClean="0"/>
              <a:pPr/>
              <a:t>34</a:t>
            </a:fld>
            <a:endParaRPr lang="en-US"/>
          </a:p>
        </p:txBody>
      </p:sp>
      <p:sp>
        <p:nvSpPr>
          <p:cNvPr id="6" name="TextBox 5"/>
          <p:cNvSpPr txBox="1"/>
          <p:nvPr/>
        </p:nvSpPr>
        <p:spPr>
          <a:xfrm>
            <a:off x="152400" y="1777425"/>
            <a:ext cx="2971800" cy="584775"/>
          </a:xfrm>
          <a:prstGeom prst="rect">
            <a:avLst/>
          </a:prstGeom>
          <a:noFill/>
        </p:spPr>
        <p:txBody>
          <a:bodyPr wrap="square" rtlCol="0">
            <a:spAutoFit/>
          </a:bodyPr>
          <a:lstStyle/>
          <a:p>
            <a:r>
              <a:rPr lang="en-US" sz="3200" b="1" dirty="0" smtClean="0">
                <a:solidFill>
                  <a:schemeClr val="bg1"/>
                </a:solidFill>
                <a:effectLst>
                  <a:outerShdw blurRad="38100" dist="38100" dir="2700000" algn="tl">
                    <a:srgbClr val="000000">
                      <a:alpha val="43137"/>
                    </a:srgbClr>
                  </a:outerShdw>
                </a:effectLst>
              </a:rPr>
              <a:t>Out migration</a:t>
            </a:r>
            <a:endParaRPr lang="en-US" sz="3200" b="1" dirty="0">
              <a:solidFill>
                <a:schemeClr val="bg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2" descr="http://www.globalchange.umich.edu/globalchange2/current/labs/population/Unit_6c_files/image017.jpg"/>
          <p:cNvPicPr>
            <a:picLocks noGrp="1" noChangeAspect="1" noChangeArrowheads="1"/>
          </p:cNvPicPr>
          <p:nvPr>
            <p:ph idx="1"/>
          </p:nvPr>
        </p:nvPicPr>
        <p:blipFill>
          <a:blip r:embed="rId2" cstate="print"/>
          <a:srcRect l="76667"/>
          <a:stretch>
            <a:fillRect/>
          </a:stretch>
        </p:blipFill>
        <p:spPr bwMode="auto">
          <a:xfrm>
            <a:off x="3657600" y="0"/>
            <a:ext cx="2209800" cy="6858000"/>
          </a:xfrm>
          <a:prstGeom prst="rect">
            <a:avLst/>
          </a:prstGeom>
          <a:noFill/>
        </p:spPr>
      </p:pic>
      <p:sp>
        <p:nvSpPr>
          <p:cNvPr id="5" name="Slide Number Placeholder 4"/>
          <p:cNvSpPr>
            <a:spLocks noGrp="1"/>
          </p:cNvSpPr>
          <p:nvPr>
            <p:ph type="sldNum" sz="quarter" idx="12"/>
          </p:nvPr>
        </p:nvSpPr>
        <p:spPr/>
        <p:txBody>
          <a:bodyPr/>
          <a:lstStyle/>
          <a:p>
            <a:fld id="{1613D5F0-BF39-4213-935A-BB2CAB7117C4}" type="slidenum">
              <a:rPr lang="en-US" smtClean="0"/>
              <a:pPr/>
              <a:t>35</a:t>
            </a:fld>
            <a:endParaRPr lang="en-US"/>
          </a:p>
        </p:txBody>
      </p:sp>
      <p:sp>
        <p:nvSpPr>
          <p:cNvPr id="6" name="TextBox 5"/>
          <p:cNvSpPr txBox="1"/>
          <p:nvPr/>
        </p:nvSpPr>
        <p:spPr>
          <a:xfrm>
            <a:off x="3810000" y="76200"/>
            <a:ext cx="1981200" cy="923330"/>
          </a:xfrm>
          <a:prstGeom prst="rect">
            <a:avLst/>
          </a:prstGeom>
          <a:solidFill>
            <a:schemeClr val="tx1"/>
          </a:solidFill>
        </p:spPr>
        <p:txBody>
          <a:bodyPr wrap="square" rtlCol="0">
            <a:spAutoFit/>
          </a:bodyPr>
          <a:lstStyle/>
          <a:p>
            <a:endParaRPr lang="en-US" dirty="0" smtClean="0"/>
          </a:p>
          <a:p>
            <a:endParaRPr lang="en-US" dirty="0" smtClean="0"/>
          </a:p>
          <a:p>
            <a:endParaRPr lang="en-US" dirty="0"/>
          </a:p>
        </p:txBody>
      </p:sp>
      <p:pic>
        <p:nvPicPr>
          <p:cNvPr id="8" name="Picture 2" descr="http://www.globalchange.umich.edu/globalchange2/current/labs/population/Unit_6c_files/image017.jpg"/>
          <p:cNvPicPr>
            <a:picLocks noChangeAspect="1" noChangeArrowheads="1"/>
          </p:cNvPicPr>
          <p:nvPr/>
        </p:nvPicPr>
        <p:blipFill>
          <a:blip r:embed="rId2" cstate="print"/>
          <a:srcRect l="64106" r="23333"/>
          <a:stretch>
            <a:fillRect/>
          </a:stretch>
        </p:blipFill>
        <p:spPr bwMode="auto">
          <a:xfrm>
            <a:off x="5638800" y="0"/>
            <a:ext cx="1524000" cy="6858000"/>
          </a:xfrm>
          <a:prstGeom prst="rect">
            <a:avLst/>
          </a:prstGeom>
          <a:noFill/>
        </p:spPr>
      </p:pic>
      <p:pic>
        <p:nvPicPr>
          <p:cNvPr id="9" name="Picture 2" descr="http://www.globalchange.umich.edu/globalchange2/current/labs/population/Unit_6c_files/image017.jpg"/>
          <p:cNvPicPr>
            <a:picLocks noChangeAspect="1" noChangeArrowheads="1"/>
          </p:cNvPicPr>
          <p:nvPr/>
        </p:nvPicPr>
        <p:blipFill>
          <a:blip r:embed="rId2" cstate="print"/>
          <a:srcRect l="33333" r="59759"/>
          <a:stretch>
            <a:fillRect/>
          </a:stretch>
        </p:blipFill>
        <p:spPr bwMode="auto">
          <a:xfrm>
            <a:off x="2819400" y="0"/>
            <a:ext cx="838200" cy="6858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Fertility</a:t>
            </a:r>
            <a:endParaRPr lang="en-US" dirty="0"/>
          </a:p>
        </p:txBody>
      </p:sp>
      <p:sp>
        <p:nvSpPr>
          <p:cNvPr id="6" name="Text Placeholder 5"/>
          <p:cNvSpPr>
            <a:spLocks noGrp="1"/>
          </p:cNvSpPr>
          <p:nvPr>
            <p:ph type="body" idx="1"/>
          </p:nvPr>
        </p:nvSpPr>
        <p:spPr/>
        <p:txBody>
          <a:bodyPr/>
          <a:lstStyle/>
          <a:p>
            <a:endParaRPr lang="en-US"/>
          </a:p>
        </p:txBody>
      </p:sp>
      <p:sp>
        <p:nvSpPr>
          <p:cNvPr id="4" name="Slide Number Placeholder 3"/>
          <p:cNvSpPr>
            <a:spLocks noGrp="1"/>
          </p:cNvSpPr>
          <p:nvPr>
            <p:ph type="sldNum" sz="quarter" idx="12"/>
          </p:nvPr>
        </p:nvSpPr>
        <p:spPr/>
        <p:txBody>
          <a:bodyPr/>
          <a:lstStyle/>
          <a:p>
            <a:fld id="{1613D5F0-BF39-4213-935A-BB2CAB7117C4}" type="slidenum">
              <a:rPr lang="en-US" smtClean="0"/>
              <a:pPr/>
              <a:t>36</a:t>
            </a:fld>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ctrTitle"/>
          </p:nvPr>
        </p:nvSpPr>
        <p:spPr>
          <a:xfrm>
            <a:off x="914400" y="228600"/>
            <a:ext cx="7623175" cy="838200"/>
          </a:xfrm>
        </p:spPr>
        <p:txBody>
          <a:bodyPr/>
          <a:lstStyle/>
          <a:p>
            <a:r>
              <a:rPr lang="en-US" sz="4400" dirty="0" smtClean="0"/>
              <a:t>FERTILITY</a:t>
            </a:r>
            <a:endParaRPr lang="en-US" sz="4400" dirty="0"/>
          </a:p>
        </p:txBody>
      </p:sp>
      <p:sp>
        <p:nvSpPr>
          <p:cNvPr id="28675" name="Rectangle 3"/>
          <p:cNvSpPr>
            <a:spLocks noGrp="1" noChangeArrowheads="1"/>
          </p:cNvSpPr>
          <p:nvPr>
            <p:ph type="subTitle" idx="1"/>
          </p:nvPr>
        </p:nvSpPr>
        <p:spPr>
          <a:xfrm>
            <a:off x="609600" y="2209800"/>
            <a:ext cx="8001000" cy="3810000"/>
          </a:xfrm>
        </p:spPr>
        <p:txBody>
          <a:bodyPr/>
          <a:lstStyle/>
          <a:p>
            <a:r>
              <a:rPr lang="en-US" sz="3600" dirty="0"/>
              <a:t>Fertility refers to the number of live births women have</a:t>
            </a:r>
            <a:r>
              <a:rPr lang="en-US" sz="3600" dirty="0" smtClean="0"/>
              <a:t>. </a:t>
            </a:r>
            <a:endParaRPr lang="en-US" sz="3600"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9069FB95-1168-4876-B307-D87EED87F8D2}" type="slidenum">
              <a:rPr lang="en-US" altLang="en-US"/>
              <a:pPr/>
              <a:t>38</a:t>
            </a:fld>
            <a:endParaRPr lang="en-US" altLang="en-US"/>
          </a:p>
        </p:txBody>
      </p:sp>
      <p:sp>
        <p:nvSpPr>
          <p:cNvPr id="155650" name="Rectangle 2"/>
          <p:cNvSpPr>
            <a:spLocks noGrp="1" noChangeArrowheads="1"/>
          </p:cNvSpPr>
          <p:nvPr>
            <p:ph type="title"/>
          </p:nvPr>
        </p:nvSpPr>
        <p:spPr/>
        <p:txBody>
          <a:bodyPr>
            <a:normAutofit fontScale="90000"/>
          </a:bodyPr>
          <a:lstStyle/>
          <a:p>
            <a:pPr algn="ctr"/>
            <a:r>
              <a:rPr lang="en-US" sz="5000" dirty="0"/>
              <a:t>Terms used in connection with fertility </a:t>
            </a:r>
          </a:p>
        </p:txBody>
      </p:sp>
      <p:sp>
        <p:nvSpPr>
          <p:cNvPr id="155651" name="Rectangle 3"/>
          <p:cNvSpPr>
            <a:spLocks noGrp="1" noChangeArrowheads="1"/>
          </p:cNvSpPr>
          <p:nvPr>
            <p:ph type="body" idx="1"/>
          </p:nvPr>
        </p:nvSpPr>
        <p:spPr>
          <a:xfrm>
            <a:off x="381000" y="1752600"/>
            <a:ext cx="8610600" cy="4191000"/>
          </a:xfrm>
        </p:spPr>
        <p:txBody>
          <a:bodyPr/>
          <a:lstStyle/>
          <a:p>
            <a:pPr marL="571500" indent="-571500"/>
            <a:r>
              <a:rPr lang="en-US" sz="4400" dirty="0"/>
              <a:t>FECUNDITY:</a:t>
            </a:r>
          </a:p>
          <a:p>
            <a:pPr marL="571500" indent="-571500">
              <a:buFont typeface="Wingdings" pitchFamily="2" charset="2"/>
              <a:buNone/>
            </a:pPr>
            <a:r>
              <a:rPr lang="en-US" sz="4200" dirty="0"/>
              <a:t>	</a:t>
            </a:r>
            <a:r>
              <a:rPr lang="en-US" sz="3600" dirty="0"/>
              <a:t>Which refers to the physiological capability of women to reproduce.</a:t>
            </a:r>
          </a:p>
          <a:p>
            <a:pPr marL="571500" indent="-571500">
              <a:buFont typeface="Wingdings" pitchFamily="2" charset="2"/>
              <a:buNone/>
            </a:pPr>
            <a:endParaRPr lang="en-US" sz="3600"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3B31876A-2C41-473A-A462-C1639B5CC555}" type="slidenum">
              <a:rPr lang="en-US" altLang="en-US"/>
              <a:pPr/>
              <a:t>39</a:t>
            </a:fld>
            <a:endParaRPr lang="en-US" altLang="en-US"/>
          </a:p>
        </p:txBody>
      </p:sp>
      <p:sp>
        <p:nvSpPr>
          <p:cNvPr id="138243" name="Rectangle 3"/>
          <p:cNvSpPr>
            <a:spLocks noGrp="1" noChangeArrowheads="1"/>
          </p:cNvSpPr>
          <p:nvPr>
            <p:ph type="body" idx="1"/>
          </p:nvPr>
        </p:nvSpPr>
        <p:spPr>
          <a:xfrm>
            <a:off x="304800" y="1066800"/>
            <a:ext cx="8686800" cy="6248400"/>
          </a:xfrm>
        </p:spPr>
        <p:txBody>
          <a:bodyPr/>
          <a:lstStyle/>
          <a:p>
            <a:r>
              <a:rPr lang="en-US" sz="4400" dirty="0"/>
              <a:t>LIVE BIRTH:</a:t>
            </a:r>
          </a:p>
          <a:p>
            <a:pPr>
              <a:buFont typeface="Wingdings" pitchFamily="2" charset="2"/>
              <a:buNone/>
            </a:pPr>
            <a:r>
              <a:rPr lang="en-US" sz="2800" dirty="0"/>
              <a:t>	</a:t>
            </a:r>
            <a:r>
              <a:rPr lang="en-US" sz="3600" dirty="0"/>
              <a:t>The outcome of expulsion of conception form its mother and detachment of placenta after which the baby shows some signs of life such as movement of umbilical cord, pulse, breathing or movement of heart etc.</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8B1F99D8-49F4-4AAF-9C91-198DE2EFF5AC}" type="slidenum">
              <a:rPr lang="en-US" altLang="en-US"/>
              <a:pPr/>
              <a:t>40</a:t>
            </a:fld>
            <a:endParaRPr lang="en-US" altLang="en-US"/>
          </a:p>
        </p:txBody>
      </p:sp>
      <p:sp>
        <p:nvSpPr>
          <p:cNvPr id="162819" name="Rectangle 3"/>
          <p:cNvSpPr>
            <a:spLocks noGrp="1" noChangeArrowheads="1"/>
          </p:cNvSpPr>
          <p:nvPr>
            <p:ph type="body" idx="1"/>
          </p:nvPr>
        </p:nvSpPr>
        <p:spPr>
          <a:xfrm>
            <a:off x="457200" y="1260475"/>
            <a:ext cx="8458200" cy="5902325"/>
          </a:xfrm>
        </p:spPr>
        <p:txBody>
          <a:bodyPr/>
          <a:lstStyle/>
          <a:p>
            <a:r>
              <a:rPr lang="en-US" sz="4400"/>
              <a:t>STILL BIRTH</a:t>
            </a:r>
            <a:r>
              <a:rPr lang="en-US" sz="3200"/>
              <a:t>:</a:t>
            </a:r>
          </a:p>
          <a:p>
            <a:pPr>
              <a:buFont typeface="Wingdings" pitchFamily="2" charset="2"/>
              <a:buNone/>
            </a:pPr>
            <a:r>
              <a:rPr lang="en-US" sz="2400"/>
              <a:t>	</a:t>
            </a:r>
            <a:r>
              <a:rPr lang="en-US" sz="3600"/>
              <a:t>An outcome of expulsion of conception from its mother and detachment of placenta after which the baby dose not show any sign of life such as movement of umbilical cord or movement of heart etc</a:t>
            </a:r>
            <a:r>
              <a:rPr lang="en-US" sz="2800"/>
              <a:t>. </a:t>
            </a:r>
          </a:p>
          <a:p>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33C5991D-5420-4502-8477-796A97B8562C}" type="slidenum">
              <a:rPr lang="en-US" altLang="en-US"/>
              <a:pPr/>
              <a:t>41</a:t>
            </a:fld>
            <a:endParaRPr lang="en-US" altLang="en-US"/>
          </a:p>
        </p:txBody>
      </p:sp>
      <p:sp>
        <p:nvSpPr>
          <p:cNvPr id="163843" name="Rectangle 3"/>
          <p:cNvSpPr>
            <a:spLocks noGrp="1" noChangeArrowheads="1"/>
          </p:cNvSpPr>
          <p:nvPr>
            <p:ph type="body" idx="1"/>
          </p:nvPr>
        </p:nvSpPr>
        <p:spPr>
          <a:xfrm>
            <a:off x="457200" y="1489075"/>
            <a:ext cx="8229600" cy="3921125"/>
          </a:xfrm>
        </p:spPr>
        <p:txBody>
          <a:bodyPr/>
          <a:lstStyle/>
          <a:p>
            <a:r>
              <a:rPr lang="en-US" sz="4400"/>
              <a:t>PARITY:</a:t>
            </a:r>
          </a:p>
          <a:p>
            <a:pPr>
              <a:buFont typeface="Wingdings" pitchFamily="2" charset="2"/>
              <a:buNone/>
            </a:pPr>
            <a:r>
              <a:rPr lang="en-US" sz="2800"/>
              <a:t>	</a:t>
            </a:r>
            <a:r>
              <a:rPr lang="en-US" sz="3600"/>
              <a:t>Parity is the number of children born alive to a woman.</a:t>
            </a:r>
          </a:p>
          <a:p>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EC07E7BC-3549-4E48-AF75-502F85283E17}" type="slidenum">
              <a:rPr lang="en-US" altLang="en-US"/>
              <a:pPr/>
              <a:t>42</a:t>
            </a:fld>
            <a:endParaRPr lang="en-US" altLang="en-US"/>
          </a:p>
        </p:txBody>
      </p:sp>
      <p:sp>
        <p:nvSpPr>
          <p:cNvPr id="164867" name="Rectangle 3"/>
          <p:cNvSpPr>
            <a:spLocks noGrp="1" noChangeArrowheads="1"/>
          </p:cNvSpPr>
          <p:nvPr>
            <p:ph type="body" idx="1"/>
          </p:nvPr>
        </p:nvSpPr>
        <p:spPr>
          <a:xfrm>
            <a:off x="457200" y="1219200"/>
            <a:ext cx="8229600" cy="4530725"/>
          </a:xfrm>
        </p:spPr>
        <p:txBody>
          <a:bodyPr/>
          <a:lstStyle/>
          <a:p>
            <a:r>
              <a:rPr lang="en-US" sz="4400"/>
              <a:t>EFFECTIVE FERTILITY:</a:t>
            </a:r>
          </a:p>
          <a:p>
            <a:pPr>
              <a:buFont typeface="Wingdings" pitchFamily="2" charset="2"/>
              <a:buNone/>
            </a:pPr>
            <a:r>
              <a:rPr lang="en-US" sz="3200"/>
              <a:t>	</a:t>
            </a:r>
            <a:r>
              <a:rPr lang="en-US" sz="3600"/>
              <a:t>The term is sometimes used when late foetal deaths (including miscarriages, abortions and stillbirths), and in some cases the deaths of infants or children are excluded from consideration.</a:t>
            </a:r>
          </a:p>
          <a:p>
            <a:pPr>
              <a:buFont typeface="Wingdings" pitchFamily="2" charset="2"/>
              <a:buNone/>
            </a:pPr>
            <a:endParaRPr lang="en-US" sz="3600"/>
          </a:p>
          <a:p>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70F1C9A5-6873-41B8-8006-4B5DC6E97972}" type="slidenum">
              <a:rPr lang="en-US" altLang="en-US"/>
              <a:pPr/>
              <a:t>43</a:t>
            </a:fld>
            <a:endParaRPr lang="en-US" altLang="en-US"/>
          </a:p>
        </p:txBody>
      </p:sp>
      <p:sp>
        <p:nvSpPr>
          <p:cNvPr id="140291" name="Rectangle 3"/>
          <p:cNvSpPr>
            <a:spLocks noGrp="1" noChangeArrowheads="1"/>
          </p:cNvSpPr>
          <p:nvPr>
            <p:ph type="body" idx="1"/>
          </p:nvPr>
        </p:nvSpPr>
        <p:spPr>
          <a:xfrm>
            <a:off x="457200" y="1600200"/>
            <a:ext cx="8229600" cy="3200400"/>
          </a:xfrm>
        </p:spPr>
        <p:txBody>
          <a:bodyPr/>
          <a:lstStyle/>
          <a:p>
            <a:r>
              <a:rPr lang="en-US" sz="4400"/>
              <a:t>TOTAL FERTILITY</a:t>
            </a:r>
            <a:r>
              <a:rPr lang="en-US" sz="2800"/>
              <a:t> </a:t>
            </a:r>
          </a:p>
          <a:p>
            <a:pPr>
              <a:buFont typeface="Wingdings" pitchFamily="2" charset="2"/>
              <a:buNone/>
            </a:pPr>
            <a:r>
              <a:rPr lang="en-US" sz="2800"/>
              <a:t>	</a:t>
            </a:r>
            <a:r>
              <a:rPr lang="en-US" sz="3600"/>
              <a:t>It refers to live births miscarriages abortions and still births.</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30C1F53F-B988-4964-A423-B7C11C420E3D}" type="slidenum">
              <a:rPr lang="en-US" altLang="en-US"/>
              <a:pPr/>
              <a:t>44</a:t>
            </a:fld>
            <a:endParaRPr lang="en-US" altLang="en-US"/>
          </a:p>
        </p:txBody>
      </p:sp>
      <p:sp>
        <p:nvSpPr>
          <p:cNvPr id="167939" name="Rectangle 3"/>
          <p:cNvSpPr>
            <a:spLocks noGrp="1" noChangeArrowheads="1"/>
          </p:cNvSpPr>
          <p:nvPr>
            <p:ph type="body" idx="1"/>
          </p:nvPr>
        </p:nvSpPr>
        <p:spPr>
          <a:xfrm>
            <a:off x="457200" y="1066800"/>
            <a:ext cx="8229600" cy="4530725"/>
          </a:xfrm>
        </p:spPr>
        <p:txBody>
          <a:bodyPr/>
          <a:lstStyle/>
          <a:p>
            <a:pPr>
              <a:lnSpc>
                <a:spcPct val="90000"/>
              </a:lnSpc>
            </a:pPr>
            <a:r>
              <a:rPr lang="en-US" sz="4800"/>
              <a:t>PREMATURE DELIVERY:</a:t>
            </a:r>
            <a:endParaRPr lang="en-US" sz="4400"/>
          </a:p>
          <a:p>
            <a:pPr>
              <a:lnSpc>
                <a:spcPct val="90000"/>
              </a:lnSpc>
              <a:buFont typeface="Wingdings" pitchFamily="2" charset="2"/>
              <a:buNone/>
            </a:pPr>
            <a:r>
              <a:rPr lang="en-US" sz="2800"/>
              <a:t>	</a:t>
            </a:r>
            <a:r>
              <a:rPr lang="en-US" sz="3600"/>
              <a:t>Premature delivery or premature confinement or premature birth means an end of the pregnancy before the normal period but after six months premature babies normally weigh less than 5.5 pounds or 2.5 kilograms.</a:t>
            </a:r>
          </a:p>
          <a:p>
            <a:pPr>
              <a:lnSpc>
                <a:spcPct val="90000"/>
              </a:lnSpc>
            </a:pPr>
            <a:endParaRPr lang="en-US" sz="380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02C1BFDF-AECB-403C-A223-5094D7246EC9}" type="slidenum">
              <a:rPr lang="en-US" altLang="en-US"/>
              <a:pPr/>
              <a:t>45</a:t>
            </a:fld>
            <a:endParaRPr lang="en-US" altLang="en-US"/>
          </a:p>
        </p:txBody>
      </p:sp>
      <p:sp>
        <p:nvSpPr>
          <p:cNvPr id="168963" name="Rectangle 3"/>
          <p:cNvSpPr>
            <a:spLocks noGrp="1" noChangeArrowheads="1"/>
          </p:cNvSpPr>
          <p:nvPr>
            <p:ph type="body" idx="1"/>
          </p:nvPr>
        </p:nvSpPr>
        <p:spPr/>
        <p:txBody>
          <a:bodyPr/>
          <a:lstStyle/>
          <a:p>
            <a:r>
              <a:rPr lang="en-US" sz="4400"/>
              <a:t>BIRTH AT TERM</a:t>
            </a:r>
            <a:r>
              <a:rPr lang="en-US" sz="3200"/>
              <a:t>:</a:t>
            </a:r>
          </a:p>
          <a:p>
            <a:pPr>
              <a:buFont typeface="Wingdings" pitchFamily="2" charset="2"/>
              <a:buNone/>
            </a:pPr>
            <a:r>
              <a:rPr lang="en-US" sz="3200"/>
              <a:t>	</a:t>
            </a:r>
            <a:r>
              <a:rPr lang="en-US" sz="3600"/>
              <a:t>when the birth takes place not before six months of pregnancy and at around nine months.</a:t>
            </a:r>
            <a:endParaRPr lang="en-US" sz="4000"/>
          </a:p>
          <a:p>
            <a:endParaRPr lang="en-US" sz="380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729BE580-86AE-41E7-8BB4-F7223B6DA763}" type="slidenum">
              <a:rPr lang="en-US" altLang="en-US"/>
              <a:pPr/>
              <a:t>46</a:t>
            </a:fld>
            <a:endParaRPr lang="en-US" altLang="en-US"/>
          </a:p>
        </p:txBody>
      </p:sp>
      <p:sp>
        <p:nvSpPr>
          <p:cNvPr id="145411" name="Rectangle 3"/>
          <p:cNvSpPr>
            <a:spLocks noGrp="1" noChangeArrowheads="1"/>
          </p:cNvSpPr>
          <p:nvPr>
            <p:ph type="body" idx="1"/>
          </p:nvPr>
        </p:nvSpPr>
        <p:spPr>
          <a:xfrm>
            <a:off x="457200" y="955675"/>
            <a:ext cx="8229600" cy="3387725"/>
          </a:xfrm>
        </p:spPr>
        <p:txBody>
          <a:bodyPr/>
          <a:lstStyle/>
          <a:p>
            <a:r>
              <a:rPr lang="en-US" sz="4400"/>
              <a:t>REPRODUCTIVE PERIOD</a:t>
            </a:r>
            <a:r>
              <a:rPr lang="en-US" sz="3200"/>
              <a:t>:</a:t>
            </a:r>
          </a:p>
          <a:p>
            <a:pPr>
              <a:buFont typeface="Wingdings" pitchFamily="2" charset="2"/>
              <a:buNone/>
            </a:pPr>
            <a:r>
              <a:rPr lang="en-US" sz="2800"/>
              <a:t>	This period begins from the menarche or appearance of the first period or menses in women, and ends at menopause, that is the ceasing of menses. </a:t>
            </a:r>
          </a:p>
          <a:p>
            <a:pPr>
              <a:buFont typeface="Wingdings" pitchFamily="2" charset="2"/>
              <a:buNone/>
            </a:pPr>
            <a:endParaRPr lang="en-US" sz="320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19AF89EF-626F-47D1-853D-DD5792884F7F}" type="slidenum">
              <a:rPr lang="en-US" altLang="en-US"/>
              <a:pPr/>
              <a:t>47</a:t>
            </a:fld>
            <a:endParaRPr lang="en-US" altLang="en-US"/>
          </a:p>
        </p:txBody>
      </p:sp>
      <p:sp>
        <p:nvSpPr>
          <p:cNvPr id="169987" name="Rectangle 3"/>
          <p:cNvSpPr>
            <a:spLocks noGrp="1" noChangeArrowheads="1"/>
          </p:cNvSpPr>
          <p:nvPr>
            <p:ph type="body" idx="1"/>
          </p:nvPr>
        </p:nvSpPr>
        <p:spPr/>
        <p:txBody>
          <a:bodyPr/>
          <a:lstStyle/>
          <a:p>
            <a:r>
              <a:rPr lang="en-US" sz="4400"/>
              <a:t>STERILITY</a:t>
            </a:r>
          </a:p>
          <a:p>
            <a:pPr>
              <a:buFont typeface="Wingdings" pitchFamily="2" charset="2"/>
              <a:buNone/>
            </a:pPr>
            <a:r>
              <a:rPr lang="en-US" sz="2800"/>
              <a:t>	</a:t>
            </a:r>
            <a:r>
              <a:rPr lang="en-US" sz="3600"/>
              <a:t>Sterility means incapability of a woman to produce a child. A sterile couple can not produce a child. The sterility may be due to either or both partners</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FAF9B02B-C07E-4732-B7FC-196E8F83E898}" type="slidenum">
              <a:rPr lang="en-US" altLang="en-US"/>
              <a:pPr/>
              <a:t>48</a:t>
            </a:fld>
            <a:endParaRPr lang="en-US" altLang="en-US"/>
          </a:p>
        </p:txBody>
      </p:sp>
      <p:sp>
        <p:nvSpPr>
          <p:cNvPr id="146435" name="Rectangle 3"/>
          <p:cNvSpPr>
            <a:spLocks noGrp="1" noChangeArrowheads="1"/>
          </p:cNvSpPr>
          <p:nvPr>
            <p:ph type="body" idx="1"/>
          </p:nvPr>
        </p:nvSpPr>
        <p:spPr>
          <a:xfrm>
            <a:off x="457200" y="1295400"/>
            <a:ext cx="8229600" cy="3429000"/>
          </a:xfrm>
        </p:spPr>
        <p:txBody>
          <a:bodyPr/>
          <a:lstStyle/>
          <a:p>
            <a:r>
              <a:rPr lang="en-US" sz="4400"/>
              <a:t>PRIMARY STERILITY:</a:t>
            </a:r>
          </a:p>
          <a:p>
            <a:pPr>
              <a:buFont typeface="Wingdings" pitchFamily="2" charset="2"/>
              <a:buNone/>
            </a:pPr>
            <a:r>
              <a:rPr lang="en-US" sz="4000"/>
              <a:t>	</a:t>
            </a:r>
            <a:r>
              <a:rPr lang="en-US" sz="3600"/>
              <a:t>A woman who has never been able to produce a child.</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D59C89CE-5D38-497B-B167-C8576C01152B}" type="slidenum">
              <a:rPr lang="en-US" altLang="en-US"/>
              <a:pPr/>
              <a:t>49</a:t>
            </a:fld>
            <a:endParaRPr lang="en-US" altLang="en-US"/>
          </a:p>
        </p:txBody>
      </p:sp>
      <p:sp>
        <p:nvSpPr>
          <p:cNvPr id="171011" name="Rectangle 3"/>
          <p:cNvSpPr>
            <a:spLocks noGrp="1" noChangeArrowheads="1"/>
          </p:cNvSpPr>
          <p:nvPr>
            <p:ph type="body" idx="1"/>
          </p:nvPr>
        </p:nvSpPr>
        <p:spPr/>
        <p:txBody>
          <a:bodyPr/>
          <a:lstStyle/>
          <a:p>
            <a:r>
              <a:rPr lang="en-US" sz="4400"/>
              <a:t>SECONDARY STERILITY:</a:t>
            </a:r>
          </a:p>
          <a:p>
            <a:pPr>
              <a:buFont typeface="Wingdings" pitchFamily="2" charset="2"/>
              <a:buNone/>
            </a:pPr>
            <a:r>
              <a:rPr lang="en-US" sz="3200"/>
              <a:t>	</a:t>
            </a:r>
            <a:r>
              <a:rPr lang="en-US" sz="3600"/>
              <a:t>Means a woman unable to produce a child after giving birth to at least one child. It could be permanent or temporary in nature.</a:t>
            </a:r>
          </a:p>
          <a:p>
            <a:endParaRPr lang="en-US" sz="380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A168E462-DF76-4CAE-90D0-97096410C7FF}" type="slidenum">
              <a:rPr lang="en-US" altLang="en-US"/>
              <a:pPr/>
              <a:t>50</a:t>
            </a:fld>
            <a:endParaRPr lang="en-US" altLang="en-US"/>
          </a:p>
        </p:txBody>
      </p:sp>
      <p:sp>
        <p:nvSpPr>
          <p:cNvPr id="147459" name="Rectangle 3"/>
          <p:cNvSpPr>
            <a:spLocks noGrp="1" noChangeArrowheads="1"/>
          </p:cNvSpPr>
          <p:nvPr>
            <p:ph type="body" idx="1"/>
          </p:nvPr>
        </p:nvSpPr>
        <p:spPr>
          <a:xfrm>
            <a:off x="457200" y="304800"/>
            <a:ext cx="8229600" cy="5826125"/>
          </a:xfrm>
        </p:spPr>
        <p:txBody>
          <a:bodyPr/>
          <a:lstStyle/>
          <a:p>
            <a:pPr>
              <a:lnSpc>
                <a:spcPct val="90000"/>
              </a:lnSpc>
            </a:pPr>
            <a:r>
              <a:rPr lang="en-US" sz="4400"/>
              <a:t>TEMPORARY STERILITY:</a:t>
            </a:r>
          </a:p>
          <a:p>
            <a:pPr>
              <a:lnSpc>
                <a:spcPct val="90000"/>
              </a:lnSpc>
              <a:buFont typeface="Wingdings" pitchFamily="2" charset="2"/>
              <a:buNone/>
            </a:pPr>
            <a:r>
              <a:rPr lang="en-US" sz="3200"/>
              <a:t>	</a:t>
            </a:r>
            <a:r>
              <a:rPr lang="en-US" sz="3600"/>
              <a:t>A woman has a sterile period in each menstrual cycle because generally conception can occur only during a few days around the time of ovulation days and during puerperium period that is, the period of six weeks after delivery during which the uterus usually regains its normal size and in which the probability of conception is very low.</a:t>
            </a:r>
            <a:endParaRPr lang="en-US" sz="400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Fun time</a:t>
            </a:r>
            <a:endParaRPr lang="en-US" dirty="0"/>
          </a:p>
        </p:txBody>
      </p:sp>
      <p:sp>
        <p:nvSpPr>
          <p:cNvPr id="3" name="Content Placeholder 2"/>
          <p:cNvSpPr>
            <a:spLocks noGrp="1"/>
          </p:cNvSpPr>
          <p:nvPr>
            <p:ph idx="1"/>
          </p:nvPr>
        </p:nvSpPr>
        <p:spPr/>
        <p:txBody>
          <a:bodyPr/>
          <a:lstStyle/>
          <a:p>
            <a:pPr marL="514350" indent="-514350">
              <a:buAutoNum type="arabicPeriod"/>
            </a:pPr>
            <a:r>
              <a:rPr lang="en-US" dirty="0" smtClean="0"/>
              <a:t>Name different demographic tools</a:t>
            </a:r>
          </a:p>
          <a:p>
            <a:pPr marL="514350" indent="-514350">
              <a:buAutoNum type="arabicPeriod"/>
            </a:pPr>
            <a:endParaRPr lang="en-US" dirty="0"/>
          </a:p>
          <a:p>
            <a:pPr marL="514350" indent="-514350">
              <a:buAutoNum type="arabicPeriod"/>
            </a:pPr>
            <a:r>
              <a:rPr lang="en-US" dirty="0" smtClean="0"/>
              <a:t>Name and draw three general profiles of a population pyramid?</a:t>
            </a:r>
            <a:endParaRPr lang="en-US" dirty="0"/>
          </a:p>
          <a:p>
            <a:endParaRPr lang="en-US" dirty="0"/>
          </a:p>
          <a:p>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51</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Assignment</a:t>
            </a:r>
            <a:endParaRPr lang="en-US" dirty="0"/>
          </a:p>
        </p:txBody>
      </p:sp>
      <p:sp>
        <p:nvSpPr>
          <p:cNvPr id="3" name="Content Placeholder 2"/>
          <p:cNvSpPr>
            <a:spLocks noGrp="1"/>
          </p:cNvSpPr>
          <p:nvPr>
            <p:ph idx="1"/>
          </p:nvPr>
        </p:nvSpPr>
        <p:spPr/>
        <p:txBody>
          <a:bodyPr/>
          <a:lstStyle/>
          <a:p>
            <a:r>
              <a:rPr lang="en-US" dirty="0" smtClean="0"/>
              <a:t>Draw Population pyramid of Pakistan </a:t>
            </a:r>
            <a:r>
              <a:rPr lang="en-US" dirty="0" err="1" smtClean="0"/>
              <a:t>alongwith</a:t>
            </a:r>
            <a:r>
              <a:rPr lang="en-US" dirty="0" smtClean="0"/>
              <a:t> percentages of either gender in different age groups</a:t>
            </a:r>
          </a:p>
          <a:p>
            <a:r>
              <a:rPr lang="en-US" dirty="0" smtClean="0"/>
              <a:t>Date of submission</a:t>
            </a:r>
          </a:p>
          <a:p>
            <a:pPr lvl="1"/>
            <a:r>
              <a:rPr lang="en-US" dirty="0" smtClean="0"/>
              <a:t>Before  CBL on 9</a:t>
            </a:r>
            <a:r>
              <a:rPr lang="en-US" baseline="30000" dirty="0" smtClean="0"/>
              <a:t>th</a:t>
            </a:r>
            <a:r>
              <a:rPr lang="en-US" dirty="0" smtClean="0"/>
              <a:t> Jan 2013</a:t>
            </a:r>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52</a:t>
            </a:fld>
            <a:endParaRPr lang="en-US"/>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smtClean="0"/>
              <a:t>Thank You</a:t>
            </a:r>
            <a:endParaRPr lang="en-US" dirty="0"/>
          </a:p>
        </p:txBody>
      </p:sp>
      <p:sp>
        <p:nvSpPr>
          <p:cNvPr id="5" name="Text Placeholder 4"/>
          <p:cNvSpPr>
            <a:spLocks noGrp="1"/>
          </p:cNvSpPr>
          <p:nvPr>
            <p:ph type="body" idx="1"/>
          </p:nvPr>
        </p:nvSpPr>
        <p:spPr/>
        <p:txBody>
          <a:bodyPr/>
          <a:lstStyle/>
          <a:p>
            <a:endParaRPr lang="en-US"/>
          </a:p>
        </p:txBody>
      </p:sp>
      <p:sp>
        <p:nvSpPr>
          <p:cNvPr id="6" name="Slide Number Placeholder 5"/>
          <p:cNvSpPr>
            <a:spLocks noGrp="1"/>
          </p:cNvSpPr>
          <p:nvPr>
            <p:ph type="sldNum" sz="quarter" idx="12"/>
          </p:nvPr>
        </p:nvSpPr>
        <p:spPr/>
        <p:txBody>
          <a:bodyPr/>
          <a:lstStyle/>
          <a:p>
            <a:fld id="{1613D5F0-BF39-4213-935A-BB2CAB7117C4}" type="slidenum">
              <a:rPr lang="en-US" smtClean="0"/>
              <a:pPr/>
              <a:t>53</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154</TotalTime>
  <Words>806</Words>
  <Application>Microsoft Office PowerPoint</Application>
  <PresentationFormat>On-screen Show (4:3)</PresentationFormat>
  <Paragraphs>215</Paragraphs>
  <Slides>53</Slides>
  <Notes>0</Notes>
  <HiddenSlides>2</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Office Theme</vt:lpstr>
      <vt:lpstr>Demography - I</vt:lpstr>
      <vt:lpstr>Definition</vt:lpstr>
      <vt:lpstr>Definition…</vt:lpstr>
      <vt:lpstr>Slide 4</vt:lpstr>
      <vt:lpstr>Demography and its linkages with other disciplines</vt:lpstr>
      <vt:lpstr>Sources of Population Data</vt:lpstr>
      <vt:lpstr>The Tools of Demography</vt:lpstr>
      <vt:lpstr>The tools of Demography</vt:lpstr>
      <vt:lpstr>Slide 9</vt:lpstr>
      <vt:lpstr>Slide 10</vt:lpstr>
      <vt:lpstr>Slide 11</vt:lpstr>
      <vt:lpstr>Slide 12</vt:lpstr>
      <vt:lpstr>Slide 13</vt:lpstr>
      <vt:lpstr>Slide 14</vt:lpstr>
      <vt:lpstr>Age and Sex composition</vt:lpstr>
      <vt:lpstr>1. Median Age</vt:lpstr>
      <vt:lpstr>2. Sex Ratio</vt:lpstr>
      <vt:lpstr>3. Age Dependency Ratio</vt:lpstr>
      <vt:lpstr>4. Life Expectancy </vt:lpstr>
      <vt:lpstr>POPULATION PYRAMID</vt:lpstr>
      <vt:lpstr>POPULATION PYRAMID (CONTD)</vt:lpstr>
      <vt:lpstr>Slide 22</vt:lpstr>
      <vt:lpstr>Profiles of Population Pyramid</vt:lpstr>
      <vt:lpstr>THREE GENERAL PROFILES OF POPULATION PYRAMID</vt:lpstr>
      <vt:lpstr>1. Rapid Growth</vt:lpstr>
      <vt:lpstr>Slide 26</vt:lpstr>
      <vt:lpstr>2. Slow Growth</vt:lpstr>
      <vt:lpstr>Slide 28</vt:lpstr>
      <vt:lpstr>3. Zero or Declining Growth</vt:lpstr>
      <vt:lpstr>Slide 30</vt:lpstr>
      <vt:lpstr>Slide 31</vt:lpstr>
      <vt:lpstr>Slide 32</vt:lpstr>
      <vt:lpstr>Slide 33</vt:lpstr>
      <vt:lpstr>Slide 34</vt:lpstr>
      <vt:lpstr>Slide 35</vt:lpstr>
      <vt:lpstr>Fertility</vt:lpstr>
      <vt:lpstr>FERTILITY</vt:lpstr>
      <vt:lpstr>Terms used in connection with fertility </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Fun time</vt:lpstr>
      <vt:lpstr>Assignment</vt:lpstr>
      <vt:lpstr>Thank You</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Demography - I</dc:title>
  <dc:creator>Fawad</dc:creator>
  <cp:lastModifiedBy>husnain</cp:lastModifiedBy>
  <cp:revision>12</cp:revision>
  <dcterms:created xsi:type="dcterms:W3CDTF">2013-01-03T16:55:48Z</dcterms:created>
  <dcterms:modified xsi:type="dcterms:W3CDTF">2013-01-07T05:20:39Z</dcterms:modified>
</cp:coreProperties>
</file>