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61" r:id="rId3"/>
    <p:sldId id="262" r:id="rId4"/>
    <p:sldId id="267" r:id="rId5"/>
    <p:sldId id="268" r:id="rId6"/>
    <p:sldId id="259" r:id="rId7"/>
    <p:sldId id="269" r:id="rId8"/>
    <p:sldId id="270" r:id="rId9"/>
    <p:sldId id="287" r:id="rId10"/>
    <p:sldId id="271" r:id="rId11"/>
    <p:sldId id="288" r:id="rId12"/>
    <p:sldId id="272" r:id="rId13"/>
    <p:sldId id="273" r:id="rId14"/>
    <p:sldId id="274" r:id="rId15"/>
    <p:sldId id="275" r:id="rId16"/>
    <p:sldId id="276" r:id="rId17"/>
    <p:sldId id="278" r:id="rId18"/>
    <p:sldId id="289" r:id="rId19"/>
    <p:sldId id="291" r:id="rId20"/>
    <p:sldId id="290" r:id="rId21"/>
    <p:sldId id="281" r:id="rId22"/>
    <p:sldId id="282" r:id="rId23"/>
    <p:sldId id="283" r:id="rId24"/>
    <p:sldId id="286" r:id="rId25"/>
    <p:sldId id="280" r:id="rId26"/>
    <p:sldId id="292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2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719BBA-DFEE-4A07-AA9E-346A5D10613B}" type="datetimeFigureOut">
              <a:rPr lang="en-US" smtClean="0"/>
              <a:pPr/>
              <a:t>1/22/2013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75E237-60C2-4957-96FA-8802999F2CF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02671F-33B3-414A-B9B9-C4AAEAC8C679}" type="slidenum">
              <a:rPr lang="ar-SA" smtClean="0"/>
              <a:pPr/>
              <a:t>2</a:t>
            </a:fld>
            <a:endParaRPr lang="en-GB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5911FA-CB47-4F0F-A506-45F43C8DFAC6}" type="slidenum">
              <a:rPr lang="ar-SA" smtClean="0"/>
              <a:pPr/>
              <a:t>3</a:t>
            </a:fld>
            <a:endParaRPr lang="en-GB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9D68B11-517B-4C4C-BEA3-3987C660CF2E}" type="slidenum">
              <a:rPr lang="ar-SA" smtClean="0">
                <a:latin typeface="Arial" pitchFamily="34" charset="0"/>
                <a:cs typeface="Arial" pitchFamily="34" charset="0"/>
              </a:rPr>
              <a:pPr/>
              <a:t>19</a:t>
            </a:fld>
            <a:endParaRPr lang="en-GB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A4C22-BDE3-4E7D-8F82-92A73E9EACA8}" type="datetimeFigureOut">
              <a:rPr lang="en-US" smtClean="0"/>
              <a:pPr/>
              <a:t>1/22/2013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40196-84A7-4E49-9DB9-B1938F8DF7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A4C22-BDE3-4E7D-8F82-92A73E9EACA8}" type="datetimeFigureOut">
              <a:rPr lang="en-US" smtClean="0"/>
              <a:pPr/>
              <a:t>1/22/2013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40196-84A7-4E49-9DB9-B1938F8DF7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A4C22-BDE3-4E7D-8F82-92A73E9EACA8}" type="datetimeFigureOut">
              <a:rPr lang="en-US" smtClean="0"/>
              <a:pPr/>
              <a:t>1/22/2013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40196-84A7-4E49-9DB9-B1938F8DF7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A4C22-BDE3-4E7D-8F82-92A73E9EACA8}" type="datetimeFigureOut">
              <a:rPr lang="en-US" smtClean="0"/>
              <a:pPr/>
              <a:t>1/22/2013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40196-84A7-4E49-9DB9-B1938F8DF7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A4C22-BDE3-4E7D-8F82-92A73E9EACA8}" type="datetimeFigureOut">
              <a:rPr lang="en-US" smtClean="0"/>
              <a:pPr/>
              <a:t>1/22/2013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40196-84A7-4E49-9DB9-B1938F8DF7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A4C22-BDE3-4E7D-8F82-92A73E9EACA8}" type="datetimeFigureOut">
              <a:rPr lang="en-US" smtClean="0"/>
              <a:pPr/>
              <a:t>1/22/2013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40196-84A7-4E49-9DB9-B1938F8DF7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A4C22-BDE3-4E7D-8F82-92A73E9EACA8}" type="datetimeFigureOut">
              <a:rPr lang="en-US" smtClean="0"/>
              <a:pPr/>
              <a:t>1/22/2013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40196-84A7-4E49-9DB9-B1938F8DF7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A4C22-BDE3-4E7D-8F82-92A73E9EACA8}" type="datetimeFigureOut">
              <a:rPr lang="en-US" smtClean="0"/>
              <a:pPr/>
              <a:t>1/22/2013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40196-84A7-4E49-9DB9-B1938F8DF7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A4C22-BDE3-4E7D-8F82-92A73E9EACA8}" type="datetimeFigureOut">
              <a:rPr lang="en-US" smtClean="0"/>
              <a:pPr/>
              <a:t>1/22/2013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40196-84A7-4E49-9DB9-B1938F8DF7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A4C22-BDE3-4E7D-8F82-92A73E9EACA8}" type="datetimeFigureOut">
              <a:rPr lang="en-US" smtClean="0"/>
              <a:pPr/>
              <a:t>1/22/2013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40196-84A7-4E49-9DB9-B1938F8DF7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A4C22-BDE3-4E7D-8F82-92A73E9EACA8}" type="datetimeFigureOut">
              <a:rPr lang="en-US" smtClean="0"/>
              <a:pPr/>
              <a:t>1/22/2013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40196-84A7-4E49-9DB9-B1938F8DF7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B7DF8A-4EF0-4B68-8230-2EDCC805CBBE}" type="slidenum">
              <a:rPr lang="ar-SA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BA4C22-BDE3-4E7D-8F82-92A73E9EACA8}" type="datetimeFigureOut">
              <a:rPr lang="en-US" smtClean="0"/>
              <a:pPr/>
              <a:t>1/22/2013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240196-84A7-4E49-9DB9-B1938F8DF75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8600"/>
            <a:ext cx="7772400" cy="9144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Learning Outcomes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371600"/>
            <a:ext cx="7924800" cy="4267200"/>
          </a:xfrm>
        </p:spPr>
        <p:txBody>
          <a:bodyPr/>
          <a:lstStyle/>
          <a:p>
            <a:pPr algn="l">
              <a:buFont typeface="Arial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To understand </a:t>
            </a:r>
            <a:r>
              <a:rPr lang="en-US" b="1" dirty="0" smtClean="0">
                <a:solidFill>
                  <a:srgbClr val="FF0000"/>
                </a:solidFill>
              </a:rPr>
              <a:t>Principles</a:t>
            </a:r>
            <a:r>
              <a:rPr lang="en-US" dirty="0" smtClean="0">
                <a:solidFill>
                  <a:schemeClr val="tx1"/>
                </a:solidFill>
              </a:rPr>
              <a:t> of Health Education</a:t>
            </a:r>
          </a:p>
          <a:p>
            <a:pPr algn="l">
              <a:buFont typeface="Arial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To discuss the role of </a:t>
            </a:r>
            <a:r>
              <a:rPr lang="en-US" b="1" dirty="0" smtClean="0">
                <a:solidFill>
                  <a:srgbClr val="FF0000"/>
                </a:solidFill>
              </a:rPr>
              <a:t>Communication</a:t>
            </a:r>
            <a:r>
              <a:rPr lang="en-US" dirty="0" smtClean="0">
                <a:solidFill>
                  <a:schemeClr val="tx1"/>
                </a:solidFill>
              </a:rPr>
              <a:t> in HE</a:t>
            </a:r>
          </a:p>
          <a:p>
            <a:pPr algn="l"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 To apprehend the </a:t>
            </a:r>
            <a:r>
              <a:rPr lang="en-US" b="1" dirty="0" smtClean="0">
                <a:solidFill>
                  <a:srgbClr val="FF0000"/>
                </a:solidFill>
              </a:rPr>
              <a:t>Practices</a:t>
            </a:r>
            <a:r>
              <a:rPr lang="en-US" dirty="0" smtClean="0">
                <a:solidFill>
                  <a:schemeClr val="tx1"/>
                </a:solidFill>
              </a:rPr>
              <a:t> of HE</a:t>
            </a:r>
          </a:p>
          <a:p>
            <a:pPr algn="l">
              <a:buFont typeface="Arial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To study </a:t>
            </a:r>
            <a:r>
              <a:rPr lang="en-US" b="1" dirty="0" smtClean="0">
                <a:solidFill>
                  <a:srgbClr val="FF0000"/>
                </a:solidFill>
              </a:rPr>
              <a:t>Models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of HE</a:t>
            </a:r>
          </a:p>
          <a:p>
            <a:pPr algn="l">
              <a:buFont typeface="Arial" pitchFamily="34" charset="0"/>
              <a:buChar char="•"/>
            </a:pPr>
            <a:endParaRPr lang="en-US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endParaRPr lang="en-US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-76199"/>
            <a:ext cx="8791575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FF0000"/>
                </a:solidFill>
              </a:rPr>
              <a:t>Principles</a:t>
            </a:r>
            <a:endParaRPr lang="en-GB" sz="3600" b="1" dirty="0" smtClean="0">
              <a:solidFill>
                <a:srgbClr val="FF0000"/>
              </a:solidFill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914400"/>
            <a:ext cx="7924800" cy="5715000"/>
          </a:xfrm>
        </p:spPr>
        <p:txBody>
          <a:bodyPr>
            <a:noAutofit/>
          </a:bodyPr>
          <a:lstStyle/>
          <a:p>
            <a:r>
              <a:rPr lang="en-US" sz="2400" b="1" dirty="0" smtClean="0"/>
              <a:t>Interest (unlikely to listen to uninterested</a:t>
            </a:r>
            <a:r>
              <a:rPr lang="en-US" sz="2400" dirty="0" smtClean="0"/>
              <a:t>) </a:t>
            </a:r>
            <a:r>
              <a:rPr lang="en-US" sz="2400" b="1" dirty="0" smtClean="0">
                <a:solidFill>
                  <a:srgbClr val="FF0000"/>
                </a:solidFill>
              </a:rPr>
              <a:t>Felt Needs</a:t>
            </a:r>
          </a:p>
          <a:p>
            <a:r>
              <a:rPr lang="en-US" sz="2400" b="1" dirty="0" smtClean="0"/>
              <a:t>Credibility</a:t>
            </a:r>
            <a:r>
              <a:rPr lang="en-US" sz="2400" b="1" dirty="0"/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(based on facts)</a:t>
            </a:r>
          </a:p>
          <a:p>
            <a:r>
              <a:rPr lang="en-US" sz="2400" b="1" dirty="0" smtClean="0"/>
              <a:t>Participation (</a:t>
            </a:r>
            <a:r>
              <a:rPr lang="en-US" sz="2400" b="1" dirty="0" smtClean="0">
                <a:solidFill>
                  <a:srgbClr val="FF0000"/>
                </a:solidFill>
              </a:rPr>
              <a:t>active learning </a:t>
            </a:r>
            <a:r>
              <a:rPr lang="en-US" sz="2400" b="1" dirty="0" smtClean="0"/>
              <a:t>)</a:t>
            </a:r>
            <a:r>
              <a:rPr lang="en-US" sz="2400" b="1" i="1" dirty="0" smtClean="0">
                <a:solidFill>
                  <a:srgbClr val="7030A0"/>
                </a:solidFill>
              </a:rPr>
              <a:t> Practical experience</a:t>
            </a:r>
          </a:p>
          <a:p>
            <a:pPr eaLnBrk="1" hangingPunct="1"/>
            <a:r>
              <a:rPr lang="en-US" sz="2400" b="1" dirty="0" smtClean="0"/>
              <a:t>Proceeding from the known to the unknown </a:t>
            </a:r>
            <a:r>
              <a:rPr lang="en-US" sz="2400" b="1" dirty="0" smtClean="0">
                <a:solidFill>
                  <a:srgbClr val="FF0000"/>
                </a:solidFill>
              </a:rPr>
              <a:t>(Knowledge)</a:t>
            </a:r>
          </a:p>
          <a:p>
            <a:r>
              <a:rPr lang="en-US" sz="2400" b="1" dirty="0" smtClean="0"/>
              <a:t>Comprehension </a:t>
            </a:r>
            <a:r>
              <a:rPr lang="en-US" sz="2400" b="1" dirty="0" smtClean="0">
                <a:solidFill>
                  <a:srgbClr val="FF0000"/>
                </a:solidFill>
              </a:rPr>
              <a:t>(mental capacity)</a:t>
            </a:r>
          </a:p>
          <a:p>
            <a:pPr eaLnBrk="1" hangingPunct="1"/>
            <a:r>
              <a:rPr lang="en-US" sz="2400" b="1" dirty="0" smtClean="0"/>
              <a:t>Reinforcement through </a:t>
            </a:r>
            <a:r>
              <a:rPr lang="en-US" sz="2400" b="1" dirty="0" smtClean="0">
                <a:solidFill>
                  <a:srgbClr val="FF0000"/>
                </a:solidFill>
              </a:rPr>
              <a:t>(repetition) </a:t>
            </a:r>
          </a:p>
          <a:p>
            <a:pPr eaLnBrk="1" hangingPunct="1"/>
            <a:r>
              <a:rPr lang="en-US" sz="2400" b="1" dirty="0" smtClean="0"/>
              <a:t>Good human relations </a:t>
            </a:r>
            <a:r>
              <a:rPr lang="en-US" sz="2400" b="1" dirty="0" smtClean="0">
                <a:solidFill>
                  <a:srgbClr val="FF0000"/>
                </a:solidFill>
              </a:rPr>
              <a:t>(friend confidence)</a:t>
            </a:r>
          </a:p>
          <a:p>
            <a:pPr eaLnBrk="1" hangingPunct="1"/>
            <a:r>
              <a:rPr lang="en-US" sz="2400" b="1" dirty="0" smtClean="0">
                <a:solidFill>
                  <a:schemeClr val="tx2"/>
                </a:solidFill>
              </a:rPr>
              <a:t>People</a:t>
            </a:r>
            <a:r>
              <a:rPr lang="en-US" sz="2400" b="1" dirty="0" smtClean="0"/>
              <a:t>,            </a:t>
            </a:r>
            <a:r>
              <a:rPr lang="en-US" sz="2400" b="1" dirty="0" smtClean="0">
                <a:solidFill>
                  <a:schemeClr val="hlink"/>
                </a:solidFill>
              </a:rPr>
              <a:t>facts    </a:t>
            </a:r>
            <a:r>
              <a:rPr lang="en-US" sz="2400" b="1" dirty="0" smtClean="0"/>
              <a:t> and </a:t>
            </a:r>
            <a:r>
              <a:rPr lang="en-US" sz="2400" b="1" dirty="0" smtClean="0">
                <a:solidFill>
                  <a:srgbClr val="009900"/>
                </a:solidFill>
              </a:rPr>
              <a:t>media</a:t>
            </a:r>
            <a:r>
              <a:rPr lang="en-US" sz="2400" b="1" dirty="0" smtClean="0"/>
              <a:t>:</a:t>
            </a:r>
          </a:p>
          <a:p>
            <a:pPr eaLnBrk="1" hangingPunct="1">
              <a:buFont typeface="Wingdings" pitchFamily="2" charset="2"/>
              <a:buNone/>
            </a:pPr>
            <a:endParaRPr lang="en-US" sz="2400" b="1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400" b="1" dirty="0" smtClean="0"/>
              <a:t> </a:t>
            </a:r>
            <a:r>
              <a:rPr lang="en-US" sz="2400" b="1" dirty="0" smtClean="0">
                <a:solidFill>
                  <a:schemeClr val="tx2"/>
                </a:solidFill>
              </a:rPr>
              <a:t>“knowledgeable</a:t>
            </a:r>
            <a:r>
              <a:rPr lang="en-US" sz="2400" b="1" dirty="0" smtClean="0"/>
              <a:t>, </a:t>
            </a:r>
            <a:r>
              <a:rPr lang="en-US" sz="2400" b="1" dirty="0" smtClean="0">
                <a:solidFill>
                  <a:schemeClr val="hlink"/>
                </a:solidFill>
              </a:rPr>
              <a:t>attractive</a:t>
            </a:r>
            <a:r>
              <a:rPr lang="en-US" sz="2400" b="1" dirty="0" smtClean="0"/>
              <a:t> , </a:t>
            </a:r>
            <a:r>
              <a:rPr lang="en-US" sz="2400" b="1" dirty="0" smtClean="0">
                <a:solidFill>
                  <a:srgbClr val="009900"/>
                </a:solidFill>
              </a:rPr>
              <a:t>acceptable “.        </a:t>
            </a:r>
            <a:r>
              <a:rPr lang="en-US" sz="2400" b="1" dirty="0" smtClean="0"/>
              <a:t> </a:t>
            </a:r>
            <a:endParaRPr lang="en-US" sz="2400" b="1" dirty="0" smtClean="0">
              <a:solidFill>
                <a:srgbClr val="00990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400" dirty="0" smtClean="0"/>
              <a:t>     </a:t>
            </a:r>
            <a:endParaRPr lang="en-GB" sz="2400" dirty="0" smtClean="0"/>
          </a:p>
        </p:txBody>
      </p:sp>
      <p:pic>
        <p:nvPicPr>
          <p:cNvPr id="12292" name="Picture 20" descr="Picture1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943600" y="2667000"/>
            <a:ext cx="3214688" cy="4191000"/>
          </a:xfrm>
          <a:noFill/>
        </p:spPr>
      </p:pic>
      <p:sp>
        <p:nvSpPr>
          <p:cNvPr id="11" name="Down Arrow 10"/>
          <p:cNvSpPr/>
          <p:nvPr/>
        </p:nvSpPr>
        <p:spPr>
          <a:xfrm>
            <a:off x="762000" y="4419600"/>
            <a:ext cx="381000" cy="457200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Down Arrow 11"/>
          <p:cNvSpPr/>
          <p:nvPr/>
        </p:nvSpPr>
        <p:spPr>
          <a:xfrm>
            <a:off x="2514600" y="4419600"/>
            <a:ext cx="609600" cy="5334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Down Arrow 12"/>
          <p:cNvSpPr/>
          <p:nvPr/>
        </p:nvSpPr>
        <p:spPr>
          <a:xfrm>
            <a:off x="4267200" y="4495800"/>
            <a:ext cx="304800" cy="457200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8715375" cy="852487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FF0000"/>
                </a:solidFill>
              </a:rPr>
              <a:t>Principles -2</a:t>
            </a:r>
            <a:endParaRPr lang="en-GB" sz="3600" b="1" dirty="0" smtClean="0">
              <a:solidFill>
                <a:srgbClr val="FF0000"/>
              </a:solidFill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914400"/>
            <a:ext cx="8763000" cy="5410200"/>
          </a:xfrm>
        </p:spPr>
        <p:txBody>
          <a:bodyPr>
            <a:normAutofit/>
          </a:bodyPr>
          <a:lstStyle/>
          <a:p>
            <a:r>
              <a:rPr lang="en-US" sz="2600" b="1" dirty="0" smtClean="0"/>
              <a:t>Learning by doing </a:t>
            </a:r>
            <a:r>
              <a:rPr lang="en-US" sz="2400" b="1" dirty="0" smtClean="0">
                <a:solidFill>
                  <a:srgbClr val="FF0000"/>
                </a:solidFill>
              </a:rPr>
              <a:t>(leaves </a:t>
            </a:r>
            <a:r>
              <a:rPr lang="en-US" sz="2400" b="1" dirty="0">
                <a:solidFill>
                  <a:srgbClr val="FF0000"/>
                </a:solidFill>
              </a:rPr>
              <a:t>a lasting </a:t>
            </a:r>
            <a:r>
              <a:rPr lang="en-US" sz="2400" b="1" dirty="0" smtClean="0">
                <a:solidFill>
                  <a:srgbClr val="FF0000"/>
                </a:solidFill>
              </a:rPr>
              <a:t>imprint) </a:t>
            </a:r>
            <a:endParaRPr lang="en-US" sz="2200" b="1" dirty="0" smtClean="0">
              <a:solidFill>
                <a:srgbClr val="FF000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700" dirty="0" smtClean="0"/>
              <a:t>   </a:t>
            </a:r>
            <a:r>
              <a:rPr lang="en-US" sz="2700" b="1" dirty="0" smtClean="0">
                <a:solidFill>
                  <a:srgbClr val="800000"/>
                </a:solidFill>
              </a:rPr>
              <a:t>“ If I hear, I forget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700" b="1" dirty="0" smtClean="0">
                <a:solidFill>
                  <a:srgbClr val="800000"/>
                </a:solidFill>
              </a:rPr>
              <a:t>      If I see, I remember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700" b="1" dirty="0" smtClean="0">
                <a:solidFill>
                  <a:srgbClr val="800000"/>
                </a:solidFill>
              </a:rPr>
              <a:t>      If I do, I know”.</a:t>
            </a:r>
          </a:p>
          <a:p>
            <a:pPr eaLnBrk="1" hangingPunct="1"/>
            <a:r>
              <a:rPr lang="en-US" sz="2600" b="1" dirty="0" smtClean="0"/>
              <a:t>Motivation</a:t>
            </a:r>
            <a:r>
              <a:rPr lang="en-US" sz="2400" b="1" dirty="0" smtClean="0"/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(create and awaken the desire </a:t>
            </a:r>
          </a:p>
          <a:p>
            <a:pPr eaLnBrk="1" hangingPunct="1">
              <a:buNone/>
            </a:pPr>
            <a:r>
              <a:rPr lang="en-US" sz="2400" b="1" dirty="0">
                <a:solidFill>
                  <a:srgbClr val="FF0000"/>
                </a:solidFill>
              </a:rPr>
              <a:t>	</a:t>
            </a:r>
            <a:r>
              <a:rPr lang="en-US" sz="2400" b="1" dirty="0" smtClean="0">
                <a:solidFill>
                  <a:srgbClr val="FF0000"/>
                </a:solidFill>
              </a:rPr>
              <a:t>to know and learn)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400" dirty="0" smtClean="0"/>
              <a:t>    </a:t>
            </a:r>
            <a:r>
              <a:rPr lang="en-US" sz="2400" b="1" dirty="0" smtClean="0">
                <a:solidFill>
                  <a:srgbClr val="009900"/>
                </a:solidFill>
              </a:rPr>
              <a:t>- Primary motives</a:t>
            </a:r>
            <a:r>
              <a:rPr lang="en-US" sz="2400" b="1" dirty="0">
                <a:solidFill>
                  <a:srgbClr val="009900"/>
                </a:solidFill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(inborn desires, hunger, sex)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400" dirty="0" smtClean="0"/>
              <a:t>    </a:t>
            </a:r>
            <a:r>
              <a:rPr lang="en-US" sz="2400" b="1" dirty="0" smtClean="0">
                <a:solidFill>
                  <a:srgbClr val="009900"/>
                </a:solidFill>
              </a:rPr>
              <a:t>- Secondary motives </a:t>
            </a:r>
            <a:r>
              <a:rPr lang="en-US" sz="2400" b="1" dirty="0" smtClean="0">
                <a:solidFill>
                  <a:srgbClr val="FF0000"/>
                </a:solidFill>
              </a:rPr>
              <a:t>(created by incentives such as praise, love, reward recognition, competition)</a:t>
            </a:r>
          </a:p>
          <a:p>
            <a:r>
              <a:rPr lang="en-US" sz="2600" b="1" dirty="0" smtClean="0"/>
              <a:t>Leadership: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GB" sz="2400" b="1" dirty="0" smtClean="0">
                <a:solidFill>
                  <a:srgbClr val="FF0000"/>
                </a:solidFill>
              </a:rPr>
              <a:t>People learn best from respected &amp; admired</a:t>
            </a:r>
            <a:endParaRPr lang="en-US" sz="2400" b="1" dirty="0" smtClean="0">
              <a:solidFill>
                <a:srgbClr val="FF0000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en-GB" sz="2400" dirty="0" smtClean="0"/>
          </a:p>
        </p:txBody>
      </p:sp>
      <p:pic>
        <p:nvPicPr>
          <p:cNvPr id="13316" name="Picture 4" descr="Picture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400800" y="685800"/>
            <a:ext cx="2749550" cy="27019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838200"/>
            <a:ext cx="7924801" cy="5257800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6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Role of Communication </a:t>
            </a:r>
            <a:r>
              <a:rPr 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Health Education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371600"/>
          </a:xfrm>
        </p:spPr>
        <p:txBody>
          <a:bodyPr/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cs typeface="Arial" pitchFamily="34" charset="0"/>
              </a:rPr>
              <a:t>The Purpose</a:t>
            </a:r>
            <a:endParaRPr lang="en-US" b="1" dirty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382000" cy="4800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/>
              <a:t>To transmit </a:t>
            </a:r>
            <a:r>
              <a:rPr lang="en-US" sz="2800" dirty="0">
                <a:solidFill>
                  <a:srgbClr val="FF0000"/>
                </a:solidFill>
              </a:rPr>
              <a:t>information</a:t>
            </a:r>
            <a:r>
              <a:rPr lang="en-US" sz="2800" dirty="0"/>
              <a:t> from one person or group of persons to other persons or groups with a view to bring about </a:t>
            </a:r>
            <a:r>
              <a:rPr lang="en-US" sz="2800" dirty="0" err="1">
                <a:solidFill>
                  <a:srgbClr val="FF0000"/>
                </a:solidFill>
              </a:rPr>
              <a:t>behavioural</a:t>
            </a:r>
            <a:r>
              <a:rPr lang="en-US" sz="2800" dirty="0">
                <a:solidFill>
                  <a:srgbClr val="FF0000"/>
                </a:solidFill>
              </a:rPr>
              <a:t> changes</a:t>
            </a:r>
            <a:r>
              <a:rPr lang="en-US" sz="2800" dirty="0"/>
              <a:t>.</a:t>
            </a:r>
          </a:p>
          <a:p>
            <a:pPr>
              <a:lnSpc>
                <a:spcPct val="90000"/>
              </a:lnSpc>
            </a:pPr>
            <a:r>
              <a:rPr lang="en-US" sz="2800" b="1" dirty="0">
                <a:solidFill>
                  <a:srgbClr val="FF0000"/>
                </a:solidFill>
              </a:rPr>
              <a:t>Key Elements in Communication process</a:t>
            </a:r>
          </a:p>
          <a:p>
            <a:pPr lvl="1">
              <a:lnSpc>
                <a:spcPct val="90000"/>
              </a:lnSpc>
            </a:pPr>
            <a:r>
              <a:rPr lang="en-US" sz="3200" dirty="0"/>
              <a:t>The communicator</a:t>
            </a:r>
          </a:p>
          <a:p>
            <a:pPr lvl="1">
              <a:lnSpc>
                <a:spcPct val="90000"/>
              </a:lnSpc>
            </a:pPr>
            <a:r>
              <a:rPr lang="en-US" sz="3200" dirty="0"/>
              <a:t>The message</a:t>
            </a:r>
          </a:p>
          <a:p>
            <a:pPr lvl="1">
              <a:lnSpc>
                <a:spcPct val="90000"/>
              </a:lnSpc>
            </a:pPr>
            <a:r>
              <a:rPr lang="en-US" sz="3200" dirty="0"/>
              <a:t>Audience</a:t>
            </a:r>
          </a:p>
          <a:p>
            <a:pPr lvl="1">
              <a:lnSpc>
                <a:spcPct val="90000"/>
              </a:lnSpc>
            </a:pPr>
            <a:r>
              <a:rPr lang="en-US" sz="3200" dirty="0"/>
              <a:t>Channels of Communication</a:t>
            </a:r>
            <a:endParaRPr lang="en-US" sz="24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4000" cy="685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A Communication Process Model</a:t>
            </a:r>
            <a:r>
              <a:rPr lang="en-US" sz="5400" b="1" dirty="0" smtClean="0">
                <a:solidFill>
                  <a:srgbClr val="FF0000"/>
                </a:solidFill>
              </a:rPr>
              <a:t> </a:t>
            </a: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21507" name="Line 3"/>
          <p:cNvSpPr>
            <a:spLocks noChangeShapeType="1"/>
          </p:cNvSpPr>
          <p:nvPr/>
        </p:nvSpPr>
        <p:spPr bwMode="auto">
          <a:xfrm flipH="1">
            <a:off x="1524000" y="1295400"/>
            <a:ext cx="19050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08" name="Line 4"/>
          <p:cNvSpPr>
            <a:spLocks noChangeShapeType="1"/>
          </p:cNvSpPr>
          <p:nvPr/>
        </p:nvSpPr>
        <p:spPr bwMode="auto">
          <a:xfrm>
            <a:off x="1524000" y="1295400"/>
            <a:ext cx="0" cy="838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3505200" y="990600"/>
            <a:ext cx="1371600" cy="609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sz="2000" b="1" dirty="0">
                <a:latin typeface="Arial" pitchFamily="34" charset="0"/>
              </a:rPr>
              <a:t>Feedback</a:t>
            </a:r>
          </a:p>
        </p:txBody>
      </p:sp>
      <p:sp>
        <p:nvSpPr>
          <p:cNvPr id="21510" name="Line 6"/>
          <p:cNvSpPr>
            <a:spLocks noChangeShapeType="1"/>
          </p:cNvSpPr>
          <p:nvPr/>
        </p:nvSpPr>
        <p:spPr bwMode="auto">
          <a:xfrm flipH="1">
            <a:off x="4876800" y="1295400"/>
            <a:ext cx="13716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11" name="Line 7"/>
          <p:cNvSpPr>
            <a:spLocks noChangeShapeType="1"/>
          </p:cNvSpPr>
          <p:nvPr/>
        </p:nvSpPr>
        <p:spPr bwMode="auto">
          <a:xfrm>
            <a:off x="6248400" y="1295400"/>
            <a:ext cx="0" cy="762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12" name="Line 8"/>
          <p:cNvSpPr>
            <a:spLocks noChangeShapeType="1"/>
          </p:cNvSpPr>
          <p:nvPr/>
        </p:nvSpPr>
        <p:spPr bwMode="auto">
          <a:xfrm>
            <a:off x="0" y="2133600"/>
            <a:ext cx="2362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13" name="Line 9"/>
          <p:cNvSpPr>
            <a:spLocks noChangeShapeType="1"/>
          </p:cNvSpPr>
          <p:nvPr/>
        </p:nvSpPr>
        <p:spPr bwMode="auto">
          <a:xfrm>
            <a:off x="2362200" y="2133600"/>
            <a:ext cx="0" cy="18288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76200" y="2667000"/>
            <a:ext cx="914400" cy="685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sz="2000" b="1">
                <a:latin typeface="Arial" pitchFamily="34" charset="0"/>
              </a:rPr>
              <a:t>Thought</a:t>
            </a:r>
          </a:p>
        </p:txBody>
      </p:sp>
      <p:sp>
        <p:nvSpPr>
          <p:cNvPr id="21515" name="Line 11"/>
          <p:cNvSpPr>
            <a:spLocks noChangeShapeType="1"/>
          </p:cNvSpPr>
          <p:nvPr/>
        </p:nvSpPr>
        <p:spPr bwMode="auto">
          <a:xfrm>
            <a:off x="990600" y="2819400"/>
            <a:ext cx="304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16" name="Rectangle 12"/>
          <p:cNvSpPr>
            <a:spLocks noChangeArrowheads="1"/>
          </p:cNvSpPr>
          <p:nvPr/>
        </p:nvSpPr>
        <p:spPr bwMode="auto">
          <a:xfrm>
            <a:off x="1295400" y="2667000"/>
            <a:ext cx="990600" cy="685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sz="2000" b="1">
                <a:latin typeface="Arial" pitchFamily="34" charset="0"/>
              </a:rPr>
              <a:t>Encoding</a:t>
            </a:r>
          </a:p>
        </p:txBody>
      </p:sp>
      <p:sp>
        <p:nvSpPr>
          <p:cNvPr id="21517" name="Line 13"/>
          <p:cNvSpPr>
            <a:spLocks noChangeShapeType="1"/>
          </p:cNvSpPr>
          <p:nvPr/>
        </p:nvSpPr>
        <p:spPr bwMode="auto">
          <a:xfrm>
            <a:off x="2286000" y="3048000"/>
            <a:ext cx="3810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18" name="Rectangle 14"/>
          <p:cNvSpPr>
            <a:spLocks noChangeArrowheads="1"/>
          </p:cNvSpPr>
          <p:nvPr/>
        </p:nvSpPr>
        <p:spPr bwMode="auto">
          <a:xfrm>
            <a:off x="2590800" y="2438400"/>
            <a:ext cx="1600200" cy="1219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r>
              <a:rPr lang="en-US" sz="2000" b="1" dirty="0">
                <a:latin typeface="Arial" pitchFamily="34" charset="0"/>
              </a:rPr>
              <a:t>Transmission</a:t>
            </a:r>
          </a:p>
          <a:p>
            <a:pPr eaLnBrk="1" hangingPunct="1"/>
            <a:r>
              <a:rPr lang="en-US" sz="2000" b="1" dirty="0">
                <a:latin typeface="Arial" pitchFamily="34" charset="0"/>
              </a:rPr>
              <a:t>       </a:t>
            </a:r>
            <a:r>
              <a:rPr lang="en-US" sz="2000" b="1" dirty="0" smtClean="0">
                <a:latin typeface="Arial" pitchFamily="34" charset="0"/>
              </a:rPr>
              <a:t>of</a:t>
            </a:r>
            <a:endParaRPr lang="en-US" sz="2000" b="1" dirty="0">
              <a:latin typeface="Arial" pitchFamily="34" charset="0"/>
            </a:endParaRPr>
          </a:p>
          <a:p>
            <a:pPr eaLnBrk="1" hangingPunct="1"/>
            <a:r>
              <a:rPr lang="en-US" sz="2000" b="1" dirty="0">
                <a:latin typeface="Arial" pitchFamily="34" charset="0"/>
              </a:rPr>
              <a:t>  Message  </a:t>
            </a:r>
          </a:p>
        </p:txBody>
      </p:sp>
      <p:sp>
        <p:nvSpPr>
          <p:cNvPr id="21519" name="Line 15"/>
          <p:cNvSpPr>
            <a:spLocks noChangeShapeType="1"/>
          </p:cNvSpPr>
          <p:nvPr/>
        </p:nvSpPr>
        <p:spPr bwMode="auto">
          <a:xfrm>
            <a:off x="4191000" y="2971800"/>
            <a:ext cx="4572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20" name="Line 16"/>
          <p:cNvSpPr>
            <a:spLocks noChangeShapeType="1"/>
          </p:cNvSpPr>
          <p:nvPr/>
        </p:nvSpPr>
        <p:spPr bwMode="auto">
          <a:xfrm>
            <a:off x="4343400" y="2133600"/>
            <a:ext cx="0" cy="18288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21" name="Line 17"/>
          <p:cNvSpPr>
            <a:spLocks noChangeShapeType="1"/>
          </p:cNvSpPr>
          <p:nvPr/>
        </p:nvSpPr>
        <p:spPr bwMode="auto">
          <a:xfrm flipV="1">
            <a:off x="4343400" y="2133600"/>
            <a:ext cx="48006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22" name="Line 18"/>
          <p:cNvSpPr>
            <a:spLocks noChangeShapeType="1"/>
          </p:cNvSpPr>
          <p:nvPr/>
        </p:nvSpPr>
        <p:spPr bwMode="auto">
          <a:xfrm>
            <a:off x="0" y="3962400"/>
            <a:ext cx="2362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23" name="Line 19"/>
          <p:cNvSpPr>
            <a:spLocks noChangeShapeType="1"/>
          </p:cNvSpPr>
          <p:nvPr/>
        </p:nvSpPr>
        <p:spPr bwMode="auto">
          <a:xfrm>
            <a:off x="4343400" y="3962400"/>
            <a:ext cx="48006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24" name="Rectangle 20"/>
          <p:cNvSpPr>
            <a:spLocks noChangeArrowheads="1"/>
          </p:cNvSpPr>
          <p:nvPr/>
        </p:nvSpPr>
        <p:spPr bwMode="auto">
          <a:xfrm>
            <a:off x="4648200" y="2667000"/>
            <a:ext cx="1143000" cy="685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r>
              <a:rPr lang="en-US" sz="2000" b="1">
                <a:latin typeface="Arial" pitchFamily="34" charset="0"/>
              </a:rPr>
              <a:t>Reception</a:t>
            </a:r>
          </a:p>
        </p:txBody>
      </p:sp>
      <p:sp>
        <p:nvSpPr>
          <p:cNvPr id="21525" name="Rectangle 21"/>
          <p:cNvSpPr>
            <a:spLocks noChangeArrowheads="1"/>
          </p:cNvSpPr>
          <p:nvPr/>
        </p:nvSpPr>
        <p:spPr bwMode="auto">
          <a:xfrm>
            <a:off x="6172200" y="2667000"/>
            <a:ext cx="990600" cy="685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sz="2000" b="1" dirty="0">
                <a:latin typeface="Arial" pitchFamily="34" charset="0"/>
              </a:rPr>
              <a:t>Decoding</a:t>
            </a:r>
          </a:p>
        </p:txBody>
      </p: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7543800" y="2667000"/>
            <a:ext cx="1600200" cy="685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b="1" dirty="0">
                <a:latin typeface="Arial" pitchFamily="34" charset="0"/>
              </a:rPr>
              <a:t>Understanding</a:t>
            </a:r>
          </a:p>
        </p:txBody>
      </p:sp>
      <p:sp>
        <p:nvSpPr>
          <p:cNvPr id="21527" name="Line 23"/>
          <p:cNvSpPr>
            <a:spLocks noChangeShapeType="1"/>
          </p:cNvSpPr>
          <p:nvPr/>
        </p:nvSpPr>
        <p:spPr bwMode="auto">
          <a:xfrm>
            <a:off x="5867400" y="2819400"/>
            <a:ext cx="304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28" name="Line 24"/>
          <p:cNvSpPr>
            <a:spLocks noChangeShapeType="1"/>
          </p:cNvSpPr>
          <p:nvPr/>
        </p:nvSpPr>
        <p:spPr bwMode="auto">
          <a:xfrm>
            <a:off x="7315200" y="3048000"/>
            <a:ext cx="304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29" name="Line 25"/>
          <p:cNvSpPr>
            <a:spLocks noChangeShapeType="1"/>
          </p:cNvSpPr>
          <p:nvPr/>
        </p:nvSpPr>
        <p:spPr bwMode="auto">
          <a:xfrm flipV="1">
            <a:off x="3505200" y="3733800"/>
            <a:ext cx="0" cy="838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30" name="Line 26"/>
          <p:cNvSpPr>
            <a:spLocks noChangeShapeType="1"/>
          </p:cNvSpPr>
          <p:nvPr/>
        </p:nvSpPr>
        <p:spPr bwMode="auto">
          <a:xfrm flipV="1">
            <a:off x="1524000" y="3962400"/>
            <a:ext cx="0" cy="1219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31" name="Line 27"/>
          <p:cNvSpPr>
            <a:spLocks noChangeShapeType="1"/>
          </p:cNvSpPr>
          <p:nvPr/>
        </p:nvSpPr>
        <p:spPr bwMode="auto">
          <a:xfrm flipH="1">
            <a:off x="1524000" y="5181600"/>
            <a:ext cx="16764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32" name="Rectangle 28"/>
          <p:cNvSpPr>
            <a:spLocks noChangeArrowheads="1"/>
          </p:cNvSpPr>
          <p:nvPr/>
        </p:nvSpPr>
        <p:spPr bwMode="auto">
          <a:xfrm>
            <a:off x="3276600" y="4724400"/>
            <a:ext cx="1066800" cy="91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sz="2000" b="1">
                <a:latin typeface="Arial" pitchFamily="34" charset="0"/>
              </a:rPr>
              <a:t>Noise</a:t>
            </a:r>
          </a:p>
        </p:txBody>
      </p:sp>
      <p:sp>
        <p:nvSpPr>
          <p:cNvPr id="21533" name="Line 29"/>
          <p:cNvSpPr>
            <a:spLocks noChangeShapeType="1"/>
          </p:cNvSpPr>
          <p:nvPr/>
        </p:nvSpPr>
        <p:spPr bwMode="auto">
          <a:xfrm flipH="1">
            <a:off x="4419600" y="5181600"/>
            <a:ext cx="16764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34" name="Rectangle 30"/>
          <p:cNvSpPr>
            <a:spLocks noChangeArrowheads="1"/>
          </p:cNvSpPr>
          <p:nvPr/>
        </p:nvSpPr>
        <p:spPr bwMode="auto">
          <a:xfrm>
            <a:off x="1066800" y="3657600"/>
            <a:ext cx="914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sz="2000" b="1">
                <a:latin typeface="Arial" pitchFamily="34" charset="0"/>
              </a:rPr>
              <a:t>Sender</a:t>
            </a:r>
          </a:p>
        </p:txBody>
      </p:sp>
      <p:sp>
        <p:nvSpPr>
          <p:cNvPr id="21535" name="Line 31"/>
          <p:cNvSpPr>
            <a:spLocks noChangeShapeType="1"/>
          </p:cNvSpPr>
          <p:nvPr/>
        </p:nvSpPr>
        <p:spPr bwMode="auto">
          <a:xfrm flipV="1">
            <a:off x="6096000" y="3962400"/>
            <a:ext cx="0" cy="1219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 sz="2000" b="1"/>
          </a:p>
        </p:txBody>
      </p:sp>
      <p:sp>
        <p:nvSpPr>
          <p:cNvPr id="21536" name="Rectangle 32"/>
          <p:cNvSpPr>
            <a:spLocks noChangeArrowheads="1"/>
          </p:cNvSpPr>
          <p:nvPr/>
        </p:nvSpPr>
        <p:spPr bwMode="auto">
          <a:xfrm>
            <a:off x="5638800" y="3581400"/>
            <a:ext cx="914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sz="2000" b="1">
                <a:latin typeface="Arial" pitchFamily="34" charset="0"/>
              </a:rPr>
              <a:t>Receiver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304800"/>
            <a:ext cx="7772400" cy="815976"/>
          </a:xfrm>
        </p:spPr>
        <p:txBody>
          <a:bodyPr/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cs typeface="Arial" pitchFamily="34" charset="0"/>
              </a:rPr>
              <a:t>Communicator</a:t>
            </a:r>
            <a:endParaRPr lang="en-US" b="1" dirty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19200"/>
            <a:ext cx="8229600" cy="5105400"/>
          </a:xfrm>
        </p:spPr>
        <p:txBody>
          <a:bodyPr>
            <a:normAutofit/>
          </a:bodyPr>
          <a:lstStyle/>
          <a:p>
            <a:r>
              <a:rPr lang="en-US" dirty="0"/>
              <a:t>He/she is the </a:t>
            </a:r>
            <a:r>
              <a:rPr lang="en-US" dirty="0">
                <a:solidFill>
                  <a:srgbClr val="FF0000"/>
                </a:solidFill>
              </a:rPr>
              <a:t>originator</a:t>
            </a:r>
            <a:r>
              <a:rPr lang="en-US" dirty="0"/>
              <a:t> of the message</a:t>
            </a:r>
          </a:p>
          <a:p>
            <a:r>
              <a:rPr lang="en-US" b="1" dirty="0">
                <a:solidFill>
                  <a:srgbClr val="FF0000"/>
                </a:solidFill>
              </a:rPr>
              <a:t>Attributes of  communicator</a:t>
            </a:r>
          </a:p>
          <a:p>
            <a:pPr lvl="1">
              <a:buFontTx/>
              <a:buNone/>
            </a:pPr>
            <a:r>
              <a:rPr lang="en-US" sz="3200" dirty="0"/>
              <a:t>A communicator must </a:t>
            </a:r>
            <a:r>
              <a:rPr lang="en-US" sz="3200" dirty="0" smtClean="0"/>
              <a:t>know</a:t>
            </a:r>
            <a:endParaRPr lang="en-US" sz="3200" dirty="0"/>
          </a:p>
          <a:p>
            <a:pPr lvl="1"/>
            <a:r>
              <a:rPr lang="en-US" dirty="0"/>
              <a:t>His/her </a:t>
            </a:r>
            <a:r>
              <a:rPr lang="en-US" dirty="0">
                <a:solidFill>
                  <a:srgbClr val="FF0000"/>
                </a:solidFill>
              </a:rPr>
              <a:t>Objectives</a:t>
            </a:r>
            <a:r>
              <a:rPr lang="en-US" dirty="0"/>
              <a:t>-- clearly defined</a:t>
            </a:r>
          </a:p>
          <a:p>
            <a:pPr lvl="1"/>
            <a:r>
              <a:rPr lang="en-US" dirty="0"/>
              <a:t>His/her </a:t>
            </a:r>
            <a:r>
              <a:rPr lang="en-US" dirty="0">
                <a:solidFill>
                  <a:srgbClr val="FF0000"/>
                </a:solidFill>
              </a:rPr>
              <a:t>audience</a:t>
            </a:r>
            <a:r>
              <a:rPr lang="en-US" dirty="0"/>
              <a:t>-- its needs, interests and abilities</a:t>
            </a:r>
          </a:p>
          <a:p>
            <a:pPr lvl="1"/>
            <a:r>
              <a:rPr lang="en-US" dirty="0"/>
              <a:t>His/her </a:t>
            </a:r>
            <a:r>
              <a:rPr lang="en-US" dirty="0">
                <a:solidFill>
                  <a:srgbClr val="FF0000"/>
                </a:solidFill>
              </a:rPr>
              <a:t>message</a:t>
            </a:r>
            <a:r>
              <a:rPr lang="en-US" dirty="0"/>
              <a:t>-- its content, validity and usefulness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Channels of communication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76200"/>
            <a:ext cx="7772400" cy="990600"/>
          </a:xfrm>
        </p:spPr>
        <p:txBody>
          <a:bodyPr/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cs typeface="Arial" pitchFamily="34" charset="0"/>
              </a:rPr>
              <a:t>Message</a:t>
            </a:r>
            <a:endParaRPr lang="en-US" sz="3600" b="1" dirty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66800"/>
            <a:ext cx="8229600" cy="5029200"/>
          </a:xfrm>
        </p:spPr>
        <p:txBody>
          <a:bodyPr>
            <a:noAutofit/>
          </a:bodyPr>
          <a:lstStyle/>
          <a:p>
            <a:r>
              <a:rPr lang="en-US" dirty="0"/>
              <a:t>The information a communicator wishes his audience to receive, understand, accept and act upon.</a:t>
            </a:r>
          </a:p>
          <a:p>
            <a:r>
              <a:rPr lang="en-US" b="1" dirty="0">
                <a:solidFill>
                  <a:srgbClr val="FF0000"/>
                </a:solidFill>
              </a:rPr>
              <a:t>Attributes of a good message</a:t>
            </a:r>
          </a:p>
          <a:p>
            <a:pPr lvl="1"/>
            <a:r>
              <a:rPr lang="en-US" dirty="0"/>
              <a:t>In line with the </a:t>
            </a:r>
            <a:r>
              <a:rPr lang="en-US" dirty="0">
                <a:solidFill>
                  <a:srgbClr val="FF0000"/>
                </a:solidFill>
              </a:rPr>
              <a:t>objectives</a:t>
            </a:r>
          </a:p>
          <a:p>
            <a:pPr lvl="1"/>
            <a:r>
              <a:rPr lang="en-US" dirty="0"/>
              <a:t>Carefully </a:t>
            </a:r>
            <a:r>
              <a:rPr lang="en-US" dirty="0">
                <a:solidFill>
                  <a:srgbClr val="FF0000"/>
                </a:solidFill>
              </a:rPr>
              <a:t>chosen</a:t>
            </a:r>
          </a:p>
          <a:p>
            <a:pPr lvl="1"/>
            <a:r>
              <a:rPr lang="en-US" dirty="0"/>
              <a:t>Clear and </a:t>
            </a:r>
            <a:r>
              <a:rPr lang="en-US" dirty="0">
                <a:solidFill>
                  <a:srgbClr val="FF0000"/>
                </a:solidFill>
              </a:rPr>
              <a:t>understandable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Specific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Timely</a:t>
            </a:r>
          </a:p>
          <a:p>
            <a:pPr lvl="1"/>
            <a:r>
              <a:rPr lang="en-US" dirty="0">
                <a:solidFill>
                  <a:srgbClr val="FF0000"/>
                </a:solidFill>
              </a:rPr>
              <a:t>Appealing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700" name="Object 4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1026" name="Bitmap Image" r:id="rId3" imgW="5619048" imgH="4371429" progId="PBrush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17500" y="152400"/>
            <a:ext cx="8637588" cy="838199"/>
          </a:xfrm>
        </p:spPr>
        <p:txBody>
          <a:bodyPr/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cs typeface="Arial" pitchFamily="34" charset="0"/>
              </a:rPr>
              <a:t>Audience</a:t>
            </a:r>
            <a:endParaRPr lang="en-US" sz="3600" b="1" dirty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8229600" cy="4830763"/>
          </a:xfrm>
        </p:spPr>
        <p:txBody>
          <a:bodyPr/>
          <a:lstStyle/>
          <a:p>
            <a:r>
              <a:rPr lang="en-US" dirty="0"/>
              <a:t>They are the consumers of the message. The audience may be the total </a:t>
            </a:r>
            <a:r>
              <a:rPr lang="en-US" b="1" dirty="0">
                <a:solidFill>
                  <a:srgbClr val="FF0000"/>
                </a:solidFill>
              </a:rPr>
              <a:t>population</a:t>
            </a:r>
            <a:r>
              <a:rPr lang="en-US" dirty="0"/>
              <a:t> or a group of population</a:t>
            </a:r>
            <a:r>
              <a:rPr lang="en-US" dirty="0" smtClean="0"/>
              <a:t>.</a:t>
            </a:r>
          </a:p>
          <a:p>
            <a:r>
              <a:rPr lang="en-US" dirty="0" smtClean="0"/>
              <a:t>School </a:t>
            </a:r>
            <a:r>
              <a:rPr lang="en-US" dirty="0" smtClean="0">
                <a:solidFill>
                  <a:srgbClr val="FF0000"/>
                </a:solidFill>
              </a:rPr>
              <a:t>Children</a:t>
            </a:r>
          </a:p>
          <a:p>
            <a:r>
              <a:rPr lang="en-US" dirty="0" smtClean="0"/>
              <a:t>Women visiting Hosp for </a:t>
            </a:r>
            <a:r>
              <a:rPr lang="en-US" dirty="0" smtClean="0">
                <a:solidFill>
                  <a:srgbClr val="FF0000"/>
                </a:solidFill>
              </a:rPr>
              <a:t>Antenatal</a:t>
            </a:r>
            <a:r>
              <a:rPr lang="en-US" dirty="0" smtClean="0"/>
              <a:t> Check-up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Workers</a:t>
            </a:r>
            <a:r>
              <a:rPr lang="en-US" dirty="0" smtClean="0"/>
              <a:t> in a factory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High Risk Group </a:t>
            </a:r>
            <a:r>
              <a:rPr lang="en-US" dirty="0" smtClean="0"/>
              <a:t>(IV drug users)</a:t>
            </a:r>
          </a:p>
          <a:p>
            <a:r>
              <a:rPr lang="en-US" dirty="0" smtClean="0"/>
              <a:t>Patients </a:t>
            </a:r>
          </a:p>
          <a:p>
            <a:endParaRPr lang="en-US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74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p:oleObj spid="_x0000_s3074" name="Bitmap Image" r:id="rId3" imgW="5229955" imgH="4057143" progId="PBrush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17500" y="511174"/>
            <a:ext cx="8637588" cy="860425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cs typeface="Arial" pitchFamily="34" charset="0"/>
              </a:rPr>
              <a:t>Channel of Communication</a:t>
            </a:r>
            <a:endParaRPr lang="en-US" b="1" dirty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447800"/>
            <a:ext cx="7924800" cy="5029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/>
              <a:t>The </a:t>
            </a:r>
            <a:r>
              <a:rPr lang="en-US" sz="2800" dirty="0">
                <a:solidFill>
                  <a:srgbClr val="FF0000"/>
                </a:solidFill>
              </a:rPr>
              <a:t>medium</a:t>
            </a:r>
            <a:r>
              <a:rPr lang="en-US" sz="2800" dirty="0"/>
              <a:t>  of communication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The </a:t>
            </a:r>
            <a:r>
              <a:rPr lang="en-US" sz="2800" dirty="0">
                <a:solidFill>
                  <a:srgbClr val="FF0000"/>
                </a:solidFill>
              </a:rPr>
              <a:t>choice of medium </a:t>
            </a:r>
            <a:r>
              <a:rPr lang="en-US" sz="2800" dirty="0"/>
              <a:t>is an important factor in the effectiveness of communication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It should be carefully selected bearing in mind its ability to </a:t>
            </a:r>
            <a:r>
              <a:rPr lang="en-US" sz="2800" dirty="0">
                <a:solidFill>
                  <a:srgbClr val="FF0000"/>
                </a:solidFill>
              </a:rPr>
              <a:t>deliver the message</a:t>
            </a:r>
            <a:r>
              <a:rPr lang="en-US" sz="2800" dirty="0"/>
              <a:t>, its cost and availability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Provide </a:t>
            </a:r>
            <a:r>
              <a:rPr lang="en-US" sz="2800" dirty="0">
                <a:solidFill>
                  <a:srgbClr val="FF0000"/>
                </a:solidFill>
              </a:rPr>
              <a:t>variety of channels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Communication should be adjusted to local </a:t>
            </a:r>
            <a:r>
              <a:rPr lang="en-US" sz="2800" dirty="0">
                <a:solidFill>
                  <a:srgbClr val="FF0000"/>
                </a:solidFill>
              </a:rPr>
              <a:t>cultural patterns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0"/>
            <a:ext cx="7772400" cy="89217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cs typeface="Arial" pitchFamily="34" charset="0"/>
              </a:rPr>
              <a:t>Barriers of Communication</a:t>
            </a:r>
            <a:endParaRPr lang="en-US" b="1" dirty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762000"/>
            <a:ext cx="8229600" cy="58674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Planning </a:t>
            </a:r>
            <a:r>
              <a:rPr lang="en-US" sz="2800" b="1" dirty="0" smtClean="0">
                <a:solidFill>
                  <a:srgbClr val="FF0000"/>
                </a:solidFill>
              </a:rPr>
              <a:t>Bad</a:t>
            </a:r>
            <a:endParaRPr lang="en-US" sz="2800" b="1" dirty="0" smtClean="0">
              <a:solidFill>
                <a:srgbClr val="FF0000"/>
              </a:solidFill>
            </a:endParaRPr>
          </a:p>
          <a:p>
            <a:pPr lvl="1"/>
            <a:r>
              <a:rPr lang="en-US" sz="2400" dirty="0" smtClean="0"/>
              <a:t>Lack of planning, unclear assumptions</a:t>
            </a:r>
          </a:p>
          <a:p>
            <a:r>
              <a:rPr lang="en-US" sz="2800" b="1" dirty="0" smtClean="0">
                <a:solidFill>
                  <a:srgbClr val="FF0000"/>
                </a:solidFill>
              </a:rPr>
              <a:t>Physiological</a:t>
            </a:r>
            <a:endParaRPr lang="en-US" sz="2800" b="1" dirty="0">
              <a:solidFill>
                <a:srgbClr val="FF0000"/>
              </a:solidFill>
            </a:endParaRPr>
          </a:p>
          <a:p>
            <a:pPr lvl="1"/>
            <a:r>
              <a:rPr lang="en-US" sz="2400" dirty="0"/>
              <a:t>Difficulties in hearing, </a:t>
            </a:r>
            <a:r>
              <a:rPr lang="en-US" sz="2400" dirty="0" smtClean="0"/>
              <a:t>poor expression, distortion</a:t>
            </a:r>
            <a:endParaRPr lang="en-US" sz="2400" dirty="0"/>
          </a:p>
          <a:p>
            <a:r>
              <a:rPr lang="en-US" sz="2800" b="1" dirty="0">
                <a:solidFill>
                  <a:srgbClr val="FF0000"/>
                </a:solidFill>
              </a:rPr>
              <a:t>Psychological</a:t>
            </a:r>
          </a:p>
          <a:p>
            <a:pPr lvl="1"/>
            <a:r>
              <a:rPr lang="en-US" sz="2400" dirty="0"/>
              <a:t>Emotional disturbance, n</a:t>
            </a:r>
            <a:r>
              <a:rPr lang="en-US" sz="2400" dirty="0" smtClean="0"/>
              <a:t>eurosis, distrust</a:t>
            </a:r>
            <a:r>
              <a:rPr lang="en-US" sz="2400" dirty="0"/>
              <a:t>, threat &amp;</a:t>
            </a:r>
            <a:r>
              <a:rPr lang="en-US" sz="2400" dirty="0" smtClean="0"/>
              <a:t> </a:t>
            </a:r>
            <a:r>
              <a:rPr lang="en-US" sz="2400" dirty="0"/>
              <a:t>fear</a:t>
            </a:r>
          </a:p>
          <a:p>
            <a:r>
              <a:rPr lang="en-US" sz="2800" b="1" dirty="0">
                <a:solidFill>
                  <a:srgbClr val="FF0000"/>
                </a:solidFill>
              </a:rPr>
              <a:t>Environmental</a:t>
            </a:r>
          </a:p>
          <a:p>
            <a:pPr lvl="1"/>
            <a:r>
              <a:rPr lang="en-US" sz="2400" dirty="0"/>
              <a:t>Noise, invisibility, </a:t>
            </a:r>
            <a:r>
              <a:rPr lang="en-US" sz="2400" dirty="0" smtClean="0"/>
              <a:t>congestion, Info overload</a:t>
            </a:r>
            <a:endParaRPr lang="en-US" sz="2400" dirty="0"/>
          </a:p>
          <a:p>
            <a:r>
              <a:rPr lang="en-US" sz="2800" b="1" dirty="0">
                <a:solidFill>
                  <a:srgbClr val="FF0000"/>
                </a:solidFill>
              </a:rPr>
              <a:t>Cultural</a:t>
            </a:r>
          </a:p>
          <a:p>
            <a:pPr lvl="1"/>
            <a:r>
              <a:rPr lang="en-US" sz="2400" dirty="0"/>
              <a:t>Levels of knowledge and understanding, customs, beliefs, religion and attitudes</a:t>
            </a:r>
          </a:p>
        </p:txBody>
      </p:sp>
      <p:pic>
        <p:nvPicPr>
          <p:cNvPr id="4" name="Picture 5" descr="gfdfg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15200" y="609600"/>
            <a:ext cx="1752600" cy="167163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76200"/>
            <a:ext cx="8534400" cy="6858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cs typeface="Arial" pitchFamily="34" charset="0"/>
              </a:rPr>
              <a:t>Practice of Health Education-</a:t>
            </a:r>
            <a:r>
              <a:rPr lang="en-US" sz="2800" b="1" dirty="0" smtClean="0">
                <a:solidFill>
                  <a:srgbClr val="FF0000"/>
                </a:solidFill>
                <a:cs typeface="Arial" pitchFamily="34" charset="0"/>
              </a:rPr>
              <a:t>1</a:t>
            </a:r>
            <a:endParaRPr lang="en-US" sz="3600" b="1" dirty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838200"/>
            <a:ext cx="8458200" cy="5410200"/>
          </a:xfrm>
        </p:spPr>
        <p:txBody>
          <a:bodyPr>
            <a:noAutofit/>
          </a:bodyPr>
          <a:lstStyle/>
          <a:p>
            <a:pPr>
              <a:buSzTx/>
              <a:buFont typeface="Arial" pitchFamily="34" charset="0"/>
              <a:buChar char="#"/>
            </a:pPr>
            <a:r>
              <a:rPr lang="en-US" sz="2800" b="1" dirty="0">
                <a:solidFill>
                  <a:srgbClr val="FF0000"/>
                </a:solidFill>
              </a:rPr>
              <a:t>Three main levels</a:t>
            </a:r>
          </a:p>
          <a:p>
            <a:pPr lvl="1">
              <a:buFont typeface="Wingdings" pitchFamily="2" charset="2"/>
              <a:buChar char="v"/>
            </a:pPr>
            <a:r>
              <a:rPr lang="en-US" dirty="0"/>
              <a:t>Individual</a:t>
            </a:r>
          </a:p>
          <a:p>
            <a:pPr lvl="1">
              <a:buFont typeface="Wingdings" pitchFamily="2" charset="2"/>
              <a:buChar char="v"/>
            </a:pPr>
            <a:r>
              <a:rPr lang="en-US" dirty="0"/>
              <a:t>Group</a:t>
            </a:r>
          </a:p>
          <a:p>
            <a:pPr lvl="1">
              <a:buFont typeface="Wingdings" pitchFamily="2" charset="2"/>
              <a:buChar char="v"/>
            </a:pPr>
            <a:r>
              <a:rPr lang="en-US" dirty="0"/>
              <a:t>General Public</a:t>
            </a:r>
          </a:p>
          <a:p>
            <a:pPr>
              <a:buSzTx/>
              <a:buFont typeface="Arial" pitchFamily="34" charset="0"/>
              <a:buChar char="#"/>
            </a:pPr>
            <a:r>
              <a:rPr lang="en-US" sz="2800" b="1" dirty="0">
                <a:solidFill>
                  <a:srgbClr val="FF0000"/>
                </a:solidFill>
              </a:rPr>
              <a:t>Individual and Family Health Education</a:t>
            </a:r>
          </a:p>
          <a:p>
            <a:pPr lvl="1">
              <a:buFontTx/>
              <a:buNone/>
            </a:pPr>
            <a:r>
              <a:rPr lang="en-US" b="1" dirty="0">
                <a:solidFill>
                  <a:srgbClr val="00B050"/>
                </a:solidFill>
              </a:rPr>
              <a:t>Personal Interviews</a:t>
            </a:r>
          </a:p>
          <a:p>
            <a:pPr lvl="1">
              <a:buFont typeface="Wingdings" pitchFamily="2" charset="2"/>
              <a:buChar char="v"/>
            </a:pPr>
            <a:r>
              <a:rPr lang="en-US" dirty="0" smtClean="0">
                <a:solidFill>
                  <a:srgbClr val="FF0000"/>
                </a:solidFill>
              </a:rPr>
              <a:t>Advantage</a:t>
            </a:r>
            <a:r>
              <a:rPr lang="en-US" dirty="0" smtClean="0"/>
              <a:t>: We can </a:t>
            </a:r>
            <a:r>
              <a:rPr lang="en-US" dirty="0"/>
              <a:t>discuss, argue and persuade the individual to change the behavior.</a:t>
            </a:r>
          </a:p>
          <a:p>
            <a:pPr lvl="1">
              <a:buFont typeface="Wingdings" pitchFamily="2" charset="2"/>
              <a:buChar char="v"/>
            </a:pPr>
            <a:r>
              <a:rPr lang="en-US" dirty="0" smtClean="0">
                <a:solidFill>
                  <a:srgbClr val="FF0000"/>
                </a:solidFill>
              </a:rPr>
              <a:t>Limitation</a:t>
            </a:r>
            <a:r>
              <a:rPr lang="en-US" dirty="0" smtClean="0"/>
              <a:t>: The numbers </a:t>
            </a:r>
            <a:r>
              <a:rPr lang="en-US" dirty="0"/>
              <a:t>we reach, are small and health education is given to only those who come in contact with us.</a:t>
            </a:r>
            <a:endParaRPr lang="en-US" sz="32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8382000" cy="53340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None/>
            </a:pPr>
            <a:r>
              <a:rPr lang="en-US" sz="2400" b="1" dirty="0"/>
              <a:t>	</a:t>
            </a:r>
            <a:r>
              <a:rPr lang="en-US" sz="2800" b="1" dirty="0">
                <a:solidFill>
                  <a:srgbClr val="FF0000"/>
                </a:solidFill>
              </a:rPr>
              <a:t>Group Health Education</a:t>
            </a:r>
          </a:p>
          <a:p>
            <a:pPr lvl="1"/>
            <a:r>
              <a:rPr lang="en-US" sz="2400" dirty="0"/>
              <a:t>An effective way of teaching the community</a:t>
            </a:r>
          </a:p>
          <a:p>
            <a:pPr lvl="1"/>
            <a:r>
              <a:rPr lang="en-US" sz="2400" dirty="0"/>
              <a:t>It must relate directly to the interest of group.</a:t>
            </a:r>
          </a:p>
          <a:p>
            <a:pPr>
              <a:buFont typeface="Wingdings" pitchFamily="2" charset="2"/>
              <a:buNone/>
            </a:pPr>
            <a:r>
              <a:rPr lang="en-US" sz="2400" b="1" dirty="0"/>
              <a:t>	</a:t>
            </a:r>
            <a:r>
              <a:rPr lang="en-US" sz="2800" b="1" dirty="0">
                <a:solidFill>
                  <a:srgbClr val="FF0000"/>
                </a:solidFill>
              </a:rPr>
              <a:t>Methods of Group Health Education</a:t>
            </a:r>
          </a:p>
          <a:p>
            <a:pPr lvl="1">
              <a:buFontTx/>
              <a:buNone/>
            </a:pPr>
            <a:r>
              <a:rPr lang="en-US" sz="2400" b="1" dirty="0">
                <a:solidFill>
                  <a:schemeClr val="accent1"/>
                </a:solidFill>
              </a:rPr>
              <a:t>Lectures</a:t>
            </a:r>
          </a:p>
          <a:p>
            <a:pPr lvl="1">
              <a:buFontTx/>
              <a:buNone/>
            </a:pPr>
            <a:r>
              <a:rPr lang="en-US" sz="2400" b="1" dirty="0">
                <a:solidFill>
                  <a:schemeClr val="accent1"/>
                </a:solidFill>
              </a:rPr>
              <a:t>Group Discussions</a:t>
            </a:r>
          </a:p>
          <a:p>
            <a:pPr lvl="1">
              <a:buFontTx/>
              <a:buNone/>
            </a:pPr>
            <a:r>
              <a:rPr lang="en-US" sz="2400" b="1" dirty="0">
                <a:solidFill>
                  <a:schemeClr val="accent1"/>
                </a:solidFill>
              </a:rPr>
              <a:t>Panel Discussion</a:t>
            </a:r>
            <a:endParaRPr lang="en-US" sz="2200" b="1" dirty="0">
              <a:solidFill>
                <a:schemeClr val="accent1"/>
              </a:solidFill>
            </a:endParaRPr>
          </a:p>
          <a:p>
            <a:pPr lvl="2"/>
            <a:r>
              <a:rPr lang="en-US" dirty="0"/>
              <a:t>4 to 8 qualified persons discuss a given problem in front of a large group of audience.</a:t>
            </a:r>
          </a:p>
          <a:p>
            <a:pPr lvl="1">
              <a:buFontTx/>
              <a:buNone/>
            </a:pPr>
            <a:r>
              <a:rPr lang="en-US" sz="2400" b="1" dirty="0">
                <a:solidFill>
                  <a:schemeClr val="accent1"/>
                </a:solidFill>
              </a:rPr>
              <a:t>Symposium</a:t>
            </a:r>
          </a:p>
          <a:p>
            <a:pPr lvl="2"/>
            <a:r>
              <a:rPr lang="en-US" dirty="0"/>
              <a:t>Series of speeches on selected subject.</a:t>
            </a:r>
          </a:p>
          <a:p>
            <a:pPr lvl="2"/>
            <a:r>
              <a:rPr lang="en-US" dirty="0"/>
              <a:t>Each person/ expert present an aspect of the subject briefly.</a:t>
            </a:r>
          </a:p>
          <a:p>
            <a:pPr lvl="1"/>
            <a:endParaRPr lang="en-US" sz="2400" dirty="0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610600" cy="609600"/>
          </a:xfrm>
          <a:noFill/>
          <a:ln/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cs typeface="Arial" pitchFamily="34" charset="0"/>
              </a:rPr>
              <a:t>Practice of Health Education-</a:t>
            </a:r>
            <a:r>
              <a:rPr lang="en-US" sz="2800" b="1" dirty="0" smtClean="0">
                <a:solidFill>
                  <a:srgbClr val="FF0000"/>
                </a:solidFill>
                <a:cs typeface="Arial" pitchFamily="34" charset="0"/>
              </a:rPr>
              <a:t>2</a:t>
            </a:r>
            <a:endParaRPr lang="en-US" sz="3600" b="1" dirty="0">
              <a:solidFill>
                <a:srgbClr val="FF0000"/>
              </a:solidFill>
              <a:cs typeface="Arial" pitchFamily="34" charset="0"/>
            </a:endParaRPr>
          </a:p>
        </p:txBody>
      </p:sp>
      <p:pic>
        <p:nvPicPr>
          <p:cNvPr id="4" name="Picture 4" descr="paxiscop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2800" y="1981200"/>
            <a:ext cx="1600200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914400"/>
            <a:ext cx="8382000" cy="5334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r>
              <a:rPr lang="en-US" sz="2800" b="1" dirty="0"/>
              <a:t>	</a:t>
            </a:r>
            <a:r>
              <a:rPr lang="en-US" sz="2800" b="1" dirty="0">
                <a:solidFill>
                  <a:srgbClr val="FF0000"/>
                </a:solidFill>
              </a:rPr>
              <a:t>Workshop</a:t>
            </a:r>
          </a:p>
          <a:p>
            <a:pPr lvl="1"/>
            <a:r>
              <a:rPr lang="en-US" dirty="0"/>
              <a:t>Consists of series of meetings, usually four or more, with emphasis on individual work within the group with the help of consultants and resource personnel</a:t>
            </a:r>
          </a:p>
          <a:p>
            <a:pPr lvl="1"/>
            <a:r>
              <a:rPr lang="en-US" dirty="0"/>
              <a:t>Learning takes place in a friendly and democratic atmosphere under expert guidance</a:t>
            </a:r>
          </a:p>
          <a:p>
            <a:pPr>
              <a:buFont typeface="Wingdings" pitchFamily="2" charset="2"/>
              <a:buNone/>
            </a:pPr>
            <a:r>
              <a:rPr lang="en-US" sz="2800" b="1" dirty="0"/>
              <a:t>	</a:t>
            </a:r>
            <a:r>
              <a:rPr lang="en-US" sz="2800" b="1" dirty="0">
                <a:solidFill>
                  <a:srgbClr val="FF0000"/>
                </a:solidFill>
              </a:rPr>
              <a:t>Role Playing</a:t>
            </a:r>
          </a:p>
          <a:p>
            <a:pPr lvl="1"/>
            <a:r>
              <a:rPr lang="en-US" dirty="0"/>
              <a:t>Situation is dramatized by the group</a:t>
            </a:r>
          </a:p>
          <a:p>
            <a:pPr lvl="1"/>
            <a:r>
              <a:rPr lang="en-US" dirty="0"/>
              <a:t>Role playing is followed by the discussion of the problem</a:t>
            </a:r>
            <a:endParaRPr lang="en-US" sz="3200" dirty="0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8915400" cy="914400"/>
          </a:xfrm>
          <a:noFill/>
          <a:ln/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rgbClr val="FF0000"/>
                </a:solidFill>
                <a:cs typeface="Arial" pitchFamily="34" charset="0"/>
              </a:rPr>
              <a:t>Practice of Health Education-</a:t>
            </a:r>
            <a:r>
              <a:rPr lang="en-US" sz="2800" b="1" dirty="0" smtClean="0">
                <a:solidFill>
                  <a:srgbClr val="FF0000"/>
                </a:solidFill>
                <a:cs typeface="Arial" pitchFamily="34" charset="0"/>
              </a:rPr>
              <a:t>3</a:t>
            </a:r>
            <a:endParaRPr lang="en-US" sz="3600" b="1" dirty="0">
              <a:solidFill>
                <a:srgbClr val="FF0000"/>
              </a:solidFill>
              <a:cs typeface="Arial" pitchFamily="34" charset="0"/>
            </a:endParaRPr>
          </a:p>
        </p:txBody>
      </p:sp>
      <p:pic>
        <p:nvPicPr>
          <p:cNvPr id="4" name="Picture 5" descr="prijector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7125" y="76200"/>
            <a:ext cx="1590675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838200"/>
            <a:ext cx="8610600" cy="57150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400" b="1" dirty="0"/>
              <a:t>	</a:t>
            </a:r>
            <a:r>
              <a:rPr lang="en-US" sz="2800" b="1" dirty="0"/>
              <a:t>Education of General Public</a:t>
            </a:r>
          </a:p>
          <a:p>
            <a:pPr lvl="1">
              <a:buFontTx/>
              <a:buNone/>
            </a:pPr>
            <a:r>
              <a:rPr lang="en-US" dirty="0">
                <a:solidFill>
                  <a:srgbClr val="FF0000"/>
                </a:solidFill>
              </a:rPr>
              <a:t>Mass Media of Communication is employed</a:t>
            </a:r>
          </a:p>
          <a:p>
            <a:pPr lvl="2"/>
            <a:r>
              <a:rPr lang="en-US" sz="2800" dirty="0"/>
              <a:t>Television, Radio, Press</a:t>
            </a:r>
          </a:p>
          <a:p>
            <a:pPr lvl="2"/>
            <a:r>
              <a:rPr lang="en-US" sz="2800" dirty="0"/>
              <a:t>Films, Health Magazines</a:t>
            </a:r>
          </a:p>
          <a:p>
            <a:pPr lvl="2"/>
            <a:r>
              <a:rPr lang="en-US" sz="2800" dirty="0"/>
              <a:t>Posters</a:t>
            </a:r>
          </a:p>
          <a:p>
            <a:pPr lvl="3"/>
            <a:r>
              <a:rPr lang="en-US" sz="2400" dirty="0"/>
              <a:t>Attract attention</a:t>
            </a:r>
          </a:p>
          <a:p>
            <a:pPr lvl="3"/>
            <a:r>
              <a:rPr lang="en-US" sz="2400" dirty="0"/>
              <a:t>Message should be short, simple, direct and easy to understand	</a:t>
            </a:r>
          </a:p>
          <a:p>
            <a:pPr lvl="3"/>
            <a:r>
              <a:rPr lang="en-US" sz="2400" dirty="0"/>
              <a:t>The right amount of matter should be put up in right place at right time</a:t>
            </a:r>
          </a:p>
          <a:p>
            <a:pPr lvl="3"/>
            <a:r>
              <a:rPr lang="en-US" sz="2400" dirty="0"/>
              <a:t>Posters should be changed frequently</a:t>
            </a:r>
          </a:p>
          <a:p>
            <a:pPr lvl="2"/>
            <a:r>
              <a:rPr lang="en-US" sz="2800" dirty="0"/>
              <a:t>Health Exhibitions, Health Museum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144000" cy="685800"/>
          </a:xfrm>
          <a:noFill/>
          <a:ln/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cs typeface="Arial" pitchFamily="34" charset="0"/>
              </a:rPr>
              <a:t>Practice of Health Education-</a:t>
            </a:r>
            <a:r>
              <a:rPr lang="en-US" sz="2800" b="1" dirty="0">
                <a:solidFill>
                  <a:srgbClr val="FF0000"/>
                </a:solidFill>
                <a:cs typeface="Arial" pitchFamily="34" charset="0"/>
              </a:rPr>
              <a:t>4</a:t>
            </a:r>
            <a:endParaRPr lang="en-US" sz="3600" b="1" dirty="0">
              <a:solidFill>
                <a:srgbClr val="FF0000"/>
              </a:solidFill>
              <a:cs typeface="Arial" pitchFamily="34" charset="0"/>
            </a:endParaRPr>
          </a:p>
        </p:txBody>
      </p:sp>
      <p:pic>
        <p:nvPicPr>
          <p:cNvPr id="4" name="Picture 6" descr="Megaphones-GM-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86400" y="1828800"/>
            <a:ext cx="18669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9445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Model-1 of </a:t>
            </a:r>
            <a:r>
              <a:rPr lang="en-US" sz="3600" b="1" dirty="0" err="1" smtClean="0">
                <a:solidFill>
                  <a:srgbClr val="FF0000"/>
                </a:solidFill>
              </a:rPr>
              <a:t>Behaviour</a:t>
            </a:r>
            <a:r>
              <a:rPr lang="en-US" sz="3600" b="1" dirty="0" smtClean="0">
                <a:solidFill>
                  <a:srgbClr val="FF0000"/>
                </a:solidFill>
              </a:rPr>
              <a:t> Change 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5715000" y="1143000"/>
            <a:ext cx="2819400" cy="6858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Health Consciousness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2057400" y="3962400"/>
            <a:ext cx="2286000" cy="6858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Decision Making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2819400" y="3276600"/>
            <a:ext cx="2209800" cy="6096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Attitude change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990600" y="4724400"/>
            <a:ext cx="2514600" cy="7620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Behavioral Change 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3733800" y="2590800"/>
            <a:ext cx="2133600" cy="6096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Self-Awareness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4800600" y="1905000"/>
            <a:ext cx="1828800" cy="6096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Knowledge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cxnSp>
        <p:nvCxnSpPr>
          <p:cNvPr id="13" name="Elbow Connector 12"/>
          <p:cNvCxnSpPr/>
          <p:nvPr/>
        </p:nvCxnSpPr>
        <p:spPr>
          <a:xfrm rot="10800000" flipV="1">
            <a:off x="6629400" y="1828800"/>
            <a:ext cx="609600" cy="457200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533400" y="5562600"/>
            <a:ext cx="2133600" cy="7620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Social Change </a:t>
            </a:r>
            <a:endParaRPr lang="en-US" sz="2400" b="1" dirty="0">
              <a:solidFill>
                <a:schemeClr val="bg1"/>
              </a:solidFill>
            </a:endParaRPr>
          </a:p>
        </p:txBody>
      </p:sp>
      <p:cxnSp>
        <p:nvCxnSpPr>
          <p:cNvPr id="15" name="Elbow Connector 14"/>
          <p:cNvCxnSpPr/>
          <p:nvPr/>
        </p:nvCxnSpPr>
        <p:spPr>
          <a:xfrm rot="10800000" flipV="1">
            <a:off x="5867400" y="2514600"/>
            <a:ext cx="609600" cy="457200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/>
          <p:nvPr/>
        </p:nvCxnSpPr>
        <p:spPr>
          <a:xfrm rot="10800000" flipV="1">
            <a:off x="2667000" y="5486400"/>
            <a:ext cx="609600" cy="457200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Elbow Connector 16"/>
          <p:cNvCxnSpPr/>
          <p:nvPr/>
        </p:nvCxnSpPr>
        <p:spPr>
          <a:xfrm rot="10800000" flipV="1">
            <a:off x="5029200" y="3200400"/>
            <a:ext cx="609600" cy="457200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Elbow Connector 17"/>
          <p:cNvCxnSpPr/>
          <p:nvPr/>
        </p:nvCxnSpPr>
        <p:spPr>
          <a:xfrm rot="10800000" flipV="1">
            <a:off x="4343400" y="3886200"/>
            <a:ext cx="609600" cy="457200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lbow Connector 18"/>
          <p:cNvCxnSpPr/>
          <p:nvPr/>
        </p:nvCxnSpPr>
        <p:spPr>
          <a:xfrm rot="10800000" flipV="1">
            <a:off x="3505200" y="4648200"/>
            <a:ext cx="609600" cy="457200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14313"/>
            <a:ext cx="8639175" cy="1157287"/>
          </a:xfrm>
        </p:spPr>
        <p:txBody>
          <a:bodyPr>
            <a:noAutofit/>
          </a:bodyPr>
          <a:lstStyle/>
          <a:p>
            <a:pPr eaLnBrk="1" hangingPunct="1"/>
            <a:r>
              <a:rPr lang="en-US" sz="3600" b="1" dirty="0" smtClean="0">
                <a:solidFill>
                  <a:srgbClr val="FF0000"/>
                </a:solidFill>
              </a:rPr>
              <a:t>Steps for adopting new ideas &amp; practices </a:t>
            </a:r>
            <a:endParaRPr lang="en-GB" sz="3600" b="1" dirty="0" smtClean="0">
              <a:solidFill>
                <a:srgbClr val="FF0000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1"/>
            <a:ext cx="8153400" cy="4648200"/>
          </a:xfrm>
        </p:spPr>
        <p:txBody>
          <a:bodyPr/>
          <a:lstStyle/>
          <a:p>
            <a:pPr eaLnBrk="1" hangingPunct="1"/>
            <a:r>
              <a:rPr lang="en-US" sz="3600" b="1" dirty="0" smtClean="0">
                <a:solidFill>
                  <a:srgbClr val="FF0000"/>
                </a:solidFill>
              </a:rPr>
              <a:t>Awareness</a:t>
            </a:r>
            <a:r>
              <a:rPr lang="en-US" sz="3600" dirty="0" smtClean="0"/>
              <a:t> </a:t>
            </a:r>
            <a:r>
              <a:rPr lang="en-US" sz="2800" dirty="0" smtClean="0"/>
              <a:t>(Know about new ideas)</a:t>
            </a:r>
          </a:p>
          <a:p>
            <a:pPr eaLnBrk="1" hangingPunct="1"/>
            <a:r>
              <a:rPr lang="en-US" sz="3600" b="1" dirty="0" smtClean="0">
                <a:solidFill>
                  <a:srgbClr val="FF0000"/>
                </a:solidFill>
              </a:rPr>
              <a:t>Interest</a:t>
            </a:r>
            <a:r>
              <a:rPr lang="en-US" sz="3600" dirty="0" smtClean="0">
                <a:solidFill>
                  <a:srgbClr val="FF0000"/>
                </a:solidFill>
              </a:rPr>
              <a:t> </a:t>
            </a:r>
            <a:r>
              <a:rPr lang="en-US" sz="3600" dirty="0" smtClean="0"/>
              <a:t>    </a:t>
            </a:r>
            <a:r>
              <a:rPr lang="en-US" sz="2800" dirty="0" smtClean="0"/>
              <a:t>(Seeks more details</a:t>
            </a:r>
            <a:r>
              <a:rPr lang="en-US" sz="3600" dirty="0" smtClean="0"/>
              <a:t> )</a:t>
            </a:r>
            <a:endParaRPr lang="en-US" dirty="0" smtClean="0"/>
          </a:p>
          <a:p>
            <a:pPr eaLnBrk="1" hangingPunct="1"/>
            <a:r>
              <a:rPr lang="en-US" sz="3600" b="1" dirty="0" smtClean="0">
                <a:solidFill>
                  <a:srgbClr val="FF0000"/>
                </a:solidFill>
              </a:rPr>
              <a:t>Evaluation</a:t>
            </a:r>
            <a:r>
              <a:rPr lang="en-US" sz="3600" dirty="0" smtClean="0">
                <a:solidFill>
                  <a:srgbClr val="FF0000"/>
                </a:solidFill>
              </a:rPr>
              <a:t>  </a:t>
            </a:r>
            <a:r>
              <a:rPr lang="en-US" sz="2800" dirty="0" smtClean="0"/>
              <a:t>(Advantages versus disadvantages+ testing usefulness )</a:t>
            </a:r>
            <a:endParaRPr lang="en-US" sz="2400" dirty="0" smtClean="0"/>
          </a:p>
          <a:p>
            <a:pPr eaLnBrk="1" hangingPunct="1"/>
            <a:r>
              <a:rPr lang="en-US" sz="3600" b="1" dirty="0" smtClean="0">
                <a:solidFill>
                  <a:srgbClr val="FF0000"/>
                </a:solidFill>
              </a:rPr>
              <a:t>Trial</a:t>
            </a:r>
            <a:r>
              <a:rPr lang="en-US" sz="2400" b="1" dirty="0" smtClean="0"/>
              <a:t> </a:t>
            </a:r>
            <a:r>
              <a:rPr lang="en-US" sz="2400" dirty="0" smtClean="0"/>
              <a:t>      </a:t>
            </a:r>
            <a:r>
              <a:rPr lang="en-US" sz="2800" dirty="0" smtClean="0"/>
              <a:t>(Decision put into practice)</a:t>
            </a:r>
          </a:p>
          <a:p>
            <a:pPr eaLnBrk="1" hangingPunct="1"/>
            <a:r>
              <a:rPr lang="en-US" sz="3600" b="1" dirty="0" smtClean="0">
                <a:solidFill>
                  <a:srgbClr val="FF0000"/>
                </a:solidFill>
              </a:rPr>
              <a:t>Adoption</a:t>
            </a:r>
            <a:r>
              <a:rPr lang="en-US" sz="3600" dirty="0" smtClean="0"/>
              <a:t> </a:t>
            </a:r>
            <a:r>
              <a:rPr lang="en-US" sz="2800" dirty="0" smtClean="0"/>
              <a:t>(person feels new</a:t>
            </a:r>
            <a:r>
              <a:rPr lang="en-US" sz="4000" dirty="0" smtClean="0"/>
              <a:t> </a:t>
            </a:r>
            <a:r>
              <a:rPr lang="en-US" sz="2800" dirty="0" smtClean="0"/>
              <a:t>idea is good and adopts it)</a:t>
            </a:r>
            <a:endParaRPr lang="en-GB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8382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2- AIETA Model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715000" y="1371600"/>
            <a:ext cx="1752600" cy="762000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b="1" dirty="0" smtClean="0"/>
              <a:t>Awareness</a:t>
            </a:r>
            <a:endParaRPr lang="en-US" sz="2000" b="1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752600" y="5257800"/>
            <a:ext cx="1905000" cy="7620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b="1" dirty="0" smtClean="0"/>
              <a:t>Adoption</a:t>
            </a:r>
            <a:endParaRPr lang="en-US" sz="2800" b="1" dirty="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514600" y="4267200"/>
            <a:ext cx="1752600" cy="762000"/>
          </a:xfrm>
          <a:prstGeom prst="rect">
            <a:avLst/>
          </a:prstGeom>
          <a:solidFill>
            <a:srgbClr val="C000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</a:rPr>
              <a:t>Trial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3733800" y="3276600"/>
            <a:ext cx="1828800" cy="762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b="1" dirty="0" smtClean="0"/>
              <a:t>Evaluation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4800600" y="2362200"/>
            <a:ext cx="1600200" cy="685800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b="1" dirty="0" smtClean="0"/>
              <a:t>Interest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cxnSp>
        <p:nvCxnSpPr>
          <p:cNvPr id="11" name="Elbow Connector 10"/>
          <p:cNvCxnSpPr/>
          <p:nvPr/>
        </p:nvCxnSpPr>
        <p:spPr>
          <a:xfrm rot="10800000" flipV="1">
            <a:off x="6400800" y="2133600"/>
            <a:ext cx="609600" cy="457200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12"/>
          <p:cNvCxnSpPr/>
          <p:nvPr/>
        </p:nvCxnSpPr>
        <p:spPr>
          <a:xfrm rot="10800000" flipV="1">
            <a:off x="5562600" y="3048000"/>
            <a:ext cx="609600" cy="457200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/>
          <p:cNvCxnSpPr/>
          <p:nvPr/>
        </p:nvCxnSpPr>
        <p:spPr>
          <a:xfrm rot="10800000" flipV="1">
            <a:off x="4267201" y="4038600"/>
            <a:ext cx="609600" cy="457200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/>
          <p:nvPr/>
        </p:nvCxnSpPr>
        <p:spPr>
          <a:xfrm rot="10800000" flipV="1">
            <a:off x="3581401" y="5029200"/>
            <a:ext cx="609600" cy="457200"/>
          </a:xfrm>
          <a:prstGeom prst="bent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-76200"/>
            <a:ext cx="9144000" cy="1295400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RUI Model of Interpersonal Communication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" y="1066800"/>
            <a:ext cx="7848600" cy="5105400"/>
          </a:xfrm>
        </p:spPr>
        <p:txBody>
          <a:bodyPr>
            <a:normAutofit lnSpcReduction="10000"/>
          </a:bodyPr>
          <a:lstStyle/>
          <a:p>
            <a:pPr algn="l"/>
            <a:r>
              <a:rPr lang="en-US" b="1" dirty="0" smtClean="0">
                <a:solidFill>
                  <a:srgbClr val="FF0000"/>
                </a:solidFill>
              </a:rPr>
              <a:t>1. R</a:t>
            </a:r>
            <a:r>
              <a:rPr lang="en-US" b="1" dirty="0" smtClean="0"/>
              <a:t>: </a:t>
            </a:r>
            <a:r>
              <a:rPr lang="en-US" b="1" dirty="0" smtClean="0">
                <a:solidFill>
                  <a:schemeClr val="tx1"/>
                </a:solidFill>
              </a:rPr>
              <a:t>Rapport </a:t>
            </a:r>
          </a:p>
          <a:p>
            <a:pPr algn="l"/>
            <a:r>
              <a:rPr lang="en-US" b="1" dirty="0" smtClean="0">
                <a:solidFill>
                  <a:srgbClr val="FF0000"/>
                </a:solidFill>
              </a:rPr>
              <a:t>2. U</a:t>
            </a:r>
            <a:r>
              <a:rPr lang="en-US" b="1" dirty="0" smtClean="0"/>
              <a:t>: </a:t>
            </a:r>
            <a:r>
              <a:rPr lang="en-US" b="1" dirty="0" smtClean="0">
                <a:solidFill>
                  <a:schemeClr val="tx1"/>
                </a:solidFill>
              </a:rPr>
              <a:t>Understanding</a:t>
            </a:r>
            <a:r>
              <a:rPr lang="en-US" b="1" dirty="0" smtClean="0"/>
              <a:t> </a:t>
            </a:r>
          </a:p>
          <a:p>
            <a:pPr algn="l"/>
            <a:r>
              <a:rPr lang="en-US" b="1" dirty="0" smtClean="0">
                <a:solidFill>
                  <a:srgbClr val="FF0000"/>
                </a:solidFill>
              </a:rPr>
              <a:t> 3. I</a:t>
            </a:r>
            <a:r>
              <a:rPr lang="en-US" b="1" dirty="0" smtClean="0"/>
              <a:t>: </a:t>
            </a:r>
            <a:r>
              <a:rPr lang="en-US" b="1" dirty="0" smtClean="0">
                <a:solidFill>
                  <a:schemeClr val="tx1"/>
                </a:solidFill>
              </a:rPr>
              <a:t>Influence </a:t>
            </a:r>
            <a:endParaRPr lang="en-US" sz="2800" dirty="0"/>
          </a:p>
          <a:p>
            <a:pPr algn="l"/>
            <a:endParaRPr lang="en-US" sz="2800" b="1" dirty="0">
              <a:solidFill>
                <a:schemeClr val="tx1"/>
              </a:solidFill>
            </a:endParaRPr>
          </a:p>
          <a:p>
            <a:pPr algn="just"/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</a:rPr>
              <a:t> Rapport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 Establish sympathetic relationship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 Person feels </a:t>
            </a:r>
            <a:r>
              <a:rPr lang="en-US" dirty="0">
                <a:solidFill>
                  <a:schemeClr val="tx1"/>
                </a:solidFill>
              </a:rPr>
              <a:t>accepted and </a:t>
            </a:r>
            <a:r>
              <a:rPr lang="en-US" dirty="0" smtClean="0">
                <a:solidFill>
                  <a:schemeClr val="tx1"/>
                </a:solidFill>
              </a:rPr>
              <a:t>welcomed.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 His/her </a:t>
            </a:r>
            <a:r>
              <a:rPr lang="en-US" dirty="0">
                <a:solidFill>
                  <a:schemeClr val="tx1"/>
                </a:solidFill>
              </a:rPr>
              <a:t>fears are </a:t>
            </a:r>
            <a:r>
              <a:rPr lang="en-US" dirty="0" smtClean="0">
                <a:solidFill>
                  <a:schemeClr val="tx1"/>
                </a:solidFill>
              </a:rPr>
              <a:t>removed.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 Better exchange </a:t>
            </a:r>
            <a:r>
              <a:rPr lang="en-US" dirty="0">
                <a:solidFill>
                  <a:schemeClr val="tx1"/>
                </a:solidFill>
              </a:rPr>
              <a:t>of information.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715962"/>
          </a:xfrm>
        </p:spPr>
        <p:txBody>
          <a:bodyPr/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1. How to Establish </a:t>
            </a:r>
            <a:r>
              <a:rPr lang="en-US" sz="3600" b="1" dirty="0">
                <a:solidFill>
                  <a:srgbClr val="FF0000"/>
                </a:solidFill>
              </a:rPr>
              <a:t>Good Rapport</a:t>
            </a:r>
            <a:r>
              <a:rPr lang="en-US" sz="4000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19200"/>
            <a:ext cx="8382000" cy="5181600"/>
          </a:xfrm>
        </p:spPr>
        <p:txBody>
          <a:bodyPr/>
          <a:lstStyle/>
          <a:p>
            <a:r>
              <a:rPr lang="en-US" sz="2800" dirty="0"/>
              <a:t>Greeting the person with warmth and acceptance</a:t>
            </a:r>
          </a:p>
          <a:p>
            <a:r>
              <a:rPr lang="en-US" sz="2800" dirty="0"/>
              <a:t>Proper introduction of self and the person</a:t>
            </a:r>
          </a:p>
          <a:p>
            <a:r>
              <a:rPr lang="en-US" sz="2800" dirty="0"/>
              <a:t>Giving full attention</a:t>
            </a:r>
          </a:p>
          <a:p>
            <a:r>
              <a:rPr lang="en-US" sz="2800" dirty="0"/>
              <a:t>Using simple, straightforward and familiar language</a:t>
            </a:r>
          </a:p>
          <a:p>
            <a:r>
              <a:rPr lang="en-US" sz="2800" dirty="0"/>
              <a:t>Showing respect</a:t>
            </a:r>
          </a:p>
          <a:p>
            <a:r>
              <a:rPr lang="en-US" sz="2800" dirty="0"/>
              <a:t>Being pleasant</a:t>
            </a:r>
          </a:p>
          <a:p>
            <a:r>
              <a:rPr lang="en-US" sz="2800" dirty="0"/>
              <a:t>Showing concern and interest</a:t>
            </a:r>
          </a:p>
          <a:p>
            <a:r>
              <a:rPr lang="en-US" sz="2800" dirty="0"/>
              <a:t>Sending positive non-verbal messages</a:t>
            </a:r>
          </a:p>
          <a:p>
            <a:r>
              <a:rPr lang="en-US" sz="2800" dirty="0"/>
              <a:t>Avoid </a:t>
            </a:r>
            <a:r>
              <a:rPr lang="en-US" sz="2800" dirty="0" smtClean="0"/>
              <a:t>judgmental </a:t>
            </a:r>
            <a:r>
              <a:rPr lang="en-US" sz="2800" dirty="0"/>
              <a:t>responses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2. Understanding  By Health Educator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066800"/>
            <a:ext cx="8534400" cy="5562600"/>
          </a:xfrm>
        </p:spPr>
        <p:txBody>
          <a:bodyPr>
            <a:normAutofit/>
          </a:bodyPr>
          <a:lstStyle/>
          <a:p>
            <a:r>
              <a:rPr lang="en-US" dirty="0" smtClean="0"/>
              <a:t>Try to </a:t>
            </a:r>
            <a:r>
              <a:rPr lang="en-US" dirty="0"/>
              <a:t>get better understanding of the situation/problem by obtaining accurate information from the person. </a:t>
            </a:r>
            <a:endParaRPr lang="en-US" dirty="0" smtClean="0"/>
          </a:p>
          <a:p>
            <a:r>
              <a:rPr lang="en-US" dirty="0" smtClean="0"/>
              <a:t>Listen </a:t>
            </a:r>
            <a:r>
              <a:rPr lang="en-US" dirty="0"/>
              <a:t>with concentration</a:t>
            </a:r>
            <a:r>
              <a:rPr lang="en-US" dirty="0" smtClean="0"/>
              <a:t>.</a:t>
            </a:r>
          </a:p>
          <a:p>
            <a:r>
              <a:rPr lang="en-US" dirty="0" smtClean="0"/>
              <a:t>Avoid unnecessary interruptions.</a:t>
            </a:r>
          </a:p>
          <a:p>
            <a:r>
              <a:rPr lang="en-US" dirty="0" smtClean="0"/>
              <a:t>Observe the person and surroundings carefully.</a:t>
            </a:r>
          </a:p>
          <a:p>
            <a:r>
              <a:rPr lang="en-US" dirty="0" smtClean="0"/>
              <a:t>Encourage e.g. offer praise for healthy behavior</a:t>
            </a:r>
          </a:p>
          <a:p>
            <a:r>
              <a:rPr lang="en-US" dirty="0" smtClean="0"/>
              <a:t>Give importance to what the person has to say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7159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3. Influence 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762000"/>
            <a:ext cx="8686800" cy="5715000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sz="2800" dirty="0" smtClean="0"/>
              <a:t>Influence the </a:t>
            </a:r>
            <a:r>
              <a:rPr lang="en-US" sz="2800" dirty="0"/>
              <a:t>person to take desired action </a:t>
            </a:r>
            <a:r>
              <a:rPr lang="en-US" sz="2800" dirty="0" smtClean="0"/>
              <a:t>by:</a:t>
            </a:r>
            <a:endParaRPr lang="en-US" sz="2800" dirty="0"/>
          </a:p>
          <a:p>
            <a:r>
              <a:rPr lang="en-US" sz="2700" dirty="0" smtClean="0"/>
              <a:t>Giving up </a:t>
            </a:r>
            <a:r>
              <a:rPr lang="en-US" sz="2700" dirty="0"/>
              <a:t>to date </a:t>
            </a:r>
            <a:r>
              <a:rPr lang="en-US" sz="2700" dirty="0">
                <a:solidFill>
                  <a:srgbClr val="FF0000"/>
                </a:solidFill>
              </a:rPr>
              <a:t>information</a:t>
            </a:r>
            <a:r>
              <a:rPr lang="en-US" sz="2700" dirty="0"/>
              <a:t> and guidelines.</a:t>
            </a:r>
          </a:p>
          <a:p>
            <a:r>
              <a:rPr lang="en-US" sz="2700" dirty="0"/>
              <a:t>Providing key information and explaining what </a:t>
            </a:r>
            <a:r>
              <a:rPr lang="en-US" sz="2700" dirty="0">
                <a:solidFill>
                  <a:srgbClr val="FF0000"/>
                </a:solidFill>
              </a:rPr>
              <a:t>needs</a:t>
            </a:r>
            <a:r>
              <a:rPr lang="en-US" sz="2700" dirty="0"/>
              <a:t> to be done.</a:t>
            </a:r>
          </a:p>
          <a:p>
            <a:r>
              <a:rPr lang="en-US" sz="2700" dirty="0"/>
              <a:t>Using </a:t>
            </a:r>
            <a:r>
              <a:rPr lang="en-US" sz="2700" dirty="0">
                <a:solidFill>
                  <a:srgbClr val="FF0000"/>
                </a:solidFill>
              </a:rPr>
              <a:t>visual aids </a:t>
            </a:r>
            <a:r>
              <a:rPr lang="en-US" sz="2700" dirty="0"/>
              <a:t>to </a:t>
            </a:r>
            <a:r>
              <a:rPr lang="en-US" sz="2700" dirty="0" smtClean="0"/>
              <a:t>explain. </a:t>
            </a:r>
            <a:endParaRPr lang="en-US" sz="2700" dirty="0"/>
          </a:p>
          <a:p>
            <a:r>
              <a:rPr lang="en-US" sz="2700" dirty="0"/>
              <a:t>Using demonstrations to </a:t>
            </a:r>
            <a:r>
              <a:rPr lang="en-US" sz="2700" dirty="0">
                <a:solidFill>
                  <a:srgbClr val="FF0000"/>
                </a:solidFill>
              </a:rPr>
              <a:t>teach new skills</a:t>
            </a:r>
            <a:r>
              <a:rPr lang="en-US" sz="2700" dirty="0"/>
              <a:t>.</a:t>
            </a:r>
          </a:p>
          <a:p>
            <a:r>
              <a:rPr lang="en-US" sz="2700" dirty="0" smtClean="0"/>
              <a:t>Using easily </a:t>
            </a:r>
            <a:r>
              <a:rPr lang="en-US" sz="2700" dirty="0" smtClean="0">
                <a:solidFill>
                  <a:srgbClr val="FF0000"/>
                </a:solidFill>
              </a:rPr>
              <a:t>understandable language</a:t>
            </a:r>
            <a:r>
              <a:rPr lang="en-US" sz="2700" dirty="0" smtClean="0"/>
              <a:t>. </a:t>
            </a:r>
          </a:p>
          <a:p>
            <a:r>
              <a:rPr lang="en-US" sz="2700" dirty="0" smtClean="0"/>
              <a:t>Explaining the </a:t>
            </a:r>
            <a:r>
              <a:rPr lang="en-US" sz="2700" dirty="0" smtClean="0">
                <a:solidFill>
                  <a:srgbClr val="FF0000"/>
                </a:solidFill>
              </a:rPr>
              <a:t>benefits of the behavior </a:t>
            </a:r>
            <a:r>
              <a:rPr lang="en-US" sz="2700" dirty="0" smtClean="0"/>
              <a:t>you are trying to promote.</a:t>
            </a:r>
          </a:p>
          <a:p>
            <a:r>
              <a:rPr lang="en-US" sz="2700" dirty="0" smtClean="0"/>
              <a:t>Focusing on things that are essential and useful to know </a:t>
            </a:r>
            <a:r>
              <a:rPr lang="en-US" sz="2700" dirty="0" smtClean="0">
                <a:solidFill>
                  <a:srgbClr val="FF0000"/>
                </a:solidFill>
              </a:rPr>
              <a:t>avoiding unnecessary details</a:t>
            </a:r>
            <a:r>
              <a:rPr lang="en-US" sz="2700" dirty="0" smtClean="0"/>
              <a:t>.</a:t>
            </a:r>
          </a:p>
          <a:p>
            <a:endParaRPr lang="en-US" sz="2400" dirty="0" smtClean="0"/>
          </a:p>
          <a:p>
            <a:endParaRPr lang="en-US" sz="2400" dirty="0" smtClean="0"/>
          </a:p>
          <a:p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838200"/>
            <a:ext cx="8534400" cy="5486400"/>
          </a:xfrm>
        </p:spPr>
        <p:txBody>
          <a:bodyPr>
            <a:normAutofit/>
          </a:bodyPr>
          <a:lstStyle/>
          <a:p>
            <a:r>
              <a:rPr lang="en-US" sz="4400" b="1" dirty="0"/>
              <a:t>If you are thinking ahead sow a seed.</a:t>
            </a:r>
          </a:p>
          <a:p>
            <a:r>
              <a:rPr lang="en-US" sz="4400" b="1" dirty="0"/>
              <a:t>If you are thinking ten years ahead, plant a tree.</a:t>
            </a:r>
          </a:p>
          <a:p>
            <a:r>
              <a:rPr lang="en-US" sz="4400" b="1" dirty="0"/>
              <a:t>If you thinking one hundred years ahead, educate the people.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thank-you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</TotalTime>
  <Words>820</Words>
  <Application>Microsoft Office PowerPoint</Application>
  <PresentationFormat>On-screen Show (4:3)</PresentationFormat>
  <Paragraphs>192</Paragraphs>
  <Slides>26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8" baseType="lpstr">
      <vt:lpstr>Office Theme</vt:lpstr>
      <vt:lpstr>Bitmap Image</vt:lpstr>
      <vt:lpstr>Learning Outcomes</vt:lpstr>
      <vt:lpstr>Principles</vt:lpstr>
      <vt:lpstr>Principles -2</vt:lpstr>
      <vt:lpstr>Slide 4</vt:lpstr>
      <vt:lpstr>The Purpose</vt:lpstr>
      <vt:lpstr>A Communication Process Model </vt:lpstr>
      <vt:lpstr>Communicator</vt:lpstr>
      <vt:lpstr>Message</vt:lpstr>
      <vt:lpstr>Slide 9</vt:lpstr>
      <vt:lpstr>Audience</vt:lpstr>
      <vt:lpstr>Slide 11</vt:lpstr>
      <vt:lpstr>Channel of Communication</vt:lpstr>
      <vt:lpstr>Barriers of Communication</vt:lpstr>
      <vt:lpstr>Practice of Health Education-1</vt:lpstr>
      <vt:lpstr>Practice of Health Education-2</vt:lpstr>
      <vt:lpstr>Practice of Health Education-3</vt:lpstr>
      <vt:lpstr>Practice of Health Education-4</vt:lpstr>
      <vt:lpstr>Model-1 of Behaviour Change </vt:lpstr>
      <vt:lpstr>Steps for adopting new ideas &amp; practices </vt:lpstr>
      <vt:lpstr>2- AIETA Model</vt:lpstr>
      <vt:lpstr>RUI Model of Interpersonal Communication</vt:lpstr>
      <vt:lpstr>1. How to Establish Good Rapport </vt:lpstr>
      <vt:lpstr>2. Understanding  By Health Educator</vt:lpstr>
      <vt:lpstr>3. Influence </vt:lpstr>
      <vt:lpstr>Slide 25</vt:lpstr>
      <vt:lpstr>Slide 26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Outcomes</dc:title>
  <dc:creator>user1</dc:creator>
  <cp:lastModifiedBy>brg_Mehmood</cp:lastModifiedBy>
  <cp:revision>7</cp:revision>
  <dcterms:created xsi:type="dcterms:W3CDTF">2013-01-20T11:40:57Z</dcterms:created>
  <dcterms:modified xsi:type="dcterms:W3CDTF">2013-01-22T17:33:23Z</dcterms:modified>
</cp:coreProperties>
</file>